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3" r:id="rId1"/>
  </p:sldMasterIdLst>
  <p:sldIdLst>
    <p:sldId id="305" r:id="rId2"/>
    <p:sldId id="304" r:id="rId3"/>
    <p:sldId id="291" r:id="rId4"/>
    <p:sldId id="319" r:id="rId5"/>
    <p:sldId id="274" r:id="rId6"/>
    <p:sldId id="307" r:id="rId7"/>
    <p:sldId id="289" r:id="rId8"/>
    <p:sldId id="320" r:id="rId9"/>
    <p:sldId id="318" r:id="rId10"/>
    <p:sldId id="321" r:id="rId11"/>
    <p:sldId id="322" r:id="rId12"/>
    <p:sldId id="323" r:id="rId13"/>
    <p:sldId id="324" r:id="rId14"/>
    <p:sldId id="325" r:id="rId15"/>
    <p:sldId id="326" r:id="rId16"/>
    <p:sldId id="328" r:id="rId17"/>
    <p:sldId id="308" r:id="rId18"/>
    <p:sldId id="313" r:id="rId19"/>
    <p:sldId id="315" r:id="rId20"/>
    <p:sldId id="327" r:id="rId21"/>
    <p:sldId id="329" r:id="rId22"/>
    <p:sldId id="330" r:id="rId23"/>
    <p:sldId id="331" r:id="rId24"/>
    <p:sldId id="332" r:id="rId25"/>
    <p:sldId id="333" r:id="rId26"/>
    <p:sldId id="334" r:id="rId27"/>
    <p:sldId id="337" r:id="rId28"/>
    <p:sldId id="338" r:id="rId29"/>
    <p:sldId id="339" r:id="rId30"/>
    <p:sldId id="335" r:id="rId31"/>
    <p:sldId id="340" r:id="rId32"/>
    <p:sldId id="341" r:id="rId33"/>
    <p:sldId id="342" r:id="rId34"/>
    <p:sldId id="343" r:id="rId35"/>
    <p:sldId id="298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-86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143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25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282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69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762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12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2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76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169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9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030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30A1D-0769-4F7D-A166-DC2FBBA61E99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B4F68-7000-4EA3-AA90-47815B95DC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64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2654" y="5901184"/>
            <a:ext cx="98101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Курбалиев</a:t>
            </a:r>
            <a:r>
              <a:rPr lang="ru-RU" dirty="0" smtClean="0"/>
              <a:t> Х.З.  Учитель истории и обществознания  МКОУ « </a:t>
            </a:r>
            <a:r>
              <a:rPr lang="ru-RU" dirty="0" err="1" smtClean="0"/>
              <a:t>Капирказмалярская</a:t>
            </a:r>
            <a:r>
              <a:rPr lang="ru-RU" dirty="0" smtClean="0"/>
              <a:t> СОШ»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394596" y="25"/>
            <a:ext cx="3225405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Викторина</a:t>
            </a:r>
            <a:endParaRPr lang="ru-RU" sz="4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20" y="831025"/>
            <a:ext cx="10456985" cy="486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91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0954" y="187569"/>
            <a:ext cx="1017563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Форма правления в Российской Федерации</a:t>
            </a:r>
          </a:p>
          <a:p>
            <a:endParaRPr lang="ru-RU" sz="2400" dirty="0" smtClean="0"/>
          </a:p>
          <a:p>
            <a:r>
              <a:rPr lang="ru-RU" sz="2400" dirty="0" smtClean="0"/>
              <a:t>Ответ</a:t>
            </a:r>
            <a:r>
              <a:rPr lang="ru-RU" sz="2400" dirty="0"/>
              <a:t>. Россия – есть демократическое федеративное правовое государство с республиканской формой правления</a:t>
            </a:r>
          </a:p>
          <a:p>
            <a:endParaRPr lang="ru-RU" sz="2400" dirty="0" smtClean="0"/>
          </a:p>
          <a:p>
            <a:r>
              <a:rPr lang="ru-RU" sz="2400" dirty="0" smtClean="0"/>
              <a:t>2.Назовите </a:t>
            </a:r>
            <a:r>
              <a:rPr lang="ru-RU" sz="2400" dirty="0"/>
              <a:t>фамилию Президента Российской Федерации</a:t>
            </a:r>
          </a:p>
          <a:p>
            <a:endParaRPr lang="ru-RU" sz="2400" dirty="0" smtClean="0"/>
          </a:p>
          <a:p>
            <a:r>
              <a:rPr lang="ru-RU" sz="2400" dirty="0" smtClean="0"/>
              <a:t>Ответ</a:t>
            </a:r>
            <a:r>
              <a:rPr lang="ru-RU" sz="2400" dirty="0"/>
              <a:t>. Путин Владимир Владимирович</a:t>
            </a:r>
          </a:p>
          <a:p>
            <a:endParaRPr lang="ru-RU" sz="2400" dirty="0" smtClean="0"/>
          </a:p>
          <a:p>
            <a:r>
              <a:rPr lang="ru-RU" sz="2400" dirty="0" smtClean="0"/>
              <a:t>3.Кто </a:t>
            </a:r>
            <a:r>
              <a:rPr lang="ru-RU" sz="2400" dirty="0"/>
              <a:t>является в России носителем суверенитета и единственным источником власти?</a:t>
            </a:r>
          </a:p>
          <a:p>
            <a:endParaRPr lang="ru-RU" sz="2400" dirty="0" smtClean="0"/>
          </a:p>
          <a:p>
            <a:r>
              <a:rPr lang="ru-RU" sz="2400" dirty="0" smtClean="0"/>
              <a:t>Ответ</a:t>
            </a:r>
            <a:r>
              <a:rPr lang="ru-RU" sz="2400" dirty="0"/>
              <a:t>. Многонациональный народ</a:t>
            </a:r>
          </a:p>
          <a:p>
            <a:r>
              <a:rPr lang="ru-RU" sz="2400" dirty="0"/>
              <a:t>4.Из каких субъектов состоит Российская Федерация?</a:t>
            </a:r>
          </a:p>
          <a:p>
            <a:endParaRPr lang="ru-RU" sz="2400" dirty="0" smtClean="0"/>
          </a:p>
          <a:p>
            <a:r>
              <a:rPr lang="ru-RU" sz="2400" dirty="0" smtClean="0"/>
              <a:t>Ответ</a:t>
            </a:r>
            <a:r>
              <a:rPr lang="ru-RU" sz="2400" dirty="0"/>
              <a:t>. Республик, краев, областей, городов федерального значения, автономной области, автономных округов</a:t>
            </a:r>
          </a:p>
        </p:txBody>
      </p:sp>
    </p:spTree>
    <p:extLst>
      <p:ext uri="{BB962C8B-B14F-4D97-AF65-F5344CB8AC3E}">
        <p14:creationId xmlns:p14="http://schemas.microsoft.com/office/powerpoint/2010/main" val="357708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i?id=08558d54648ffbb96572995e2f1b6a660b7555ac-7016263-images-thumbs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30"/>
          <a:stretch/>
        </p:blipFill>
        <p:spPr bwMode="auto">
          <a:xfrm>
            <a:off x="633046" y="0"/>
            <a:ext cx="1092590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51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139" y="187569"/>
            <a:ext cx="117465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5.Государственная власть осуществляется на основе разделения на три ветви. Какие?</a:t>
            </a:r>
          </a:p>
          <a:p>
            <a:endParaRPr lang="ru-RU" sz="2400" dirty="0" smtClean="0"/>
          </a:p>
          <a:p>
            <a:r>
              <a:rPr lang="ru-RU" sz="2400" dirty="0" smtClean="0"/>
              <a:t>Ответ</a:t>
            </a:r>
            <a:r>
              <a:rPr lang="ru-RU" sz="2400" dirty="0"/>
              <a:t>. Законодательная, исполнительная, судебная</a:t>
            </a:r>
          </a:p>
        </p:txBody>
      </p:sp>
      <p:pic>
        <p:nvPicPr>
          <p:cNvPr id="3074" name="Picture 2" descr="C:\Users\admin\Desktop\Три ветви власт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015" y="1875692"/>
            <a:ext cx="8510954" cy="441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74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0615" y="211015"/>
            <a:ext cx="10972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6.Какие формы собственности признаются и защищаются в Российской Федерации?</a:t>
            </a:r>
          </a:p>
          <a:p>
            <a:r>
              <a:rPr lang="ru-RU" sz="2400" dirty="0"/>
              <a:t>Ответ. Частная, государственная, муниципальная</a:t>
            </a:r>
          </a:p>
          <a:p>
            <a:endParaRPr lang="ru-RU" sz="2400" dirty="0" smtClean="0"/>
          </a:p>
          <a:p>
            <a:r>
              <a:rPr lang="ru-RU" sz="2400" dirty="0" smtClean="0"/>
              <a:t>7.Назовите </a:t>
            </a:r>
            <a:r>
              <a:rPr lang="ru-RU" sz="2400" dirty="0"/>
              <a:t>фамилию Председателя правительства Российской Федерации</a:t>
            </a:r>
          </a:p>
          <a:p>
            <a:r>
              <a:rPr lang="ru-RU" sz="2400" dirty="0"/>
              <a:t>Ответ. </a:t>
            </a:r>
            <a:r>
              <a:rPr lang="ru-RU" sz="2400" dirty="0" smtClean="0"/>
              <a:t>Медведев Дмитрий Анатольевич</a:t>
            </a:r>
            <a:endParaRPr lang="ru-RU" sz="2400" dirty="0"/>
          </a:p>
        </p:txBody>
      </p:sp>
      <p:pic>
        <p:nvPicPr>
          <p:cNvPr id="1026" name="Picture 2" descr="C:\Users\admin\Desktop\40729615-b77f-4adb-9d02-09d8bcfd87d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927" y="2519340"/>
            <a:ext cx="6982691" cy="433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25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126" y="0"/>
            <a:ext cx="117699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8.Кто является главой государства в Российской Федерации?</a:t>
            </a:r>
          </a:p>
          <a:p>
            <a:endParaRPr lang="ru-RU" sz="2400" dirty="0" smtClean="0"/>
          </a:p>
          <a:p>
            <a:r>
              <a:rPr lang="ru-RU" sz="2400" dirty="0" smtClean="0"/>
              <a:t>Ответ</a:t>
            </a:r>
            <a:r>
              <a:rPr lang="ru-RU" sz="2400" dirty="0"/>
              <a:t>. Президент Российской Федерации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9.На </a:t>
            </a:r>
            <a:r>
              <a:rPr lang="ru-RU" sz="2400" dirty="0"/>
              <a:t>какой срок избирается Президент Российской Федерации?</a:t>
            </a:r>
          </a:p>
          <a:p>
            <a:endParaRPr lang="ru-RU" sz="2400" dirty="0" smtClean="0"/>
          </a:p>
          <a:p>
            <a:r>
              <a:rPr lang="ru-RU" sz="2400" dirty="0" smtClean="0"/>
              <a:t>Ответ</a:t>
            </a:r>
            <a:r>
              <a:rPr lang="ru-RU" sz="2400" dirty="0"/>
              <a:t>. На 6 лет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99123"/>
            <a:ext cx="6377354" cy="379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16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491" y="152400"/>
            <a:ext cx="115131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10.Верно ли, что все законы, принимаемые в государстве, не должны противоречить Конституции?</a:t>
            </a:r>
          </a:p>
          <a:p>
            <a:r>
              <a:rPr lang="ru-RU" dirty="0"/>
              <a:t>Ответ. Да, верно.</a:t>
            </a:r>
          </a:p>
          <a:p>
            <a:endParaRPr lang="ru-RU" dirty="0" smtClean="0"/>
          </a:p>
          <a:p>
            <a:r>
              <a:rPr lang="ru-RU" dirty="0" smtClean="0"/>
              <a:t>11.Когда </a:t>
            </a:r>
            <a:r>
              <a:rPr lang="ru-RU" dirty="0"/>
              <a:t>приняли конституции РФ?</a:t>
            </a:r>
          </a:p>
          <a:p>
            <a:r>
              <a:rPr lang="ru-RU" dirty="0"/>
              <a:t>Ответ. 12 декабря1993 года.</a:t>
            </a:r>
          </a:p>
        </p:txBody>
      </p:sp>
      <p:pic>
        <p:nvPicPr>
          <p:cNvPr id="4" name="Picture 2" descr="https://phonoteka.org/uploads/posts/2021-05/1620162739_48-phonoteka_org-p-konstitutsiya-fon-5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11"/>
          <a:stretch/>
        </p:blipFill>
        <p:spPr bwMode="auto">
          <a:xfrm>
            <a:off x="2466109" y="1745673"/>
            <a:ext cx="7259782" cy="480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37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xn----7sbbsodjdcciv4aq0an1lf.xn--p1ai/files/upload/img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564" y="318656"/>
            <a:ext cx="9074727" cy="613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29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geoclab.ru/800/600/https/ds05.infourok.ru/uploads/ex/0ed7/0003df66-721aebe2/img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8"/>
          <a:stretch/>
        </p:blipFill>
        <p:spPr bwMode="auto">
          <a:xfrm>
            <a:off x="3" y="1044916"/>
            <a:ext cx="12191999" cy="581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8587" y="5"/>
            <a:ext cx="11512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12.Именно в этом возрасте гражданин РФ получает паспорт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5502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2836" y="955963"/>
            <a:ext cx="1011381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13.Что такое  «права человека» ?</a:t>
            </a:r>
          </a:p>
          <a:p>
            <a:endParaRPr lang="ru-RU" sz="3200" dirty="0" smtClean="0"/>
          </a:p>
          <a:p>
            <a:r>
              <a:rPr lang="ru-RU" sz="4400" dirty="0" smtClean="0"/>
              <a:t>Ответ: возможность что либо делать, поступать определенным образом</a:t>
            </a:r>
          </a:p>
          <a:p>
            <a:endParaRPr lang="ru-RU" sz="4400" dirty="0" smtClean="0"/>
          </a:p>
          <a:p>
            <a:r>
              <a:rPr lang="ru-RU" sz="4400" dirty="0" smtClean="0"/>
              <a:t>14.Возможность получать знания и навыки, необходимые для жизни</a:t>
            </a:r>
          </a:p>
          <a:p>
            <a:r>
              <a:rPr lang="ru-RU" sz="4400" dirty="0" smtClean="0"/>
              <a:t>Ответ: право на 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264051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5017" y="581892"/>
            <a:ext cx="1118061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000" dirty="0" smtClean="0"/>
              <a:t>15.Какими правами человека вы пользуетесь</a:t>
            </a:r>
          </a:p>
          <a:p>
            <a:r>
              <a:rPr lang="ru-RU" sz="4000" dirty="0" smtClean="0"/>
              <a:t> в реальной жизни ?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4000" dirty="0" smtClean="0"/>
              <a:t>Ответ: право на жизнь, на образование,</a:t>
            </a:r>
          </a:p>
          <a:p>
            <a:r>
              <a:rPr lang="ru-RU" sz="4000" dirty="0"/>
              <a:t>н</a:t>
            </a:r>
            <a:r>
              <a:rPr lang="ru-RU" sz="4000" dirty="0" smtClean="0"/>
              <a:t>а неприкосновенность жилища,</a:t>
            </a:r>
          </a:p>
          <a:p>
            <a:r>
              <a:rPr lang="ru-RU" sz="4000" dirty="0"/>
              <a:t>н</a:t>
            </a:r>
            <a:r>
              <a:rPr lang="ru-RU" sz="4000" dirty="0" smtClean="0"/>
              <a:t>а отдых и досуг, на медицинскую помощь,</a:t>
            </a:r>
          </a:p>
          <a:p>
            <a:r>
              <a:rPr lang="ru-RU" sz="4000" dirty="0"/>
              <a:t>п</a:t>
            </a:r>
            <a:r>
              <a:rPr lang="ru-RU" sz="4000" dirty="0" smtClean="0"/>
              <a:t>раво на социальное обеспечение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38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" y="2433398"/>
            <a:ext cx="67524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Николай Александрович Бердяев </a:t>
            </a:r>
            <a:r>
              <a:rPr lang="ru-RU" sz="2400" dirty="0" smtClean="0"/>
              <a:t>(1874 </a:t>
            </a:r>
            <a:r>
              <a:rPr lang="ru-RU" sz="2400" dirty="0"/>
              <a:t>— </a:t>
            </a:r>
            <a:r>
              <a:rPr lang="ru-RU" sz="2400" dirty="0" smtClean="0"/>
              <a:t>1948</a:t>
            </a:r>
            <a:r>
              <a:rPr lang="ru-RU" sz="2400" dirty="0"/>
              <a:t>) — </a:t>
            </a:r>
            <a:r>
              <a:rPr lang="ru-RU" sz="2400" b="1" dirty="0"/>
              <a:t>русский философ, публицист, писатель и историк русской и европейской общественной мысли</a:t>
            </a:r>
            <a:r>
              <a:rPr lang="ru-RU" sz="2400" dirty="0"/>
              <a:t>.</a:t>
            </a:r>
          </a:p>
          <a:p>
            <a:r>
              <a:rPr lang="ru-RU" sz="2400" dirty="0"/>
              <a:t>Учился в Киевском кадетском корпусе, затем в Университете св. Владимира на двух факультетах - естественном и юридическом.</a:t>
            </a:r>
          </a:p>
          <a:p>
            <a:r>
              <a:rPr lang="ru-RU" sz="2400" dirty="0"/>
              <a:t>Профессор философии Московского университета (1919); доктор теологии </a:t>
            </a:r>
            <a:r>
              <a:rPr lang="ru-RU" sz="2400" dirty="0" err="1"/>
              <a:t>Honoris</a:t>
            </a:r>
            <a:r>
              <a:rPr lang="ru-RU" sz="2400" dirty="0"/>
              <a:t> </a:t>
            </a:r>
            <a:r>
              <a:rPr lang="ru-RU" sz="2400" dirty="0" err="1"/>
              <a:t>causa</a:t>
            </a:r>
            <a:r>
              <a:rPr lang="ru-RU" sz="2400" dirty="0"/>
              <a:t> Кембриджского университета (1947) и претендент на Нобелевскую премию.</a:t>
            </a:r>
          </a:p>
        </p:txBody>
      </p:sp>
      <p:pic>
        <p:nvPicPr>
          <p:cNvPr id="1026" name="Picture 2" descr="https://avatars.mds.yandex.net/i?id=074a6e4718d541e586b7c3734e870e7d_l-5423691-images-thumbs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2" r="28545"/>
          <a:stretch/>
        </p:blipFill>
        <p:spPr bwMode="auto">
          <a:xfrm>
            <a:off x="6752493" y="293467"/>
            <a:ext cx="5064371" cy="629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6156" y="293472"/>
            <a:ext cx="59318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«Государство существует не для того, чтобы превращать земную жизнь в рай, а для того, чтобы помещать ей окончательно превратиться в ад»    </a:t>
            </a:r>
            <a:endParaRPr lang="ru-RU" dirty="0"/>
          </a:p>
          <a:p>
            <a:r>
              <a:rPr lang="ru-RU" i="1" dirty="0"/>
              <a:t>                                                                            </a:t>
            </a:r>
            <a:r>
              <a:rPr lang="ru-RU" i="1" dirty="0" err="1"/>
              <a:t>Н.А.Бердяев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66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180" y="138546"/>
            <a:ext cx="1136072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16.Что такое преступление?</a:t>
            </a:r>
          </a:p>
          <a:p>
            <a:r>
              <a:rPr lang="ru-RU" sz="3600" dirty="0" smtClean="0"/>
              <a:t>Ответ: поступок, который является опасным для других людей, общества и государства</a:t>
            </a:r>
          </a:p>
          <a:p>
            <a:endParaRPr lang="ru-RU" sz="3600" dirty="0" smtClean="0"/>
          </a:p>
          <a:p>
            <a:r>
              <a:rPr lang="ru-RU" sz="3600" dirty="0" smtClean="0"/>
              <a:t>17.Уголовная ответственность по общему правилу в РФ наступает с этого возраста</a:t>
            </a:r>
          </a:p>
          <a:p>
            <a:r>
              <a:rPr lang="ru-RU" sz="3600" dirty="0" smtClean="0"/>
              <a:t>Ответ: с 16 лет</a:t>
            </a:r>
          </a:p>
          <a:p>
            <a:r>
              <a:rPr lang="ru-RU" sz="3600" dirty="0" smtClean="0"/>
              <a:t> </a:t>
            </a:r>
          </a:p>
          <a:p>
            <a:r>
              <a:rPr lang="ru-RU" sz="3600" dirty="0" smtClean="0"/>
              <a:t>18.Что такое гражданство?</a:t>
            </a:r>
          </a:p>
          <a:p>
            <a:r>
              <a:rPr lang="ru-RU" sz="3600" dirty="0" smtClean="0"/>
              <a:t>Ответ: постоянная политико- правовая связь гражданина и государства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3872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955965"/>
            <a:ext cx="102523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 3 ТУР- ИГРА С ЗРИТЕЛЯМИ                                        ( БЛИЦ-ВОПРОСЫ ПО КОНСТИТУЦИИ)</a:t>
            </a:r>
          </a:p>
          <a:p>
            <a:endParaRPr lang="ru-RU" sz="4000" dirty="0"/>
          </a:p>
          <a:p>
            <a:r>
              <a:rPr lang="ru-RU" sz="3600" dirty="0" smtClean="0"/>
              <a:t>1. Конституция </a:t>
            </a:r>
            <a:r>
              <a:rPr lang="ru-RU" sz="3600" dirty="0"/>
              <a:t>–это;</a:t>
            </a:r>
          </a:p>
          <a:p>
            <a:r>
              <a:rPr lang="ru-RU" sz="3600" dirty="0" smtClean="0"/>
              <a:t>а) свод обычаев</a:t>
            </a:r>
          </a:p>
          <a:p>
            <a:r>
              <a:rPr lang="ru-RU" sz="3600" dirty="0" smtClean="0"/>
              <a:t>б) свод законов, устанавливающих наказания за преступления</a:t>
            </a:r>
          </a:p>
          <a:p>
            <a:r>
              <a:rPr lang="ru-RU" sz="3600" dirty="0" smtClean="0"/>
              <a:t>в) закон, определяющий форму государства, права и обязанности граждан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3985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2708" y="187570"/>
            <a:ext cx="930812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Основополагающим принципом федеративного устройства Российского государства является;</a:t>
            </a:r>
          </a:p>
          <a:p>
            <a:r>
              <a:rPr lang="ru-RU" sz="3200" dirty="0" smtClean="0"/>
              <a:t>а) гарантии местного самоуправления</a:t>
            </a:r>
          </a:p>
          <a:p>
            <a:r>
              <a:rPr lang="ru-RU" sz="3200" dirty="0" smtClean="0"/>
              <a:t>б) равноправие субъектов федерации</a:t>
            </a:r>
          </a:p>
          <a:p>
            <a:r>
              <a:rPr lang="ru-RU" sz="3200" dirty="0" smtClean="0"/>
              <a:t>в) политическое и идеологическое многообразие</a:t>
            </a:r>
          </a:p>
          <a:p>
            <a:r>
              <a:rPr lang="ru-RU" sz="3200" dirty="0" smtClean="0"/>
              <a:t>г) создание системы социальных служб</a:t>
            </a:r>
          </a:p>
          <a:p>
            <a:endParaRPr lang="ru-RU" sz="3200" dirty="0"/>
          </a:p>
          <a:p>
            <a:r>
              <a:rPr lang="ru-RU" sz="3200" dirty="0" smtClean="0"/>
              <a:t>3. Народовластие предусматривает;</a:t>
            </a:r>
          </a:p>
          <a:p>
            <a:r>
              <a:rPr lang="ru-RU" sz="3200" dirty="0" smtClean="0"/>
              <a:t>а) участие народа в выборах и референдумах</a:t>
            </a:r>
          </a:p>
          <a:p>
            <a:r>
              <a:rPr lang="ru-RU" sz="3200" dirty="0" smtClean="0"/>
              <a:t>б) формирование органов местного самоуправления</a:t>
            </a:r>
          </a:p>
          <a:p>
            <a:r>
              <a:rPr lang="ru-RU" sz="3200" dirty="0" smtClean="0"/>
              <a:t>г) все вышеперечисленное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208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346364" y="595745"/>
            <a:ext cx="867294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4. В какой главе Конституции определены основы конституционного строя РФ?</a:t>
            </a:r>
          </a:p>
          <a:p>
            <a:r>
              <a:rPr lang="ru-RU" sz="2800" dirty="0" smtClean="0"/>
              <a:t>а) в 1 главе</a:t>
            </a:r>
          </a:p>
          <a:p>
            <a:r>
              <a:rPr lang="ru-RU" sz="2800" dirty="0" smtClean="0"/>
              <a:t>б) во 2 главе</a:t>
            </a:r>
          </a:p>
          <a:p>
            <a:r>
              <a:rPr lang="ru-RU" sz="2800" dirty="0" smtClean="0"/>
              <a:t>в) в 3 главе </a:t>
            </a:r>
          </a:p>
          <a:p>
            <a:r>
              <a:rPr lang="ru-RU" sz="2800" dirty="0" smtClean="0"/>
              <a:t>г) в 4 главе</a:t>
            </a:r>
          </a:p>
          <a:p>
            <a:endParaRPr lang="ru-RU" sz="2800" dirty="0"/>
          </a:p>
          <a:p>
            <a:r>
              <a:rPr lang="ru-RU" sz="2800" dirty="0" smtClean="0"/>
              <a:t>5. Принцип разделения властей характеризует Россию как;</a:t>
            </a:r>
          </a:p>
          <a:p>
            <a:r>
              <a:rPr lang="ru-RU" sz="2800" dirty="0" smtClean="0"/>
              <a:t>а) социальное государство</a:t>
            </a:r>
          </a:p>
          <a:p>
            <a:r>
              <a:rPr lang="ru-RU" sz="2800" dirty="0" smtClean="0"/>
              <a:t>б) федеративное государство</a:t>
            </a:r>
          </a:p>
          <a:p>
            <a:r>
              <a:rPr lang="ru-RU" sz="2800" dirty="0" smtClean="0"/>
              <a:t>в) правовое государство</a:t>
            </a:r>
          </a:p>
          <a:p>
            <a:r>
              <a:rPr lang="ru-RU" sz="2800" dirty="0" smtClean="0"/>
              <a:t>г) светское государство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9945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636" y="420194"/>
            <a:ext cx="879763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6. Отделение церкви от государства характеризует Россию как;</a:t>
            </a:r>
          </a:p>
          <a:p>
            <a:r>
              <a:rPr lang="ru-RU" sz="2800" dirty="0" smtClean="0"/>
              <a:t>а) социальное государство</a:t>
            </a:r>
          </a:p>
          <a:p>
            <a:r>
              <a:rPr lang="ru-RU" sz="2800" dirty="0" smtClean="0"/>
              <a:t>б) светское государство</a:t>
            </a:r>
          </a:p>
          <a:p>
            <a:r>
              <a:rPr lang="ru-RU" sz="2800" dirty="0" smtClean="0"/>
              <a:t>в) федеративное государство</a:t>
            </a:r>
          </a:p>
          <a:p>
            <a:r>
              <a:rPr lang="ru-RU" sz="2800" dirty="0" smtClean="0"/>
              <a:t>г) республику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7. Конституция РФ;</a:t>
            </a:r>
          </a:p>
          <a:p>
            <a:r>
              <a:rPr lang="ru-RU" sz="2800" dirty="0" smtClean="0"/>
              <a:t>а) обладает высшей юридической силой</a:t>
            </a:r>
          </a:p>
          <a:p>
            <a:r>
              <a:rPr lang="ru-RU" sz="2800" dirty="0" smtClean="0"/>
              <a:t>б) имеет прямое действие</a:t>
            </a:r>
          </a:p>
          <a:p>
            <a:r>
              <a:rPr lang="ru-RU" sz="2800" dirty="0" smtClean="0"/>
              <a:t>в) определяет основные права человека и гражданина</a:t>
            </a:r>
          </a:p>
          <a:p>
            <a:r>
              <a:rPr lang="ru-RU" sz="2800" dirty="0" smtClean="0"/>
              <a:t>г) верно все вышеперечисленное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0617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509" y="665019"/>
            <a:ext cx="114715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8. Верно ли суждения о правах человека?</a:t>
            </a:r>
          </a:p>
          <a:p>
            <a:endParaRPr lang="ru-RU" sz="2800" dirty="0" smtClean="0"/>
          </a:p>
          <a:p>
            <a:r>
              <a:rPr lang="ru-RU" sz="2800" dirty="0" smtClean="0"/>
              <a:t>А. Право на свободу совести и вероисповедания относится                                 к личным( гражданским ) правам человека</a:t>
            </a:r>
          </a:p>
          <a:p>
            <a:r>
              <a:rPr lang="ru-RU" sz="2800" dirty="0" smtClean="0"/>
              <a:t>Б. Право зарабатывать на жизнь свободно выбранным трудом относится к культурным правам</a:t>
            </a:r>
          </a:p>
          <a:p>
            <a:endParaRPr lang="ru-RU" sz="2800" dirty="0" smtClean="0"/>
          </a:p>
          <a:p>
            <a:r>
              <a:rPr lang="ru-RU" sz="2800" dirty="0" smtClean="0"/>
              <a:t>а) верно только А</a:t>
            </a:r>
          </a:p>
          <a:p>
            <a:r>
              <a:rPr lang="ru-RU" sz="2800" dirty="0" smtClean="0"/>
              <a:t>б) верно только Б</a:t>
            </a:r>
          </a:p>
          <a:p>
            <a:r>
              <a:rPr lang="ru-RU" sz="2800" dirty="0" smtClean="0"/>
              <a:t>в) верно А и Б</a:t>
            </a:r>
          </a:p>
          <a:p>
            <a:r>
              <a:rPr lang="ru-RU" sz="2800" dirty="0" smtClean="0"/>
              <a:t>г) неверны оба суждения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1346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1782"/>
            <a:ext cx="10543309" cy="617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9. Что из перечисленного относится к социальным правам человека?</a:t>
            </a:r>
          </a:p>
          <a:p>
            <a:r>
              <a:rPr lang="ru-RU" sz="2800" dirty="0" smtClean="0"/>
              <a:t>а) свобода слова</a:t>
            </a:r>
          </a:p>
          <a:p>
            <a:r>
              <a:rPr lang="ru-RU" sz="2800" dirty="0" smtClean="0"/>
              <a:t>б) право собственности</a:t>
            </a:r>
          </a:p>
          <a:p>
            <a:r>
              <a:rPr lang="ru-RU" sz="2800" dirty="0" smtClean="0"/>
              <a:t>в) свобода вероисповедания</a:t>
            </a:r>
          </a:p>
          <a:p>
            <a:r>
              <a:rPr lang="ru-RU" sz="2800" dirty="0" smtClean="0"/>
              <a:t>г) право на жилище</a:t>
            </a:r>
          </a:p>
          <a:p>
            <a:endParaRPr lang="ru-RU" sz="2800" dirty="0"/>
          </a:p>
          <a:p>
            <a:r>
              <a:rPr lang="ru-RU" sz="2800" dirty="0" smtClean="0"/>
              <a:t>10. Граждане государства участвуют в формировании парламента, голосуя на выборах за своего депутата. В этом проявляется их права;</a:t>
            </a:r>
          </a:p>
          <a:p>
            <a:r>
              <a:rPr lang="ru-RU" sz="2800" dirty="0" smtClean="0"/>
              <a:t>а) социально-экономические</a:t>
            </a:r>
          </a:p>
          <a:p>
            <a:r>
              <a:rPr lang="ru-RU" sz="2800" dirty="0" smtClean="0"/>
              <a:t>б) культурные</a:t>
            </a:r>
          </a:p>
          <a:p>
            <a:r>
              <a:rPr lang="ru-RU" sz="2800" dirty="0" smtClean="0"/>
              <a:t>в) политические</a:t>
            </a:r>
          </a:p>
          <a:p>
            <a:r>
              <a:rPr lang="ru-RU" sz="2800" dirty="0" smtClean="0"/>
              <a:t>г) личные( гражданские)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7747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246" y="586154"/>
            <a:ext cx="1141827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            </a:t>
            </a:r>
            <a:r>
              <a:rPr lang="ru-RU" sz="3200" dirty="0" smtClean="0"/>
              <a:t>4 </a:t>
            </a:r>
            <a:r>
              <a:rPr lang="ru-RU" sz="3200" dirty="0"/>
              <a:t>ТУР «КОНСТИТУЦИОННЫЕ ТЕРМИНЫ».</a:t>
            </a:r>
          </a:p>
          <a:p>
            <a:r>
              <a:rPr lang="ru-RU" sz="3200" dirty="0"/>
              <a:t>По подсказкам определить о каком термине, встречающемся в Конституции РФ, идёт речь. </a:t>
            </a:r>
          </a:p>
          <a:p>
            <a:r>
              <a:rPr lang="ru-RU" sz="3200" i="1" dirty="0"/>
              <a:t>1</a:t>
            </a:r>
            <a:r>
              <a:rPr lang="ru-RU" sz="3200" dirty="0"/>
              <a:t> </a:t>
            </a:r>
            <a:r>
              <a:rPr lang="ru-RU" sz="3200" i="1" dirty="0"/>
              <a:t>(конституция)</a:t>
            </a:r>
            <a:endParaRPr lang="ru-RU" sz="3200" dirty="0"/>
          </a:p>
          <a:p>
            <a:r>
              <a:rPr lang="ru-RU" sz="3200" dirty="0"/>
              <a:t>- русские крестьяне считали, что так зовут жену Наполеона Бонапарта,                                       </a:t>
            </a:r>
            <a:r>
              <a:rPr lang="ru-RU" sz="3200" dirty="0" smtClean="0"/>
              <a:t>                                                                          </a:t>
            </a:r>
            <a:r>
              <a:rPr lang="ru-RU" sz="3200" dirty="0"/>
              <a:t>-одно из значений - построение;                                                                                                 -в биологии - индивидуальные физиологические и анатомические особенности;               </a:t>
            </a:r>
            <a:r>
              <a:rPr lang="ru-RU" sz="3200" dirty="0" smtClean="0"/>
              <a:t>                                                        </a:t>
            </a:r>
            <a:r>
              <a:rPr lang="ru-RU" sz="3200" dirty="0"/>
              <a:t>- на латинском - установление;                                                                                                     -в политике - основной закон государства;</a:t>
            </a:r>
          </a:p>
        </p:txBody>
      </p:sp>
    </p:spTree>
    <p:extLst>
      <p:ext uri="{BB962C8B-B14F-4D97-AF65-F5344CB8AC3E}">
        <p14:creationId xmlns:p14="http://schemas.microsoft.com/office/powerpoint/2010/main" val="32647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5477" y="1120675"/>
            <a:ext cx="104100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2 (государство)</a:t>
            </a:r>
            <a:endParaRPr lang="ru-RU" sz="3200" dirty="0"/>
          </a:p>
          <a:p>
            <a:r>
              <a:rPr lang="ru-RU" sz="3200" dirty="0"/>
              <a:t>-имеет свою структуру;                                                                                                              </a:t>
            </a:r>
            <a:r>
              <a:rPr lang="ru-RU" sz="3200" dirty="0" smtClean="0"/>
              <a:t>                                          -</a:t>
            </a:r>
            <a:r>
              <a:rPr lang="ru-RU" sz="3200" dirty="0"/>
              <a:t>имеет свои специальные органы для реализации своих полномочий;                                     </a:t>
            </a:r>
            <a:r>
              <a:rPr lang="ru-RU" sz="3200" dirty="0" smtClean="0"/>
              <a:t>                                                            -</a:t>
            </a:r>
            <a:r>
              <a:rPr lang="ru-RU" sz="3200" dirty="0"/>
              <a:t>появилось в глубокой древности;                                                                                                </a:t>
            </a:r>
            <a:r>
              <a:rPr lang="ru-RU" sz="3200" dirty="0" smtClean="0"/>
              <a:t>                                       </a:t>
            </a:r>
            <a:r>
              <a:rPr lang="ru-RU" sz="3200" dirty="0"/>
              <a:t>-из-за спора о том, кто его создал у славян, норманны или сами славяне, Ломоносов подрался с Бауэром и сидел в тюрьме;                                                                             </a:t>
            </a:r>
            <a:r>
              <a:rPr lang="ru-RU" sz="3200" dirty="0" smtClean="0"/>
              <a:t>                                                                   </a:t>
            </a:r>
            <a:r>
              <a:rPr lang="ru-RU" sz="3200" dirty="0"/>
              <a:t>-оно различается по форме правления, по способу осуществления власти</a:t>
            </a:r>
          </a:p>
        </p:txBody>
      </p:sp>
    </p:spTree>
    <p:extLst>
      <p:ext uri="{BB962C8B-B14F-4D97-AF65-F5344CB8AC3E}">
        <p14:creationId xmlns:p14="http://schemas.microsoft.com/office/powerpoint/2010/main" val="22100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262" y="-2"/>
            <a:ext cx="1139483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i="1" dirty="0" smtClean="0"/>
          </a:p>
          <a:p>
            <a:r>
              <a:rPr lang="ru-RU" sz="2800" i="1" dirty="0" smtClean="0"/>
              <a:t>3 </a:t>
            </a:r>
            <a:r>
              <a:rPr lang="ru-RU" sz="2800" i="1" dirty="0"/>
              <a:t>(республика)</a:t>
            </a:r>
            <a:endParaRPr lang="ru-RU" sz="2800" dirty="0"/>
          </a:p>
          <a:p>
            <a:r>
              <a:rPr lang="ru-RU" sz="2800" dirty="0"/>
              <a:t>-возникла в Древней Греции;                                                                                                -на латыни - общественное дело;                                                                                         -ради неё Робеспьер отправлял на гильотину других и был казнён сам;                              </a:t>
            </a:r>
            <a:r>
              <a:rPr lang="ru-RU" sz="2800" dirty="0" smtClean="0"/>
              <a:t>                                                                          -</a:t>
            </a:r>
            <a:r>
              <a:rPr lang="ru-RU" sz="2800" dirty="0"/>
              <a:t>это форма правления;                                                                                                                 -бывает парламентской и президентской;</a:t>
            </a:r>
          </a:p>
          <a:p>
            <a:r>
              <a:rPr lang="ru-RU" sz="2800" i="1" dirty="0"/>
              <a:t>4 (налог)</a:t>
            </a:r>
            <a:endParaRPr lang="ru-RU" sz="2800" dirty="0"/>
          </a:p>
          <a:p>
            <a:r>
              <a:rPr lang="ru-RU" sz="2800" dirty="0"/>
              <a:t>- устанавливает государство;                                                                                                    -в западных странах за укрывательство можно получить большой тюремный срок;                                                                                                                                                      -при Иване Грозном народы Сибири называли его ясак и платили мехами</a:t>
            </a:r>
            <a:r>
              <a:rPr lang="ru-RU" sz="2800"/>
              <a:t>;                                             </a:t>
            </a:r>
            <a:r>
              <a:rPr lang="ru-RU" sz="2800" smtClean="0"/>
              <a:t>                                                                                    </a:t>
            </a:r>
            <a:r>
              <a:rPr lang="ru-RU" sz="2800" dirty="0" smtClean="0"/>
              <a:t>-</a:t>
            </a:r>
            <a:r>
              <a:rPr lang="ru-RU" sz="2800" dirty="0"/>
              <a:t>идёт на содержание госструктур, армию, образование;                                                          -по статье 57 Конституции каждый обязан их платит</a:t>
            </a:r>
          </a:p>
        </p:txBody>
      </p:sp>
    </p:spTree>
    <p:extLst>
      <p:ext uri="{BB962C8B-B14F-4D97-AF65-F5344CB8AC3E}">
        <p14:creationId xmlns:p14="http://schemas.microsoft.com/office/powerpoint/2010/main" val="177222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"/>
            <a:ext cx="12192000" cy="6857999"/>
          </a:xfr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5400" dirty="0" smtClean="0"/>
              <a:t>Цели викторины</a:t>
            </a:r>
            <a:r>
              <a:rPr lang="ru-RU" dirty="0" smtClean="0"/>
              <a:t>: закрепить знания учащихся о конституции РФ, государственном устройстве страны, о государственных символах России, воспитывать уважение к основному закону государства – Конституции РФ.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9673" y="166255"/>
            <a:ext cx="5846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 ТУР « КОНКУРС КАПИТАНОВ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61293" y="4056185"/>
            <a:ext cx="75262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1.Как называется эмблема государства?                                                                                                 2.Как называют российский флаг за его </a:t>
            </a:r>
            <a:r>
              <a:rPr lang="ru-RU" sz="2400" dirty="0" err="1" smtClean="0"/>
              <a:t>трехцветие</a:t>
            </a:r>
            <a:r>
              <a:rPr lang="ru-RU" sz="2400" dirty="0" smtClean="0"/>
              <a:t>?                                                                  3.Город-столица России                                                                                                                                4. Государственные …...России                                                                                                                       5.Как называется торжественная песня, прославляющая государство?                                                                                                   6.Как называется наша планета?</a:t>
            </a:r>
            <a:endParaRPr lang="ru-RU" sz="2400" dirty="0"/>
          </a:p>
        </p:txBody>
      </p:sp>
      <p:pic>
        <p:nvPicPr>
          <p:cNvPr id="2050" name="Рисунок 1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" r="27501" b="41742"/>
          <a:stretch/>
        </p:blipFill>
        <p:spPr bwMode="auto">
          <a:xfrm>
            <a:off x="2414955" y="822813"/>
            <a:ext cx="5251938" cy="3233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87508" y="1031631"/>
            <a:ext cx="21101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1.Герб                            2.Триколор   3.Москва          4.Символы 5.Гимн                   6. Земля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5183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462" y="1008185"/>
            <a:ext cx="128953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                                         </a:t>
            </a:r>
            <a:endParaRPr lang="ru-RU" sz="2000" u="sng" dirty="0" smtClean="0"/>
          </a:p>
          <a:p>
            <a:r>
              <a:rPr lang="ru-RU" sz="2800" dirty="0" smtClean="0"/>
              <a:t>       </a:t>
            </a:r>
          </a:p>
          <a:p>
            <a:r>
              <a:rPr lang="ru-RU" sz="2800" u="sng" dirty="0" smtClean="0"/>
              <a:t> Команда </a:t>
            </a:r>
            <a:r>
              <a:rPr lang="ru-RU" sz="2800" u="sng" dirty="0"/>
              <a:t>« Умники»</a:t>
            </a:r>
            <a:r>
              <a:rPr lang="ru-RU" sz="2800" dirty="0"/>
              <a:t>                                     </a:t>
            </a:r>
            <a:r>
              <a:rPr lang="ru-RU" sz="2800" dirty="0" smtClean="0"/>
              <a:t> </a:t>
            </a:r>
            <a:r>
              <a:rPr lang="ru-RU" sz="2800" u="sng" dirty="0" smtClean="0"/>
              <a:t>Команда </a:t>
            </a:r>
            <a:r>
              <a:rPr lang="ru-RU" sz="2800" u="sng" dirty="0"/>
              <a:t>« Старатели»</a:t>
            </a:r>
            <a:endParaRPr lang="ru-RU" sz="2800" dirty="0"/>
          </a:p>
          <a:p>
            <a:r>
              <a:rPr lang="ru-RU" sz="2800" dirty="0"/>
              <a:t>1.Конституция                                            </a:t>
            </a:r>
            <a:r>
              <a:rPr lang="ru-RU" sz="2800" dirty="0" smtClean="0"/>
              <a:t>1</a:t>
            </a:r>
            <a:r>
              <a:rPr lang="ru-RU" sz="2800" dirty="0"/>
              <a:t>. Конституция</a:t>
            </a:r>
          </a:p>
          <a:p>
            <a:r>
              <a:rPr lang="ru-RU" sz="2800" dirty="0"/>
              <a:t> 2.юридическая,государственная         </a:t>
            </a:r>
            <a:r>
              <a:rPr lang="ru-RU" sz="2800" dirty="0" smtClean="0"/>
              <a:t>2</a:t>
            </a:r>
            <a:r>
              <a:rPr lang="ru-RU" sz="2800" dirty="0"/>
              <a:t>. Справедливая, демократическая</a:t>
            </a:r>
          </a:p>
          <a:p>
            <a:r>
              <a:rPr lang="ru-RU" sz="2800" dirty="0"/>
              <a:t> 3.обладает,определяет,действует       </a:t>
            </a:r>
            <a:r>
              <a:rPr lang="ru-RU" sz="2800" dirty="0" smtClean="0"/>
              <a:t>3</a:t>
            </a:r>
            <a:r>
              <a:rPr lang="ru-RU" sz="2800" dirty="0"/>
              <a:t>. Регулирует, закрепляет, обеспечивает</a:t>
            </a:r>
          </a:p>
          <a:p>
            <a:r>
              <a:rPr lang="ru-RU" sz="2800" dirty="0"/>
              <a:t> 4.основной закон государства             </a:t>
            </a:r>
            <a:r>
              <a:rPr lang="ru-RU" sz="2800" dirty="0" smtClean="0"/>
              <a:t>4</a:t>
            </a:r>
            <a:r>
              <a:rPr lang="ru-RU" sz="2800" dirty="0"/>
              <a:t>. Обладает высшей юридической силой </a:t>
            </a:r>
          </a:p>
          <a:p>
            <a:r>
              <a:rPr lang="ru-RU" sz="2800" dirty="0"/>
              <a:t> 5.писаный акт                                           </a:t>
            </a:r>
            <a:r>
              <a:rPr lang="ru-RU" sz="2800" dirty="0" smtClean="0"/>
              <a:t>5</a:t>
            </a:r>
            <a:r>
              <a:rPr lang="ru-RU" sz="2800" dirty="0"/>
              <a:t>.  Закон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05345" y="540327"/>
            <a:ext cx="10689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6 ТУР СИНКВЕЙН НА ТЕМУ « КОНСТИТУЦИЯ»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5885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9754" y="0"/>
            <a:ext cx="84875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7 </a:t>
            </a:r>
            <a:r>
              <a:rPr lang="ru-RU" sz="4000" smtClean="0"/>
              <a:t>ТУР «ЭКСКУРС В ИСТОРИЮ»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4462" y="707886"/>
            <a:ext cx="1195753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1.Принята </a:t>
            </a:r>
            <a:r>
              <a:rPr lang="ru-RU" sz="2400" dirty="0"/>
              <a:t>первая Конституция </a:t>
            </a:r>
            <a:r>
              <a:rPr lang="ru-RU" sz="2400" dirty="0" smtClean="0"/>
              <a:t>России                                                                      </a:t>
            </a:r>
          </a:p>
          <a:p>
            <a:r>
              <a:rPr lang="ru-RU" sz="2400" dirty="0" smtClean="0"/>
              <a:t>10 </a:t>
            </a:r>
            <a:r>
              <a:rPr lang="ru-RU" sz="2400" dirty="0"/>
              <a:t>июля 1918 г.</a:t>
            </a:r>
            <a:r>
              <a:rPr lang="ru-RU" sz="2400" dirty="0" smtClean="0"/>
              <a:t>                                               </a:t>
            </a:r>
          </a:p>
          <a:p>
            <a:endParaRPr lang="ru-RU" sz="2400" dirty="0" smtClean="0"/>
          </a:p>
          <a:p>
            <a:r>
              <a:rPr lang="ru-RU" sz="2400" dirty="0" smtClean="0"/>
              <a:t>2.Принята </a:t>
            </a:r>
            <a:r>
              <a:rPr lang="ru-RU" sz="2400" dirty="0"/>
              <a:t>первая Конституция </a:t>
            </a:r>
            <a:r>
              <a:rPr lang="ru-RU" sz="2400" dirty="0" smtClean="0"/>
              <a:t>СССР                                                                                                                      </a:t>
            </a:r>
          </a:p>
          <a:p>
            <a:r>
              <a:rPr lang="ru-RU" sz="2400" dirty="0" smtClean="0"/>
              <a:t>январь </a:t>
            </a:r>
            <a:r>
              <a:rPr lang="ru-RU" sz="2400" dirty="0"/>
              <a:t>1924 г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                  </a:t>
            </a:r>
          </a:p>
          <a:p>
            <a:endParaRPr lang="ru-RU" sz="2400" dirty="0"/>
          </a:p>
          <a:p>
            <a:r>
              <a:rPr lang="ru-RU" sz="2400" dirty="0" smtClean="0"/>
              <a:t>3.Принята </a:t>
            </a:r>
            <a:r>
              <a:rPr lang="ru-RU" sz="2400" dirty="0"/>
              <a:t>новая Конституция СССР, провозгласившая построение в СССР </a:t>
            </a:r>
            <a:r>
              <a:rPr lang="ru-RU" sz="2400" dirty="0" smtClean="0"/>
              <a:t>социализма                                                                    </a:t>
            </a:r>
          </a:p>
          <a:p>
            <a:r>
              <a:rPr lang="ru-RU" sz="2400" dirty="0" smtClean="0"/>
              <a:t>5 </a:t>
            </a:r>
            <a:r>
              <a:rPr lang="ru-RU" sz="2400" dirty="0"/>
              <a:t>декабря 1936 г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         </a:t>
            </a:r>
          </a:p>
          <a:p>
            <a:endParaRPr lang="ru-RU" sz="2400" dirty="0"/>
          </a:p>
          <a:p>
            <a:r>
              <a:rPr lang="ru-RU" sz="2400" dirty="0" smtClean="0"/>
              <a:t>4.Принята </a:t>
            </a:r>
            <a:r>
              <a:rPr lang="ru-RU" sz="2400" dirty="0"/>
              <a:t>новая Конституция СССР, провозгласившая создание развитого социалистического </a:t>
            </a:r>
            <a:r>
              <a:rPr lang="ru-RU" sz="2400" dirty="0" smtClean="0"/>
              <a:t>общества                                                                                                                              </a:t>
            </a:r>
          </a:p>
          <a:p>
            <a:r>
              <a:rPr lang="ru-RU" sz="2400" dirty="0" smtClean="0"/>
              <a:t>7 </a:t>
            </a:r>
            <a:r>
              <a:rPr lang="ru-RU" sz="2400" dirty="0"/>
              <a:t>октября 1977 </a:t>
            </a:r>
            <a:r>
              <a:rPr lang="ru-RU" sz="2400" dirty="0" smtClean="0"/>
              <a:t>г.                                                                                          </a:t>
            </a:r>
          </a:p>
          <a:p>
            <a:endParaRPr lang="ru-RU" sz="2400" dirty="0"/>
          </a:p>
          <a:p>
            <a:r>
              <a:rPr lang="ru-RU" sz="2400" dirty="0" smtClean="0"/>
              <a:t>5.</a:t>
            </a:r>
            <a:r>
              <a:rPr lang="ru-RU" sz="2400" dirty="0"/>
              <a:t> Принята Конституция </a:t>
            </a:r>
            <a:r>
              <a:rPr lang="ru-RU" sz="2400" dirty="0" smtClean="0"/>
              <a:t>РФ                                                                                                                                                    </a:t>
            </a:r>
          </a:p>
          <a:p>
            <a:r>
              <a:rPr lang="ru-RU" sz="2400" dirty="0" smtClean="0"/>
              <a:t>12 </a:t>
            </a:r>
            <a:r>
              <a:rPr lang="ru-RU" sz="2400" dirty="0"/>
              <a:t>декабря 1993 г.</a:t>
            </a:r>
          </a:p>
        </p:txBody>
      </p:sp>
    </p:spTree>
    <p:extLst>
      <p:ext uri="{BB962C8B-B14F-4D97-AF65-F5344CB8AC3E}">
        <p14:creationId xmlns:p14="http://schemas.microsoft.com/office/powerpoint/2010/main" val="85350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slide.ru/images/16/22580/960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5" y="164123"/>
            <a:ext cx="11723077" cy="647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69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092" y="443345"/>
            <a:ext cx="115408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endParaRPr lang="ru-RU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243012" y="443345"/>
            <a:ext cx="105749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8 ТУР « Знатоки Конституции»                                            </a:t>
            </a:r>
          </a:p>
          <a:p>
            <a:endParaRPr lang="ru-RU" sz="2800" dirty="0" smtClean="0"/>
          </a:p>
          <a:p>
            <a:r>
              <a:rPr lang="ru-RU" sz="2800" b="1" dirty="0" smtClean="0"/>
              <a:t>Чем отличается новая (1993г) Конституция России от прежних?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18347" y="2143124"/>
            <a:ext cx="94583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/>
              <a:t>А. Первая демократическая Конституция в истории России</a:t>
            </a:r>
          </a:p>
          <a:p>
            <a:endParaRPr lang="ru-RU" dirty="0" smtClean="0"/>
          </a:p>
          <a:p>
            <a:r>
              <a:rPr lang="ru-RU" sz="2800" dirty="0" smtClean="0"/>
              <a:t>Б. </a:t>
            </a:r>
            <a:r>
              <a:rPr lang="ru-RU" sz="2800" smtClean="0"/>
              <a:t>Предоставляет </a:t>
            </a:r>
            <a:r>
              <a:rPr lang="ru-RU" sz="2800" dirty="0" smtClean="0"/>
              <a:t>больше прав и свобод                                                                     </a:t>
            </a:r>
          </a:p>
          <a:p>
            <a:endParaRPr lang="ru-RU" sz="2800" dirty="0" smtClean="0"/>
          </a:p>
          <a:p>
            <a:r>
              <a:rPr lang="ru-RU" sz="2800" dirty="0" smtClean="0"/>
              <a:t>В. Первая Конституция, которую принял президент                                                          </a:t>
            </a:r>
          </a:p>
          <a:p>
            <a:endParaRPr lang="ru-RU" sz="2800" dirty="0" smtClean="0"/>
          </a:p>
          <a:p>
            <a:r>
              <a:rPr lang="ru-RU" sz="2800" dirty="0" smtClean="0"/>
              <a:t>Г. Описывает устройство государства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8083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94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23338772f9231ec0f4519d3e7e8c63a3a7857d98-370931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0"/>
            <a:ext cx="10879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41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289" y="0"/>
            <a:ext cx="86253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9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.znanio.ru/d5af0e/68/67/aa31168ef8a615b27ca7fe8062877a62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39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327" y="0"/>
            <a:ext cx="743969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8864" y="1008206"/>
            <a:ext cx="309489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Вопрос:</a:t>
            </a:r>
            <a:endParaRPr lang="ru-RU" sz="2400" dirty="0"/>
          </a:p>
          <a:p>
            <a:r>
              <a:rPr lang="ru-RU" sz="2400" dirty="0" smtClean="0"/>
              <a:t>Как называется вступительная часть Конституции, содержащая краткую характеристику целей, условий и мотивов применения Основного закона?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5036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7470" y="958389"/>
            <a:ext cx="64457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ПЕРВЫЙ ТУР« ВИЗИТКА»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79077" y="2446638"/>
            <a:ext cx="819601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Каждая команда представляет себя: название, девиз, эмблема. Учитывается оригинальность, соответствие тематике.                                                                         Максимальное количество баллов -5.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3013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719754" y="571500"/>
            <a:ext cx="7010400" cy="10697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altLang="ru-RU" dirty="0" smtClean="0"/>
              <a:t>ВТОРОЙ ТУР «ВОПРОС-ОТВЕТ»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1570892"/>
            <a:ext cx="10503877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чётные вопросы отвечает первая команда, а на нечётные –вторая команда.                               </a:t>
            </a:r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оманда</a:t>
            </a:r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которая первая догадалась, поднимает </a:t>
            </a:r>
            <a:r>
              <a:rPr lang="ru-RU" sz="2800" dirty="0" smtClean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сигнальный флажок </a:t>
            </a:r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 smtClean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отвечает на вопрос. </a:t>
            </a:r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же ответ неверный право ответить предоставляется другой команде. </a:t>
            </a:r>
            <a:r>
              <a:rPr lang="ru-RU" sz="2800" dirty="0" smtClean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За </a:t>
            </a:r>
            <a:r>
              <a:rPr lang="ru-RU" sz="28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правильный ответ команда получает 1 балл.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09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988</TotalTime>
  <Words>1195</Words>
  <Application>Microsoft Office PowerPoint</Application>
  <PresentationFormat>Произвольный</PresentationFormat>
  <Paragraphs>194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1_Тема Office</vt:lpstr>
      <vt:lpstr>Презентация PowerPoint</vt:lpstr>
      <vt:lpstr>Презентация PowerPoint</vt:lpstr>
      <vt:lpstr>Цели викторины: закрепить знания учащихся о конституции РФ, государственном устройстве страны, о государственных символах России, воспитывать уважение к основному закону государства – Конституции РФ.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ВТОРОЙ ТУР «ВОПРОС-ОТВЕТ»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103</cp:revision>
  <dcterms:created xsi:type="dcterms:W3CDTF">2018-01-16T17:19:25Z</dcterms:created>
  <dcterms:modified xsi:type="dcterms:W3CDTF">2022-12-31T12:28:34Z</dcterms:modified>
</cp:coreProperties>
</file>