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7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70" r:id="rId7"/>
    <p:sldId id="27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093"/>
    <a:srgbClr val="D4F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70" d="100"/>
          <a:sy n="70" d="100"/>
        </p:scale>
        <p:origin x="13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9D338C-7A3D-4CC8-873E-DBF084A18C42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2BEAD1-2074-4450-BD35-E88E4E2D1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80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55DBBA-EB0C-46DD-8F80-3869A4DE92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93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Начальные сведенияо курсе, а также книги (пособия) и материалы, необходимые для занятия/проекта.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A266E0-45E2-4370-A42A-F7BB505DC3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97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33393B-AA2A-4F06-BBAA-9F82830096BC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03E24-1BAC-44A5-AF4C-264948EC67D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809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48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307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2170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826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32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43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20E86-ABD4-4C44-83DA-524E5109E72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A9E966-40C8-49DA-BDD8-781830F26BFE}" type="slidenum">
              <a:rPr lang="ru-RU" smtClean="0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09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DA4CE-5F7D-457E-9E7B-C2E22900951B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BE310-400E-4611-9EFB-D102482278C6}" type="slidenum">
              <a:rPr lang="ru-RU" smtClean="0"/>
              <a:pPr>
                <a:defRPr/>
              </a:pPr>
              <a:t>‹#›</a:t>
            </a:fld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03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m_pencil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2144713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E16CB-9A59-4CFB-8902-5D17E46E2CF7}" type="datetime8">
              <a:rPr lang="ru-RU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E061234-4521-4D01-94AB-38F6D66EFD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7DBC3E-C778-4EE4-BCE4-57745A9C6E4A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CD5CA-963C-4A18-A17B-A139482199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63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457363-27E7-464B-AF41-1F813DA7A4EF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54F38-D43F-4C79-9E3C-4BE8ABDD5A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386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6C356-659C-44B3-B684-60298755F486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8EC73-57AB-4F66-985C-9FA530C6AC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58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2FA2A7-FAFF-4F25-8ED5-16FD0A6FB352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6A3A-2D47-4900-8EB0-72F036977E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0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511771-64ED-44C2-8473-A91D43393962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5FBC0-354F-450F-B907-B5D2EF0C04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99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873DB0-910A-4AF4-B7F2-91E79E1EC2D5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28EACB-7607-40D5-9206-763AEC6C2C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96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2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F10C9A-92ED-4A46-9C1D-CC9B2EC2238A}" type="datetime8">
              <a:rPr lang="ru-RU" smtClean="0"/>
              <a:pPr>
                <a:defRPr/>
              </a:pPr>
              <a:t>18.12.2022 15:26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2DF42E-E78B-4B0C-8B19-EC70BC28B99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69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6F8464E2-824B-40B1-86CF-EA05FCA68139}" type="datetime8">
              <a:rPr lang="ru-RU" smtClean="0"/>
              <a:pPr>
                <a:defRPr/>
              </a:pPr>
              <a:t>18.12.2022 15:26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AE835E-23B0-4B3E-A277-52076F03F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705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24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Microsoft_Excel_97-2003_Worksheet1.xls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196752"/>
            <a:ext cx="860425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ВЛИЯНИЕ СОЦИУМА НА РАБОТУ КЛАССНОГО РУКОВОДИТЕЛЯ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7"/>
          <p:cNvSpPr>
            <a:spLocks noChangeArrowheads="1"/>
          </p:cNvSpPr>
          <p:nvPr/>
        </p:nvSpPr>
        <p:spPr bwMode="auto">
          <a:xfrm>
            <a:off x="2771775" y="1601788"/>
            <a:ext cx="473392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i="1" dirty="0" smtClean="0"/>
              <a:t>«Воспитание </a:t>
            </a:r>
            <a:r>
              <a:rPr lang="ru-RU" sz="1600" i="1" dirty="0"/>
              <a:t>детей - рискованное дело, ибо в случае удачи последняя приобретена ценою большого труда и заботы, в случае же неудачи - горе несравнимо ни с каким </a:t>
            </a:r>
            <a:r>
              <a:rPr lang="ru-RU" sz="1600" i="1" dirty="0" smtClean="0"/>
              <a:t>другим»</a:t>
            </a:r>
            <a:r>
              <a:rPr lang="ru-RU" sz="1600" i="1" dirty="0"/>
              <a:t/>
            </a:r>
            <a:br>
              <a:rPr lang="ru-RU" sz="1600" i="1" dirty="0"/>
            </a:br>
            <a:r>
              <a:rPr lang="ru-RU" sz="1600" i="1" dirty="0" err="1"/>
              <a:t>Демокрит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66" y="1312862"/>
            <a:ext cx="1872208" cy="24728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8288" y="68263"/>
            <a:ext cx="8713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Классный руководитель – профессия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или образ жизни?</a:t>
            </a:r>
          </a:p>
        </p:txBody>
      </p:sp>
      <p:graphicFrame>
        <p:nvGraphicFramePr>
          <p:cNvPr id="13317" name="Диаграмма 10"/>
          <p:cNvGraphicFramePr>
            <a:graphicFrameLocks/>
          </p:cNvGraphicFramePr>
          <p:nvPr/>
        </p:nvGraphicFramePr>
        <p:xfrm>
          <a:off x="681038" y="4241800"/>
          <a:ext cx="3606800" cy="240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r:id="rId5" imgW="3603048" imgH="2402032" progId="Excel.Sheet.8">
                  <p:embed/>
                </p:oleObj>
              </mc:Choice>
              <mc:Fallback>
                <p:oleObj r:id="rId5" imgW="3603048" imgH="2402032" progId="Excel.Shee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8" y="4241800"/>
                        <a:ext cx="3606800" cy="2401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Диаграмма 13"/>
          <p:cNvGraphicFramePr>
            <a:graphicFrameLocks/>
          </p:cNvGraphicFramePr>
          <p:nvPr/>
        </p:nvGraphicFramePr>
        <p:xfrm>
          <a:off x="3873500" y="4314825"/>
          <a:ext cx="4997450" cy="239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r:id="rId7" imgW="4999153" imgH="2389839" progId="Excel.Sheet.8">
                  <p:embed/>
                </p:oleObj>
              </mc:Choice>
              <mc:Fallback>
                <p:oleObj r:id="rId7" imgW="4999153" imgH="2389839" progId="Excel.Sheet.8">
                  <p:embed/>
                  <p:pic>
                    <p:nvPicPr>
                      <p:cNvPr id="0" name="Диаграмма 1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0" y="4314825"/>
                        <a:ext cx="4997450" cy="239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Прямоугольник 11"/>
          <p:cNvSpPr>
            <a:spLocks noChangeArrowheads="1"/>
          </p:cNvSpPr>
          <p:nvPr/>
        </p:nvSpPr>
        <p:spPr bwMode="auto">
          <a:xfrm>
            <a:off x="611188" y="3000375"/>
            <a:ext cx="457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 dirty="0" smtClean="0"/>
              <a:t>«Классный </a:t>
            </a:r>
            <a:r>
              <a:rPr lang="ru-RU" sz="1600" i="1" dirty="0"/>
              <a:t>руководитель - это человек, который всегда помогает в трудные минуты твоей жизни, он знает твои сильные и слабые </a:t>
            </a:r>
            <a:r>
              <a:rPr lang="ru-RU" sz="1600" i="1" dirty="0" smtClean="0"/>
              <a:t>стороны»</a:t>
            </a:r>
            <a:endParaRPr lang="ru-RU" sz="1600" i="1" dirty="0"/>
          </a:p>
          <a:p>
            <a:r>
              <a:rPr lang="ru-RU" sz="1600" i="1" dirty="0" smtClean="0"/>
              <a:t>                                                            Ученики школы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8288" y="68263"/>
            <a:ext cx="8713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Каким должен быть классный руководитель?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347767"/>
            <a:ext cx="7507288" cy="42783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Классный руководитель - это </a:t>
            </a:r>
            <a:r>
              <a:rPr lang="ru-RU" sz="1600" u="sng" dirty="0">
                <a:latin typeface="+mn-lt"/>
              </a:rPr>
              <a:t>педагог-профессионал</a:t>
            </a:r>
            <a:r>
              <a:rPr lang="ru-RU" sz="1600" dirty="0">
                <a:latin typeface="+mn-lt"/>
              </a:rPr>
              <a:t>, являющийся для растущего человека: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духовным посредником </a:t>
            </a:r>
            <a:r>
              <a:rPr lang="ru-RU" sz="1600" dirty="0">
                <a:latin typeface="+mn-lt"/>
              </a:rPr>
              <a:t>между обществом и ребенком в усвоении основ человеческой культуры;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защитником</a:t>
            </a:r>
            <a:r>
              <a:rPr lang="ru-RU" sz="1600" dirty="0">
                <a:latin typeface="+mn-lt"/>
              </a:rPr>
              <a:t> от моральной деградации, нравственной гибели;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организатором</a:t>
            </a:r>
            <a:r>
              <a:rPr lang="ru-RU" sz="1600" dirty="0">
                <a:latin typeface="+mn-lt"/>
              </a:rPr>
              <a:t> отношений сотрудничества в разнообразных видах совместной деятельности классного коллектива; условий для самовыражения и развития каждого ребенка, осуществляющим (совместно с психологом, социальными педагогами) коррекцию процесса его социализации;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помощником</a:t>
            </a:r>
            <a:r>
              <a:rPr lang="ru-RU" sz="1600" dirty="0">
                <a:latin typeface="+mn-lt"/>
              </a:rPr>
              <a:t>, консультантом в организации повседневной жизни и деятельности, в осмыслении социально-экономической, политической жизни общества, в профессиональной ориентации;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координатором</a:t>
            </a:r>
            <a:r>
              <a:rPr lang="ru-RU" sz="1600" dirty="0">
                <a:latin typeface="+mn-lt"/>
              </a:rPr>
              <a:t> усилий педагогов, семьи, социума - словом, всех воспитательных институтов общества влияющих на становление и развитие воспитанников;</a:t>
            </a:r>
          </a:p>
          <a:p>
            <a:pPr indent="266700"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•	</a:t>
            </a:r>
            <a:r>
              <a:rPr lang="ru-RU" sz="1600" b="1" u="sng" dirty="0">
                <a:latin typeface="+mn-lt"/>
              </a:rPr>
              <a:t>создателем</a:t>
            </a:r>
            <a:r>
              <a:rPr lang="ru-RU" sz="1600" dirty="0">
                <a:latin typeface="+mn-lt"/>
              </a:rPr>
              <a:t> благоприятной микросреды и морально-психологического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47675" algn="l"/>
              </a:tabLst>
              <a:defRPr/>
            </a:pPr>
            <a:r>
              <a:rPr lang="ru-RU" sz="1600" dirty="0">
                <a:latin typeface="+mn-lt"/>
              </a:rPr>
              <a:t>климата в детском и подростковом коллективе, объединении, группе.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130" y="4414274"/>
            <a:ext cx="1673374" cy="239910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8288" y="392113"/>
            <a:ext cx="87137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Функции классного руководителя</a:t>
            </a:r>
          </a:p>
        </p:txBody>
      </p:sp>
      <p:sp>
        <p:nvSpPr>
          <p:cNvPr id="17" name="Облако 16"/>
          <p:cNvSpPr/>
          <p:nvPr/>
        </p:nvSpPr>
        <p:spPr>
          <a:xfrm>
            <a:off x="500874" y="1900158"/>
            <a:ext cx="3749110" cy="152709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аналитико–диагностическая</a:t>
            </a:r>
            <a:endParaRPr lang="ru-RU" sz="1600" dirty="0"/>
          </a:p>
        </p:txBody>
      </p:sp>
      <p:sp>
        <p:nvSpPr>
          <p:cNvPr id="18" name="Улыбающееся лицо 17"/>
          <p:cNvSpPr/>
          <p:nvPr/>
        </p:nvSpPr>
        <p:spPr>
          <a:xfrm>
            <a:off x="3917152" y="3270149"/>
            <a:ext cx="1339867" cy="1327351"/>
          </a:xfrm>
          <a:prstGeom prst="smileyFac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/>
          </a:p>
        </p:txBody>
      </p:sp>
      <p:sp>
        <p:nvSpPr>
          <p:cNvPr id="19" name="Облако 18"/>
          <p:cNvSpPr/>
          <p:nvPr/>
        </p:nvSpPr>
        <p:spPr>
          <a:xfrm>
            <a:off x="5047553" y="1900158"/>
            <a:ext cx="3412879" cy="1731236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планово–прогностическая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5838419" y="3716132"/>
            <a:ext cx="3126880" cy="122317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контрольно–корректирующая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2627785" y="4797246"/>
            <a:ext cx="3888432" cy="174734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Организационно–координирующая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533848" y="3631394"/>
            <a:ext cx="2818103" cy="122317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</a:rPr>
              <a:t>Личностно-развивающая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6" name="Выноска со стрелкой вниз 55"/>
          <p:cNvSpPr/>
          <p:nvPr/>
        </p:nvSpPr>
        <p:spPr>
          <a:xfrm>
            <a:off x="1191864" y="1133498"/>
            <a:ext cx="6840760" cy="697122"/>
          </a:xfrm>
          <a:prstGeom prst="downArrow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Охрана жизни и здоровья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Блок-схема: процесс 23"/>
          <p:cNvSpPr/>
          <p:nvPr/>
        </p:nvSpPr>
        <p:spPr>
          <a:xfrm>
            <a:off x="323850" y="1700213"/>
            <a:ext cx="8569325" cy="4824412"/>
          </a:xfrm>
          <a:prstGeom prst="flowChartProcess">
            <a:avLst/>
          </a:prstGeom>
          <a:solidFill>
            <a:srgbClr val="318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6227763" y="4076700"/>
            <a:ext cx="2305050" cy="86518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684213" y="3059113"/>
            <a:ext cx="2303462" cy="8636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288" y="115888"/>
            <a:ext cx="8713787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социума на работу классного руководителя</a:t>
            </a:r>
          </a:p>
        </p:txBody>
      </p:sp>
      <p:pic>
        <p:nvPicPr>
          <p:cNvPr id="16390" name="Picture 2" descr="C:\Documents and Settings\Мишаня\Local Settings\Temporary Internet Files\Content.IE5\5US82119\MC9003012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0107" y="3109912"/>
            <a:ext cx="16573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роцесс 5"/>
          <p:cNvSpPr/>
          <p:nvPr/>
        </p:nvSpPr>
        <p:spPr>
          <a:xfrm>
            <a:off x="684213" y="1844675"/>
            <a:ext cx="2303462" cy="8636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84213" y="1844675"/>
            <a:ext cx="2159000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учителя-предметники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563938" y="1851025"/>
            <a:ext cx="2303462" cy="86518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635375" y="1851025"/>
            <a:ext cx="2160588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педагог-психолог</a:t>
            </a: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227763" y="1844675"/>
            <a:ext cx="2305050" cy="86360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372225" y="1851025"/>
            <a:ext cx="2160588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педагоги доп. образования</a:t>
            </a: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6372225" y="4149725"/>
            <a:ext cx="2160588" cy="719138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библиотека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237288" y="5300663"/>
            <a:ext cx="2303462" cy="865187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6362700" y="5441950"/>
            <a:ext cx="2160588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социальный педагог</a:t>
            </a: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3571875" y="5300663"/>
            <a:ext cx="2305050" cy="865187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3644900" y="5445125"/>
            <a:ext cx="2159000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детские общественные объединения</a:t>
            </a: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693738" y="5300663"/>
            <a:ext cx="2303462" cy="865187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708025" y="5441950"/>
            <a:ext cx="2160588" cy="72072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медицинский работник</a:t>
            </a: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708025" y="4076700"/>
            <a:ext cx="2305050" cy="86518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684213" y="3114675"/>
            <a:ext cx="2159000" cy="719138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СМИ</a:t>
            </a: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708025" y="4149725"/>
            <a:ext cx="2160588" cy="719138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родители</a:t>
            </a: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6227763" y="3041650"/>
            <a:ext cx="2305050" cy="86518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6372225" y="3114675"/>
            <a:ext cx="2160588" cy="719138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педагог-организатор</a:t>
            </a:r>
          </a:p>
        </p:txBody>
      </p:sp>
      <p:cxnSp>
        <p:nvCxnSpPr>
          <p:cNvPr id="3072" name="Прямая со стрелкой 3071"/>
          <p:cNvCxnSpPr/>
          <p:nvPr/>
        </p:nvCxnSpPr>
        <p:spPr>
          <a:xfrm>
            <a:off x="4625975" y="2781300"/>
            <a:ext cx="0" cy="277813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348038" y="2781300"/>
            <a:ext cx="503237" cy="333375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5573713" y="2716213"/>
            <a:ext cx="436562" cy="398462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5651500" y="3490913"/>
            <a:ext cx="44291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5670550" y="4495800"/>
            <a:ext cx="44291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3346450" y="4484688"/>
            <a:ext cx="44291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3270250" y="3573463"/>
            <a:ext cx="44291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668838" y="4868863"/>
            <a:ext cx="0" cy="277812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495925" y="4813300"/>
            <a:ext cx="504825" cy="333375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3519488" y="4808538"/>
            <a:ext cx="539750" cy="288925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8288" y="333375"/>
            <a:ext cx="8713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Методические рекомендации</a:t>
            </a:r>
          </a:p>
        </p:txBody>
      </p:sp>
      <p:sp>
        <p:nvSpPr>
          <p:cNvPr id="26627" name="TextBox 1"/>
          <p:cNvSpPr txBox="1">
            <a:spLocks noChangeArrowheads="1"/>
          </p:cNvSpPr>
          <p:nvPr/>
        </p:nvSpPr>
        <p:spPr bwMode="auto">
          <a:xfrm>
            <a:off x="240992" y="979488"/>
            <a:ext cx="8964612" cy="533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Активно сотрудничать с учителями-предметниками, своевременно отслеживая успеваемость, посещаемость и поведение учеников. Выступать посредником между учителями и родителями.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В выборе индивидуальных и групповых методов и форм воспитания опираться на анализ и результат работы психолога. В особых случаях организовать анонимную помощь ребенку и его родителям.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Планировать воспитательную работу совместно с социальным педагогом. Совместно своевременно выявлять и корректировать поведение учащихся, попавших в трудные жизненные ситуации. 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Расширять и углублять знания, умения и навыки учащихся путем вовлечения их в систему дополнительного образования, учитывая их индивидуальные способности и интересы.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Совместно с педагогом-организатором планировать культурно-массовые мероприятия при участии учеников класса.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/>
              <a:t>Пропагандировать значимость детских общественных объединений, которые могут способствовать самореализации, проявлению и развитию </a:t>
            </a:r>
            <a:r>
              <a:rPr lang="ru-RU" sz="1500" dirty="0">
                <a:cs typeface="Times New Roman" pitchFamily="18" charset="0"/>
              </a:rPr>
              <a:t>гражданской и нравственной позиции, социализации личности. 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>
                <a:cs typeface="Times New Roman" pitchFamily="18" charset="0"/>
              </a:rPr>
              <a:t>Периодически отслеживать состояние здоровья воспитанников, поддерживая связь с медицинским работником, учитывать рекомендации врачей.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>
                <a:cs typeface="Times New Roman" pitchFamily="18" charset="0"/>
              </a:rPr>
              <a:t>Приобщать детей к культурной сфере жизнедеятельности человека, воспитывать нравственность, благодаря посещению библиотек, музеев, театров, кинотеатров, значимых городских мероприятий.</a:t>
            </a:r>
          </a:p>
          <a:p>
            <a:pPr marL="342900" indent="-342900">
              <a:spcBef>
                <a:spcPts val="600"/>
              </a:spcBef>
              <a:buFontTx/>
              <a:buAutoNum type="arabicPeriod"/>
            </a:pPr>
            <a:r>
              <a:rPr lang="ru-RU" sz="1500" dirty="0">
                <a:cs typeface="Times New Roman" pitchFamily="18" charset="0"/>
              </a:rPr>
              <a:t>Отслеживать события в жизни школы, города и страны через СМИ, вносить коррективы в воспитательную работу, учитывая новые возможности и социальные запросы общества</a:t>
            </a:r>
            <a:r>
              <a:rPr lang="ru-RU" sz="1500" dirty="0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AutoNum type="arabicPeriod"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9262" y="979488"/>
            <a:ext cx="8351838" cy="48021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19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</a:rPr>
              <a:t>Приложение к письму Минобразования России от 21 июня 2001 г. N 480/30-16 Методические рекомендации по организации деятельности классного руководителя в общеобразовательных учреждениях.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2. http://festival.1september.ru/articles/509052/ Данилова Ольга Борисовна. Учебно-воспитательный процесс как система педагогического взаимодействия.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3. МЕТОДИЧЕСКИЕ РЕКОМЕНДАЦИИ об осуществлении функций классного руководителя педагогическими работниками государственных общеобразовательных учреждений субъектов РФ и муниципальных общеобразовательных учреждений. Приказ № 21 от 03.02.2006 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4. http://www.openclass.ru/node/33422/ Осипова Наталья Геннадьевна. Педагогические ситуации.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5. http://festival.1september.ru/articles/586311/ </a:t>
            </a:r>
            <a:r>
              <a:rPr lang="ru-RU" dirty="0" err="1">
                <a:latin typeface="+mn-lt"/>
              </a:rPr>
              <a:t>Кандаурова</a:t>
            </a:r>
            <a:r>
              <a:rPr lang="ru-RU" dirty="0">
                <a:latin typeface="+mn-lt"/>
              </a:rPr>
              <a:t> Елена Николаевна. Система деятельности классного руководителя в воспитательной системе школы.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8288" y="333375"/>
            <a:ext cx="8713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Использованные источники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445</Words>
  <Application>Microsoft Office PowerPoint</Application>
  <PresentationFormat>Экран (4:3)</PresentationFormat>
  <Paragraphs>56</Paragraphs>
  <Slides>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Ион</vt:lpstr>
      <vt:lpstr>Microsoft Excel 97-2003 Worksheet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</cp:revision>
  <dcterms:created xsi:type="dcterms:W3CDTF">2011-10-25T15:20:23Z</dcterms:created>
  <dcterms:modified xsi:type="dcterms:W3CDTF">2022-12-18T13:09:58Z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TC103524799990</vt:lpwstr>
  </property>
</Properties>
</file>