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3" r:id="rId2"/>
    <p:sldId id="259" r:id="rId3"/>
    <p:sldId id="260" r:id="rId4"/>
    <p:sldId id="258" r:id="rId5"/>
    <p:sldId id="261" r:id="rId6"/>
    <p:sldId id="262" r:id="rId7"/>
    <p:sldId id="263" r:id="rId8"/>
    <p:sldId id="264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4" r:id="rId17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1" d="100"/>
          <a:sy n="61" d="100"/>
        </p:scale>
        <p:origin x="96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263995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233193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584975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69242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847379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87852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705086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97619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353794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75219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346183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A51CA1-778C-44FE-844E-3BC3A8545B0A}" type="datetimeFigureOut">
              <a:rPr lang="ru-RU" smtClean="0"/>
              <a:t>10.05.2022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B5DB81-06F0-4B3B-BCD7-1907B0948F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221316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010916"/>
          </a:xfrm>
        </p:spPr>
        <p:txBody>
          <a:bodyPr>
            <a:noAutofit/>
          </a:bodyPr>
          <a:lstStyle/>
          <a:p>
            <a:pPr algn="ctr"/>
            <a:r>
              <a:rPr lang="ru-RU" sz="7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УРОК </a:t>
            </a:r>
            <a:br>
              <a:rPr lang="ru-RU" sz="7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7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7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7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РУССКОГО ЯЗЫКА</a:t>
            </a:r>
            <a:br>
              <a:rPr lang="ru-RU" sz="7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7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br>
              <a:rPr lang="ru-RU" sz="7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72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5 КЛАССЕ</a:t>
            </a:r>
            <a:endParaRPr lang="ru-RU" sz="72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2238376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0"/>
            <a:ext cx="10515600" cy="3090041"/>
          </a:xfrm>
        </p:spPr>
        <p:txBody>
          <a:bodyPr>
            <a:noAutofit/>
          </a:bodyPr>
          <a:lstStyle/>
          <a:p>
            <a:pPr>
              <a:lnSpc>
                <a:spcPct val="100000"/>
              </a:lnSpc>
              <a:spcAft>
                <a:spcPts val="1000"/>
              </a:spcAft>
            </a:pPr>
            <a:r>
              <a:rPr lang="ru-RU" sz="4000" b="1" i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Запишите глаголы, </a:t>
            </a:r>
            <a:r>
              <a:rPr lang="ru-RU" sz="4000" b="1" i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</a:t>
            </a:r>
            <a:r>
              <a:rPr lang="ru-RU" sz="4000" b="1" i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аспределяя их в два столбика: </a:t>
            </a:r>
            <a:br>
              <a:rPr lang="ru-RU" sz="4000" b="1" i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4000" b="1" i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1) пишутся раздельно с не;</a:t>
            </a:r>
            <a:br>
              <a:rPr lang="ru-RU" sz="4000" b="1" i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4000" b="1" i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2) пишутся слитно с не.</a:t>
            </a:r>
            <a:br>
              <a:rPr lang="ru-RU" sz="4000" b="1" i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ru-RU" sz="40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2963917"/>
            <a:ext cx="10515600" cy="3294992"/>
          </a:xfrm>
        </p:spPr>
        <p:txBody>
          <a:bodyPr>
            <a:normAutofit fontScale="85000" lnSpcReduction="20000"/>
          </a:bodyPr>
          <a:lstStyle/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4800" dirty="0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(Не)бывает, (не)</a:t>
            </a:r>
            <a:r>
              <a:rPr lang="ru-RU" sz="4800" dirty="0" err="1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домогать</a:t>
            </a:r>
            <a:r>
              <a:rPr lang="ru-RU" sz="4800" dirty="0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 (не)признается, (не)</a:t>
            </a:r>
            <a:r>
              <a:rPr lang="ru-RU" sz="4800" dirty="0" err="1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долюбливать</a:t>
            </a:r>
            <a:r>
              <a:rPr lang="ru-RU" sz="4800" dirty="0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(не)</a:t>
            </a:r>
            <a:r>
              <a:rPr lang="ru-RU" sz="4800" dirty="0" err="1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взлюбил</a:t>
            </a:r>
            <a:r>
              <a:rPr lang="ru-RU" sz="4800" dirty="0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(не)хочу</a:t>
            </a:r>
            <a:r>
              <a:rPr lang="ru-RU" sz="4800" i="1" dirty="0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ru-RU" sz="4800" dirty="0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(не) обидел, (не) </a:t>
            </a:r>
            <a:r>
              <a:rPr lang="ru-RU" sz="4800" dirty="0" err="1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годовал</a:t>
            </a:r>
            <a:r>
              <a:rPr lang="ru-RU" sz="4800" dirty="0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не (</a:t>
            </a:r>
            <a:r>
              <a:rPr lang="ru-RU" sz="4800" dirty="0" err="1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доумевал</a:t>
            </a:r>
            <a:r>
              <a:rPr lang="ru-RU" sz="4800" dirty="0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), (не) был, (не) мог, (не) </a:t>
            </a:r>
            <a:r>
              <a:rPr lang="ru-RU" sz="4800" dirty="0" err="1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навидел</a:t>
            </a:r>
            <a:r>
              <a:rPr lang="ru-RU" sz="4800" dirty="0" smtClean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(не) достал, (не) хватило, (не) здоровилось.</a:t>
            </a:r>
          </a:p>
          <a:p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674317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4222641"/>
          </a:xfrm>
        </p:spPr>
        <p:txBody>
          <a:bodyPr>
            <a:normAutofit/>
          </a:bodyPr>
          <a:lstStyle/>
          <a:p>
            <a:pPr algn="ctr"/>
            <a:r>
              <a:rPr lang="ru-RU" sz="7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ФИЗКУЛЬТМИНУТКА</a:t>
            </a:r>
            <a:endParaRPr lang="ru-RU" sz="7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621348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4194" y="0"/>
            <a:ext cx="10515600" cy="2852737"/>
          </a:xfrm>
        </p:spPr>
        <p:txBody>
          <a:bodyPr>
            <a:norm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sz="4400" b="1" i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Замените фразеологизмы глаголами  неопределенной формы: </a:t>
            </a:r>
            <a:br>
              <a:rPr lang="ru-RU" sz="4400" b="1" i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ru-RU" sz="44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0" y="2102643"/>
            <a:ext cx="12192000" cy="4755357"/>
          </a:xfrm>
        </p:spPr>
        <p:txBody>
          <a:bodyPr>
            <a:noAutofit/>
          </a:bodyPr>
          <a:lstStyle/>
          <a:p>
            <a:pPr algn="ctr"/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Зарубить на  носу</a:t>
            </a:r>
          </a:p>
          <a:p>
            <a:pPr algn="ctr"/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Клевать носом</a:t>
            </a:r>
          </a:p>
          <a:p>
            <a:pPr algn="ctr"/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Пропустить мимо ушей</a:t>
            </a:r>
          </a:p>
          <a:p>
            <a:pPr algn="ctr"/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Вставлять палки в колёса</a:t>
            </a:r>
          </a:p>
          <a:p>
            <a:pPr algn="ctr"/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Делать из мухи слона</a:t>
            </a:r>
          </a:p>
          <a:p>
            <a:pPr algn="ctr"/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Обвести вокруг пальца</a:t>
            </a:r>
          </a:p>
          <a:p>
            <a:pPr algn="ctr"/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Держать язык за зубами</a:t>
            </a:r>
          </a:p>
          <a:p>
            <a:endParaRPr lang="ru-RU" sz="36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538432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299546"/>
            <a:ext cx="10515600" cy="2916620"/>
          </a:xfrm>
        </p:spPr>
        <p:txBody>
          <a:bodyPr>
            <a:normAutofit fontScale="90000"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ru-RU" b="1" i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Синтаксический разбор </a:t>
            </a:r>
            <a:r>
              <a:rPr lang="ru-RU" b="1" i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предложения</a:t>
            </a:r>
            <a:r>
              <a:rPr lang="ru-RU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2380594"/>
            <a:ext cx="10515600" cy="3929774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sz="58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Ребята остановились у обрывистого берега, положили свои рюкзаки, набрали сухих веток и разожгли костер.</a:t>
            </a:r>
            <a:endParaRPr lang="ru-RU" sz="5800" dirty="0">
              <a:solidFill>
                <a:schemeClr val="tx1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8236788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89186"/>
            <a:ext cx="10515600" cy="1749973"/>
          </a:xfrm>
        </p:spPr>
        <p:txBody>
          <a:bodyPr>
            <a:normAutofit/>
          </a:bodyPr>
          <a:lstStyle/>
          <a:p>
            <a:pPr algn="ctr"/>
            <a:r>
              <a:rPr lang="ru-RU" sz="5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Списать и вставить пропущенные гласные</a:t>
            </a:r>
            <a:endParaRPr lang="ru-RU" sz="5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0" y="1939159"/>
            <a:ext cx="12192000" cy="4761186"/>
          </a:xfrm>
        </p:spPr>
        <p:txBody>
          <a:bodyPr>
            <a:no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sz="54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Задира…т нос, забега…т вперёд, </a:t>
            </a:r>
            <a:r>
              <a:rPr lang="ru-RU" sz="5400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задева</a:t>
            </a:r>
            <a:r>
              <a:rPr lang="ru-RU" sz="54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…т за живое, </a:t>
            </a:r>
            <a:r>
              <a:rPr lang="ru-RU" sz="5400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закидыва</a:t>
            </a:r>
            <a:r>
              <a:rPr lang="ru-RU" sz="54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…т удочку, дела…т из мухи слона, смотр…т сквозь пальцы, </a:t>
            </a:r>
            <a:r>
              <a:rPr lang="ru-RU" sz="5400" i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сбива</a:t>
            </a:r>
            <a:r>
              <a:rPr lang="ru-RU" sz="54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…т с толку.</a:t>
            </a:r>
            <a:endParaRPr lang="ru-RU" sz="54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8884930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Найдите </a:t>
            </a:r>
            <a:r>
              <a:rPr lang="ru-RU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в 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тексте глаголы, употребленные в переносном значении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/>
        <p:txBody>
          <a:bodyPr>
            <a:noAutofit/>
          </a:bodyPr>
          <a:lstStyle/>
          <a:p>
            <a:pPr marL="447675" indent="0">
              <a:lnSpc>
                <a:spcPct val="100000"/>
              </a:lnSpc>
              <a:spcAft>
                <a:spcPts val="60"/>
              </a:spcAft>
              <a:buNone/>
            </a:pP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Осторожно ветер</a:t>
            </a:r>
            <a:b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 калитки вышел,</a:t>
            </a:r>
            <a:b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Постучал в окошко,</a:t>
            </a:r>
            <a:b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Пробежал по крыше;</a:t>
            </a:r>
            <a:b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Поиграл немного</a:t>
            </a:r>
            <a:b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Ветками черёмух,</a:t>
            </a:r>
            <a:b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Пожурил за что-то</a:t>
            </a:r>
            <a:b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Воробьёв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знакомых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447675" indent="0" algn="r">
              <a:lnSpc>
                <a:spcPct val="100000"/>
              </a:lnSpc>
              <a:spcAft>
                <a:spcPts val="60"/>
              </a:spcAft>
              <a:buNone/>
            </a:pPr>
            <a:r>
              <a:rPr lang="ru-RU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М.Исаковский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817476" y="1690688"/>
            <a:ext cx="5961993" cy="435133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Гремят раскаты 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молодые,</a:t>
            </a:r>
          </a:p>
          <a:p>
            <a:pPr marL="0" indent="0"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Вот дождик брызнул, пыль летит,</a:t>
            </a:r>
          </a:p>
          <a:p>
            <a:pPr marL="0" indent="0"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Повисли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перлы дождевые,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солнце нити золотит.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горы бежит поток проворный,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лесу не молкнет птичий гам,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гам лесной и шум нагорный —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Все вторит весело громам.</a:t>
            </a:r>
          </a:p>
          <a:p>
            <a:pPr marL="0" indent="0" algn="r"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Ф. Тютчев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4498658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3422"/>
            <a:ext cx="10515600" cy="1072054"/>
          </a:xfrm>
        </p:spPr>
        <p:txBody>
          <a:bodyPr/>
          <a:lstStyle/>
          <a:p>
            <a:pPr algn="ctr"/>
            <a:r>
              <a:rPr lang="ru-RU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ДОМАШНЕЕ ЗАДАНИЕ</a:t>
            </a:r>
            <a:endParaRPr lang="ru-RU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2617075"/>
            <a:ext cx="10515600" cy="3472575"/>
          </a:xfrm>
        </p:spPr>
        <p:txBody>
          <a:bodyPr>
            <a:normAutofit/>
          </a:bodyPr>
          <a:lstStyle/>
          <a:p>
            <a:pPr algn="ctr"/>
            <a:r>
              <a:rPr lang="ru-RU" sz="4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Написать сочинение-рассуждение о глаголе</a:t>
            </a:r>
            <a:endParaRPr lang="ru-RU" sz="48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730140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704599"/>
          </a:xfrm>
        </p:spPr>
        <p:txBody>
          <a:bodyPr>
            <a:noAutofit/>
          </a:bodyPr>
          <a:lstStyle/>
          <a:p>
            <a:pPr marL="342900" lvl="0" indent="-342900">
              <a:lnSpc>
                <a:spcPct val="115000"/>
              </a:lnSpc>
              <a:spcAft>
                <a:spcPts val="1000"/>
              </a:spcAft>
            </a:pPr>
            <a: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  – Что вы больше всего любите?</a:t>
            </a:r>
            <a:b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Люблю действовать.</a:t>
            </a:r>
            <a:b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Что вы больше всего не любите?</a:t>
            </a:r>
            <a:b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Не люблю предлоги и известную всем частицу.</a:t>
            </a:r>
            <a:b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– Что бы вы пожелали ребятам?</a:t>
            </a:r>
            <a:b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–Чтобы русский все ребята на «пятёрку» знали.</a:t>
            </a:r>
            <a:b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   На письме и в разговоре все меня  употребляли. 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47129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409903"/>
            <a:ext cx="10515600" cy="930166"/>
          </a:xfrm>
        </p:spPr>
        <p:txBody>
          <a:bodyPr>
            <a:normAutofit/>
          </a:bodyPr>
          <a:lstStyle/>
          <a:p>
            <a:pPr algn="ctr"/>
            <a:r>
              <a:rPr lang="ru-RU" sz="5400" b="1" i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НАЙДИ ЛИШНИЕ СЛОВА: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131395" y="1562484"/>
            <a:ext cx="10515600" cy="4791019"/>
          </a:xfrm>
        </p:spPr>
        <p:txBody>
          <a:bodyPr>
            <a:noAutofit/>
          </a:bodyPr>
          <a:lstStyle/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318770" algn="l"/>
              </a:tabLst>
            </a:pPr>
            <a:r>
              <a:rPr lang="ru-RU" sz="4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Обидеть, огорчить, жестокость, ударить.</a:t>
            </a:r>
            <a:endParaRPr lang="ru-RU" sz="4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318770" algn="l"/>
              </a:tabLst>
            </a:pPr>
            <a:r>
              <a:rPr lang="ru-RU" sz="4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Смеяться, улыбка, хохотать, радовать.</a:t>
            </a:r>
            <a:endParaRPr lang="ru-RU" sz="4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318770" algn="l"/>
              </a:tabLst>
            </a:pPr>
            <a:r>
              <a:rPr lang="ru-RU" sz="4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Печалиться, грустить, настроение, веселиться.</a:t>
            </a:r>
            <a:endParaRPr lang="ru-RU" sz="4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318770" algn="l"/>
              </a:tabLst>
            </a:pPr>
            <a:r>
              <a:rPr lang="ru-RU" sz="4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Предательство, помогать, подсказывать, дружить.</a:t>
            </a:r>
            <a:endParaRPr lang="ru-RU" sz="4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401172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740980"/>
            <a:ext cx="10515600" cy="930165"/>
          </a:xfrm>
        </p:spPr>
        <p:txBody>
          <a:bodyPr>
            <a:normAutofit/>
          </a:bodyPr>
          <a:lstStyle/>
          <a:p>
            <a:pPr algn="ctr"/>
            <a:r>
              <a:rPr lang="ru-RU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Двенадцатое мая</a:t>
            </a:r>
            <a:endParaRPr lang="ru-RU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2948152"/>
            <a:ext cx="10515600" cy="3141498"/>
          </a:xfrm>
        </p:spPr>
        <p:txBody>
          <a:bodyPr>
            <a:normAutofit/>
          </a:bodyPr>
          <a:lstStyle/>
          <a:p>
            <a:pPr algn="ctr"/>
            <a:r>
              <a:rPr lang="ru-RU" sz="9600" i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ГЛАГОЛ</a:t>
            </a:r>
            <a:endParaRPr lang="ru-RU" sz="9600" i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5231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713186" y="394139"/>
            <a:ext cx="9144000" cy="898633"/>
          </a:xfrm>
        </p:spPr>
        <p:txBody>
          <a:bodyPr>
            <a:noAutofit/>
          </a:bodyPr>
          <a:lstStyle/>
          <a:p>
            <a:r>
              <a:rPr lang="ru-RU" sz="6600" b="1" i="1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«КТО ЧТО ДЕЛАЕТ?» </a:t>
            </a:r>
            <a:endParaRPr lang="ru-RU" sz="6600" b="1" i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-173421" y="1450428"/>
            <a:ext cx="12365421" cy="5013434"/>
          </a:xfrm>
        </p:spPr>
        <p:txBody>
          <a:bodyPr>
            <a:normAutofit/>
          </a:bodyPr>
          <a:lstStyle/>
          <a:p>
            <a:pPr marL="454025" indent="-6350" algn="just">
              <a:lnSpc>
                <a:spcPct val="111000"/>
              </a:lnSpc>
              <a:spcAft>
                <a:spcPts val="65"/>
              </a:spcAft>
            </a:pPr>
            <a:r>
              <a:rPr lang="ru-RU" sz="48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Повар -…, врач - ….., учитель - …, </a:t>
            </a:r>
          </a:p>
          <a:p>
            <a:pPr marL="454025" indent="-6350" algn="just">
              <a:lnSpc>
                <a:spcPct val="111000"/>
              </a:lnSpc>
              <a:spcAft>
                <a:spcPts val="65"/>
              </a:spcAft>
            </a:pPr>
            <a:r>
              <a:rPr lang="ru-RU" sz="48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ученик - …, баянист - …, художник - …, портниха - …, продавец - …, пекарь - .., ветер - …, гром - …, молния - .., трава - .., дождь - …, огонь - …, солнце - .., вода - … </a:t>
            </a:r>
            <a:endParaRPr lang="ru-RU" sz="48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>
              <a:lnSpc>
                <a:spcPct val="107000"/>
              </a:lnSpc>
              <a:spcAft>
                <a:spcPts val="120"/>
              </a:spcAft>
            </a:pPr>
            <a:r>
              <a:rPr lang="ru-RU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alibri" panose="020F0502020204030204" pitchFamily="34" charset="0"/>
              </a:rPr>
              <a:t> </a:t>
            </a:r>
            <a:endParaRPr lang="ru-RU" sz="1800" dirty="0" smtClean="0">
              <a:solidFill>
                <a:srgbClr val="000000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97911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"/>
            <a:ext cx="10515600" cy="1954924"/>
          </a:xfrm>
        </p:spPr>
        <p:txBody>
          <a:bodyPr>
            <a:normAutofit/>
          </a:bodyPr>
          <a:lstStyle/>
          <a:p>
            <a:pPr marL="454025" lvl="0" indent="-6350" algn="ctr">
              <a:lnSpc>
                <a:spcPct val="107000"/>
              </a:lnSpc>
              <a:spcBef>
                <a:spcPts val="1000"/>
              </a:spcBef>
              <a:spcAft>
                <a:spcPts val="100"/>
              </a:spcAft>
            </a:pPr>
            <a:r>
              <a:rPr lang="ru-RU" sz="4800" b="1" i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ВОПРОСЫ:</a:t>
            </a:r>
            <a:r>
              <a:rPr lang="ru-RU" sz="4800" i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800" i="1" dirty="0" smtClean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4800" i="1" dirty="0" smtClean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ru-RU" sz="48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1387367"/>
            <a:ext cx="10515600" cy="5186854"/>
          </a:xfrm>
        </p:spPr>
        <p:txBody>
          <a:bodyPr>
            <a:normAutofit fontScale="32500" lnSpcReduction="20000"/>
          </a:bodyPr>
          <a:lstStyle/>
          <a:p>
            <a:pPr lvl="0" algn="just" fontAlgn="base">
              <a:lnSpc>
                <a:spcPct val="111000"/>
              </a:lnSpc>
              <a:spcAft>
                <a:spcPts val="65"/>
              </a:spcAft>
              <a:buClr>
                <a:srgbClr val="000000"/>
              </a:buClr>
              <a:buSzPts val="1400"/>
            </a:pPr>
            <a:r>
              <a:rPr lang="ru-RU" sz="123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1.На какие вопросы может отвечать глагол? </a:t>
            </a:r>
          </a:p>
          <a:p>
            <a:pPr lvl="0" algn="just" fontAlgn="base">
              <a:lnSpc>
                <a:spcPct val="111000"/>
              </a:lnSpc>
              <a:spcAft>
                <a:spcPts val="65"/>
              </a:spcAft>
              <a:buClr>
                <a:srgbClr val="000000"/>
              </a:buClr>
              <a:buSzPts val="1400"/>
            </a:pPr>
            <a:r>
              <a:rPr lang="ru-RU" sz="123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2.Что обозначает глагол как часть речи? </a:t>
            </a:r>
          </a:p>
          <a:p>
            <a:pPr lvl="0" algn="just" fontAlgn="base">
              <a:lnSpc>
                <a:spcPct val="111000"/>
              </a:lnSpc>
              <a:spcAft>
                <a:spcPts val="65"/>
              </a:spcAft>
              <a:buClr>
                <a:srgbClr val="000000"/>
              </a:buClr>
              <a:buSzPts val="1400"/>
            </a:pPr>
            <a:r>
              <a:rPr lang="ru-RU" sz="123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3.Какие морфологические признаки имеет глагол? </a:t>
            </a:r>
          </a:p>
          <a:p>
            <a:pPr lvl="0" algn="just" fontAlgn="base">
              <a:lnSpc>
                <a:spcPct val="111000"/>
              </a:lnSpc>
              <a:spcAft>
                <a:spcPts val="65"/>
              </a:spcAft>
              <a:buClr>
                <a:srgbClr val="000000"/>
              </a:buClr>
              <a:buSzPts val="1400"/>
            </a:pPr>
            <a:r>
              <a:rPr lang="ru-RU" sz="123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4.Как он изменяется? </a:t>
            </a:r>
          </a:p>
          <a:p>
            <a:pPr lvl="0" algn="just" fontAlgn="base">
              <a:lnSpc>
                <a:spcPct val="111000"/>
              </a:lnSpc>
              <a:spcAft>
                <a:spcPts val="65"/>
              </a:spcAft>
              <a:buClr>
                <a:srgbClr val="000000"/>
              </a:buClr>
              <a:buSzPts val="1400"/>
            </a:pPr>
            <a:r>
              <a:rPr lang="ru-RU" sz="123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5.Каким членом предложения обычно бывает?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35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" y="110358"/>
            <a:ext cx="12192000" cy="6747641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3" name="Овал 2"/>
          <p:cNvSpPr/>
          <p:nvPr/>
        </p:nvSpPr>
        <p:spPr>
          <a:xfrm>
            <a:off x="4279343" y="4271743"/>
            <a:ext cx="3445760" cy="13587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5400" dirty="0" smtClean="0"/>
              <a:t>Глагол</a:t>
            </a:r>
            <a:endParaRPr lang="ru-RU" sz="5400" dirty="0"/>
          </a:p>
        </p:txBody>
      </p:sp>
      <p:sp>
        <p:nvSpPr>
          <p:cNvPr id="4" name="Овал 3"/>
          <p:cNvSpPr/>
          <p:nvPr/>
        </p:nvSpPr>
        <p:spPr>
          <a:xfrm>
            <a:off x="5185860" y="3122213"/>
            <a:ext cx="1901716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Начальная</a:t>
            </a:r>
            <a:r>
              <a:rPr lang="ru-RU" dirty="0" smtClean="0"/>
              <a:t> форма</a:t>
            </a:r>
            <a:endParaRPr lang="ru-RU" dirty="0"/>
          </a:p>
        </p:txBody>
      </p:sp>
      <p:sp>
        <p:nvSpPr>
          <p:cNvPr id="5" name="Овал 4"/>
          <p:cNvSpPr/>
          <p:nvPr/>
        </p:nvSpPr>
        <p:spPr>
          <a:xfrm>
            <a:off x="4279343" y="2223057"/>
            <a:ext cx="1662896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Что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делать</a:t>
            </a:r>
            <a:r>
              <a:rPr lang="ru-RU" dirty="0" smtClean="0"/>
              <a:t>?</a:t>
            </a:r>
            <a:endParaRPr lang="ru-RU" dirty="0"/>
          </a:p>
        </p:txBody>
      </p:sp>
      <p:sp>
        <p:nvSpPr>
          <p:cNvPr id="6" name="Овал 5"/>
          <p:cNvSpPr/>
          <p:nvPr/>
        </p:nvSpPr>
        <p:spPr>
          <a:xfrm>
            <a:off x="6911870" y="2303834"/>
            <a:ext cx="1636984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Что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сделать</a:t>
            </a:r>
            <a:r>
              <a:rPr lang="ru-RU" dirty="0" smtClean="0"/>
              <a:t>?</a:t>
            </a:r>
            <a:endParaRPr lang="ru-RU" dirty="0"/>
          </a:p>
        </p:txBody>
      </p:sp>
      <p:sp>
        <p:nvSpPr>
          <p:cNvPr id="7" name="Овал 6"/>
          <p:cNvSpPr/>
          <p:nvPr/>
        </p:nvSpPr>
        <p:spPr>
          <a:xfrm>
            <a:off x="534714" y="4858296"/>
            <a:ext cx="3122886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Спряжение</a:t>
            </a:r>
            <a:endParaRPr lang="ru-RU" sz="28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470994" y="5724782"/>
            <a:ext cx="914400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1</a:t>
            </a:r>
            <a:endParaRPr lang="ru-RU" dirty="0"/>
          </a:p>
        </p:txBody>
      </p:sp>
      <p:sp>
        <p:nvSpPr>
          <p:cNvPr id="9" name="Овал 8"/>
          <p:cNvSpPr/>
          <p:nvPr/>
        </p:nvSpPr>
        <p:spPr>
          <a:xfrm>
            <a:off x="2854873" y="5724782"/>
            <a:ext cx="914400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/>
              <a:t>2</a:t>
            </a:r>
          </a:p>
        </p:txBody>
      </p:sp>
      <p:sp>
        <p:nvSpPr>
          <p:cNvPr id="10" name="Овал 9"/>
          <p:cNvSpPr/>
          <p:nvPr/>
        </p:nvSpPr>
        <p:spPr>
          <a:xfrm>
            <a:off x="905865" y="3734849"/>
            <a:ext cx="1902369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Число</a:t>
            </a:r>
            <a:endParaRPr lang="ru-RU" sz="28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Овал 10"/>
          <p:cNvSpPr/>
          <p:nvPr/>
        </p:nvSpPr>
        <p:spPr>
          <a:xfrm>
            <a:off x="45460" y="2282683"/>
            <a:ext cx="2457452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Единственное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2" name="Овал 11"/>
          <p:cNvSpPr/>
          <p:nvPr/>
        </p:nvSpPr>
        <p:spPr>
          <a:xfrm>
            <a:off x="1967566" y="2948930"/>
            <a:ext cx="2912972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Множественное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Овал 12"/>
          <p:cNvSpPr/>
          <p:nvPr/>
        </p:nvSpPr>
        <p:spPr>
          <a:xfrm>
            <a:off x="8533087" y="4723602"/>
            <a:ext cx="1652746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Лицо</a:t>
            </a:r>
            <a:endParaRPr lang="ru-RU" sz="28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" name="Овал 13"/>
          <p:cNvSpPr/>
          <p:nvPr/>
        </p:nvSpPr>
        <p:spPr>
          <a:xfrm>
            <a:off x="7538545" y="5711220"/>
            <a:ext cx="914400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1</a:t>
            </a:r>
            <a:endParaRPr lang="ru-RU" dirty="0"/>
          </a:p>
        </p:txBody>
      </p:sp>
      <p:sp>
        <p:nvSpPr>
          <p:cNvPr id="15" name="Овал 14"/>
          <p:cNvSpPr/>
          <p:nvPr/>
        </p:nvSpPr>
        <p:spPr>
          <a:xfrm>
            <a:off x="8957442" y="5724782"/>
            <a:ext cx="914400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2</a:t>
            </a:r>
            <a:endParaRPr lang="ru-RU" dirty="0"/>
          </a:p>
        </p:txBody>
      </p:sp>
      <p:sp>
        <p:nvSpPr>
          <p:cNvPr id="16" name="Овал 15"/>
          <p:cNvSpPr/>
          <p:nvPr/>
        </p:nvSpPr>
        <p:spPr>
          <a:xfrm>
            <a:off x="10318530" y="5711220"/>
            <a:ext cx="914400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3</a:t>
            </a:r>
            <a:endParaRPr lang="ru-RU" dirty="0"/>
          </a:p>
        </p:txBody>
      </p:sp>
      <p:sp>
        <p:nvSpPr>
          <p:cNvPr id="17" name="Овал 16"/>
          <p:cNvSpPr/>
          <p:nvPr/>
        </p:nvSpPr>
        <p:spPr>
          <a:xfrm>
            <a:off x="8452945" y="2647234"/>
            <a:ext cx="1875122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8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Время</a:t>
            </a:r>
            <a:endParaRPr lang="ru-RU" sz="28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8" name="Овал 17"/>
          <p:cNvSpPr/>
          <p:nvPr/>
        </p:nvSpPr>
        <p:spPr>
          <a:xfrm>
            <a:off x="10418373" y="3357343"/>
            <a:ext cx="1770996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Настоящее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Овал 18"/>
          <p:cNvSpPr/>
          <p:nvPr/>
        </p:nvSpPr>
        <p:spPr>
          <a:xfrm>
            <a:off x="10347432" y="2442943"/>
            <a:ext cx="1770996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Будущее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Овал 19"/>
          <p:cNvSpPr/>
          <p:nvPr/>
        </p:nvSpPr>
        <p:spPr>
          <a:xfrm>
            <a:off x="10017009" y="1470296"/>
            <a:ext cx="2143790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Прошедшее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1" name="Овал 20"/>
          <p:cNvSpPr/>
          <p:nvPr/>
        </p:nvSpPr>
        <p:spPr>
          <a:xfrm>
            <a:off x="8989953" y="1056486"/>
            <a:ext cx="1120662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4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Род</a:t>
            </a:r>
            <a:endParaRPr lang="ru-RU" sz="24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2" name="Овал 21"/>
          <p:cNvSpPr/>
          <p:nvPr/>
        </p:nvSpPr>
        <p:spPr>
          <a:xfrm>
            <a:off x="6898727" y="110358"/>
            <a:ext cx="1755228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Женский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3" name="Овал 22"/>
          <p:cNvSpPr/>
          <p:nvPr/>
        </p:nvSpPr>
        <p:spPr>
          <a:xfrm>
            <a:off x="8794527" y="90977"/>
            <a:ext cx="1687575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Мужской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4" name="Овал 23"/>
          <p:cNvSpPr/>
          <p:nvPr/>
        </p:nvSpPr>
        <p:spPr>
          <a:xfrm>
            <a:off x="10524793" y="40449"/>
            <a:ext cx="1664576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Средний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" name="Овал 24"/>
          <p:cNvSpPr/>
          <p:nvPr/>
        </p:nvSpPr>
        <p:spPr>
          <a:xfrm>
            <a:off x="3503202" y="1322293"/>
            <a:ext cx="2824654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Несовершенный</a:t>
            </a:r>
            <a:r>
              <a:rPr lang="ru-RU" dirty="0" smtClean="0"/>
              <a:t> вид</a:t>
            </a:r>
            <a:endParaRPr lang="ru-RU" dirty="0"/>
          </a:p>
        </p:txBody>
      </p:sp>
      <p:sp>
        <p:nvSpPr>
          <p:cNvPr id="26" name="Овал 25"/>
          <p:cNvSpPr/>
          <p:nvPr/>
        </p:nvSpPr>
        <p:spPr>
          <a:xfrm>
            <a:off x="6390261" y="1322293"/>
            <a:ext cx="2537287" cy="9144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Совершенный вид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30" name="Прямая со стрелкой 29"/>
          <p:cNvCxnSpPr>
            <a:stCxn id="3" idx="0"/>
            <a:endCxn id="4" idx="4"/>
          </p:cNvCxnSpPr>
          <p:nvPr/>
        </p:nvCxnSpPr>
        <p:spPr>
          <a:xfrm flipV="1">
            <a:off x="6002223" y="4036613"/>
            <a:ext cx="134495" cy="23513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6" name="Прямая со стрелкой 35"/>
          <p:cNvCxnSpPr>
            <a:stCxn id="4" idx="1"/>
          </p:cNvCxnSpPr>
          <p:nvPr/>
        </p:nvCxnSpPr>
        <p:spPr>
          <a:xfrm flipH="1" flipV="1">
            <a:off x="5185860" y="3122213"/>
            <a:ext cx="278500" cy="1339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8" name="Прямая со стрелкой 37"/>
          <p:cNvCxnSpPr>
            <a:stCxn id="4" idx="7"/>
            <a:endCxn id="6" idx="3"/>
          </p:cNvCxnSpPr>
          <p:nvPr/>
        </p:nvCxnSpPr>
        <p:spPr>
          <a:xfrm flipV="1">
            <a:off x="6809076" y="3084323"/>
            <a:ext cx="342525" cy="1718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0" name="Прямая со стрелкой 39"/>
          <p:cNvCxnSpPr>
            <a:stCxn id="5" idx="7"/>
            <a:endCxn id="25" idx="5"/>
          </p:cNvCxnSpPr>
          <p:nvPr/>
        </p:nvCxnSpPr>
        <p:spPr>
          <a:xfrm flipV="1">
            <a:off x="5698714" y="2102782"/>
            <a:ext cx="215481" cy="25418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2" name="Прямая со стрелкой 41"/>
          <p:cNvCxnSpPr>
            <a:stCxn id="6" idx="7"/>
          </p:cNvCxnSpPr>
          <p:nvPr/>
        </p:nvCxnSpPr>
        <p:spPr>
          <a:xfrm flipV="1">
            <a:off x="8309123" y="1987927"/>
            <a:ext cx="239731" cy="4498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Прямая со стрелкой 45"/>
          <p:cNvCxnSpPr>
            <a:stCxn id="3" idx="7"/>
            <a:endCxn id="17" idx="3"/>
          </p:cNvCxnSpPr>
          <p:nvPr/>
        </p:nvCxnSpPr>
        <p:spPr>
          <a:xfrm flipV="1">
            <a:off x="7220483" y="3427723"/>
            <a:ext cx="1507067" cy="104299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8" name="Прямая со стрелкой 47"/>
          <p:cNvCxnSpPr>
            <a:stCxn id="3" idx="6"/>
            <a:endCxn id="13" idx="2"/>
          </p:cNvCxnSpPr>
          <p:nvPr/>
        </p:nvCxnSpPr>
        <p:spPr>
          <a:xfrm>
            <a:off x="7725103" y="4951093"/>
            <a:ext cx="807984" cy="2297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Прямая со стрелкой 49"/>
          <p:cNvCxnSpPr>
            <a:stCxn id="13" idx="3"/>
            <a:endCxn id="14" idx="7"/>
          </p:cNvCxnSpPr>
          <p:nvPr/>
        </p:nvCxnSpPr>
        <p:spPr>
          <a:xfrm flipH="1">
            <a:off x="8319034" y="5504091"/>
            <a:ext cx="456092" cy="3410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Прямая со стрелкой 53"/>
          <p:cNvCxnSpPr>
            <a:stCxn id="13" idx="4"/>
            <a:endCxn id="15" idx="0"/>
          </p:cNvCxnSpPr>
          <p:nvPr/>
        </p:nvCxnSpPr>
        <p:spPr>
          <a:xfrm>
            <a:off x="9359460" y="5638002"/>
            <a:ext cx="55182" cy="8678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6" name="Прямая со стрелкой 55"/>
          <p:cNvCxnSpPr>
            <a:stCxn id="13" idx="5"/>
            <a:endCxn id="16" idx="0"/>
          </p:cNvCxnSpPr>
          <p:nvPr/>
        </p:nvCxnSpPr>
        <p:spPr>
          <a:xfrm>
            <a:off x="9943794" y="5504091"/>
            <a:ext cx="831936" cy="20712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" name="Прямая со стрелкой 57"/>
          <p:cNvCxnSpPr>
            <a:stCxn id="17" idx="7"/>
            <a:endCxn id="20" idx="3"/>
          </p:cNvCxnSpPr>
          <p:nvPr/>
        </p:nvCxnSpPr>
        <p:spPr>
          <a:xfrm flipV="1">
            <a:off x="10053462" y="2250785"/>
            <a:ext cx="277498" cy="5303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0" name="Прямая со стрелкой 59"/>
          <p:cNvCxnSpPr>
            <a:stCxn id="17" idx="6"/>
            <a:endCxn id="19" idx="3"/>
          </p:cNvCxnSpPr>
          <p:nvPr/>
        </p:nvCxnSpPr>
        <p:spPr>
          <a:xfrm>
            <a:off x="10328067" y="3104434"/>
            <a:ext cx="278721" cy="1189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Прямая со стрелкой 63"/>
          <p:cNvCxnSpPr>
            <a:endCxn id="18" idx="2"/>
          </p:cNvCxnSpPr>
          <p:nvPr/>
        </p:nvCxnSpPr>
        <p:spPr>
          <a:xfrm>
            <a:off x="10053462" y="3457493"/>
            <a:ext cx="364911" cy="35705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8" name="Прямая со стрелкой 67"/>
          <p:cNvCxnSpPr>
            <a:stCxn id="20" idx="1"/>
            <a:endCxn id="21" idx="6"/>
          </p:cNvCxnSpPr>
          <p:nvPr/>
        </p:nvCxnSpPr>
        <p:spPr>
          <a:xfrm flipH="1" flipV="1">
            <a:off x="10110615" y="1513686"/>
            <a:ext cx="220345" cy="9052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Прямая со стрелкой 69"/>
          <p:cNvCxnSpPr>
            <a:stCxn id="21" idx="7"/>
            <a:endCxn id="24" idx="3"/>
          </p:cNvCxnSpPr>
          <p:nvPr/>
        </p:nvCxnSpPr>
        <p:spPr>
          <a:xfrm flipV="1">
            <a:off x="9946498" y="820938"/>
            <a:ext cx="822067" cy="36945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2" name="Прямая со стрелкой 71"/>
          <p:cNvCxnSpPr>
            <a:stCxn id="21" idx="1"/>
            <a:endCxn id="22" idx="5"/>
          </p:cNvCxnSpPr>
          <p:nvPr/>
        </p:nvCxnSpPr>
        <p:spPr>
          <a:xfrm flipH="1" flipV="1">
            <a:off x="8396908" y="890847"/>
            <a:ext cx="757162" cy="29955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Прямая со стрелкой 73"/>
          <p:cNvCxnSpPr>
            <a:stCxn id="21" idx="0"/>
          </p:cNvCxnSpPr>
          <p:nvPr/>
        </p:nvCxnSpPr>
        <p:spPr>
          <a:xfrm flipV="1">
            <a:off x="9550284" y="908483"/>
            <a:ext cx="3619" cy="1480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Прямая со стрелкой 75"/>
          <p:cNvCxnSpPr>
            <a:stCxn id="3" idx="2"/>
            <a:endCxn id="7" idx="7"/>
          </p:cNvCxnSpPr>
          <p:nvPr/>
        </p:nvCxnSpPr>
        <p:spPr>
          <a:xfrm flipH="1">
            <a:off x="3200264" y="4951093"/>
            <a:ext cx="1079079" cy="411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Прямая со стрелкой 77"/>
          <p:cNvCxnSpPr>
            <a:stCxn id="7" idx="3"/>
            <a:endCxn id="8" idx="0"/>
          </p:cNvCxnSpPr>
          <p:nvPr/>
        </p:nvCxnSpPr>
        <p:spPr>
          <a:xfrm flipH="1">
            <a:off x="928194" y="5638785"/>
            <a:ext cx="63856" cy="8599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0" name="Прямая со стрелкой 79"/>
          <p:cNvCxnSpPr>
            <a:stCxn id="7" idx="5"/>
            <a:endCxn id="9" idx="0"/>
          </p:cNvCxnSpPr>
          <p:nvPr/>
        </p:nvCxnSpPr>
        <p:spPr>
          <a:xfrm>
            <a:off x="3200264" y="5638785"/>
            <a:ext cx="111809" cy="8599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Прямая со стрелкой 81"/>
          <p:cNvCxnSpPr>
            <a:stCxn id="3" idx="1"/>
            <a:endCxn id="10" idx="6"/>
          </p:cNvCxnSpPr>
          <p:nvPr/>
        </p:nvCxnSpPr>
        <p:spPr>
          <a:xfrm flipH="1" flipV="1">
            <a:off x="2808234" y="4192049"/>
            <a:ext cx="1975729" cy="27867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4" name="Прямая со стрелкой 83"/>
          <p:cNvCxnSpPr>
            <a:stCxn id="10" idx="1"/>
          </p:cNvCxnSpPr>
          <p:nvPr/>
        </p:nvCxnSpPr>
        <p:spPr>
          <a:xfrm flipH="1" flipV="1">
            <a:off x="905865" y="3218234"/>
            <a:ext cx="278595" cy="6505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6" name="Прямая со стрелкой 85"/>
          <p:cNvCxnSpPr>
            <a:stCxn id="10" idx="7"/>
          </p:cNvCxnSpPr>
          <p:nvPr/>
        </p:nvCxnSpPr>
        <p:spPr>
          <a:xfrm flipV="1">
            <a:off x="2529639" y="3772993"/>
            <a:ext cx="278595" cy="9576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288141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704599"/>
          </a:xfrm>
        </p:spPr>
        <p:txBody>
          <a:bodyPr>
            <a:normAutofit/>
          </a:bodyPr>
          <a:lstStyle/>
          <a:p>
            <a:pPr marL="454660">
              <a:lnSpc>
                <a:spcPct val="107000"/>
              </a:lnSpc>
              <a:spcAft>
                <a:spcPts val="140"/>
              </a:spcAft>
            </a:pPr>
            <a:r>
              <a:rPr lang="ru-RU" b="1" i="1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alibri" panose="020F0502020204030204" pitchFamily="34" charset="0"/>
              </a:rPr>
              <a:t>Маркировочные знаки: </a:t>
            </a:r>
            <a:r>
              <a:rPr lang="ru-RU" sz="3600" b="1" i="1" dirty="0" smtClean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ru-RU" sz="3600" b="1" i="1" dirty="0" smtClean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</a:br>
            <a:r>
              <a:rPr lang="ru-RU" dirty="0" smtClean="0">
                <a:solidFill>
                  <a:srgbClr val="000000"/>
                </a:solidFill>
                <a:effectLst/>
                <a:latin typeface="Wingdings" panose="05000000000000000000" pitchFamily="2" charset="2"/>
                <a:ea typeface="Wingdings" panose="05000000000000000000" pitchFamily="2" charset="2"/>
                <a:cs typeface="Wingdings" panose="05000000000000000000" pitchFamily="2" charset="2"/>
              </a:rPr>
              <a:t>ü</a:t>
            </a:r>
            <a:r>
              <a:rPr lang="ru-RU" dirty="0" smtClean="0">
                <a:solidFill>
                  <a:srgbClr val="000000"/>
                </a:solidFill>
                <a:effectLst/>
                <a:latin typeface="Arial" panose="020B0604020202020204" pitchFamily="34" charset="0"/>
                <a:ea typeface="Arial" panose="020B0604020202020204" pitchFamily="34" charset="0"/>
                <a:cs typeface="Calibri" panose="020F0502020204030204" pitchFamily="34" charset="0"/>
              </a:rPr>
              <a:t>  </a:t>
            </a:r>
            <a:r>
              <a:rPr lang="ru-RU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alibri" panose="020F0502020204030204" pitchFamily="34" charset="0"/>
              </a:rPr>
              <a:t> информация, которая уже была известна тебе; </a:t>
            </a:r>
            <a:r>
              <a:rPr lang="ru-RU" sz="3600" dirty="0" smtClean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ru-RU" sz="3600" dirty="0" smtClean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</a:br>
            <a:r>
              <a:rPr lang="ru-RU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alibri" panose="020F0502020204030204" pitchFamily="34" charset="0"/>
              </a:rPr>
              <a:t>+    новая информация; </a:t>
            </a:r>
            <a:r>
              <a:rPr lang="ru-RU" sz="3600" dirty="0" smtClean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ru-RU" sz="3600" dirty="0" smtClean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</a:br>
            <a:r>
              <a:rPr lang="ru-RU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    неверная информация; </a:t>
            </a:r>
            <a:r>
              <a:rPr lang="ru-RU" sz="36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6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alibri" panose="020F0502020204030204" pitchFamily="34" charset="0"/>
              </a:rPr>
              <a:t>?     информация, которую ты не понял. </a:t>
            </a:r>
            <a:r>
              <a:rPr lang="ru-RU" sz="3600" dirty="0" smtClean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/>
            </a:r>
            <a:br>
              <a:rPr lang="ru-RU" sz="3600" dirty="0" smtClean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498147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1"/>
            <a:ext cx="12192000" cy="6858000"/>
          </a:xfrm>
        </p:spPr>
        <p:txBody>
          <a:bodyPr>
            <a:normAutofit/>
          </a:bodyPr>
          <a:lstStyle/>
          <a:p>
            <a:pPr marL="577850" indent="-6350">
              <a:lnSpc>
                <a:spcPct val="112000"/>
              </a:lnSpc>
              <a:spcAft>
                <a:spcPts val="60"/>
              </a:spcAft>
            </a:pPr>
            <a:r>
              <a:rPr lang="ru-RU" sz="2400" i="1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1. Глагол – это самостоятельная часть речи, которая обозначает действие и отвечает на вопросы: что делать? что сделать?</a:t>
            </a:r>
            <a:r>
              <a:rPr lang="ru-RU" sz="2400" b="1" i="1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ru-RU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2. </a:t>
            </a:r>
            <a:r>
              <a:rPr lang="ru-RU" sz="2400" i="1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Глагол имеет начальную форму, которая называется неопределенной формой глагола (или инфинитивом): ходить, стоять. </a:t>
            </a:r>
            <a: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3. </a:t>
            </a:r>
            <a:r>
              <a:rPr lang="ru-RU" sz="2400" i="1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Глаголы бывают совершенного (построить, достигнуть) и несовершенного вида (строить, делать) </a:t>
            </a:r>
            <a: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4. </a:t>
            </a:r>
            <a:r>
              <a:rPr lang="ru-RU" sz="2400" i="1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Глаголы изменяются по временам: прошедшее время – погасил; настоящее время – гасит; будущее время – погасит </a:t>
            </a:r>
            <a: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i="1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5.</a:t>
            </a:r>
            <a:r>
              <a:rPr lang="ru-RU" sz="2400" i="1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ru-RU" sz="2400" i="1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Изменение глаголов по лицам и числам называется спряжением. Спрягаются глаголы только в настоящем и будущем времени. В прошедшем времени глаголы изменяются по родам и числам. </a:t>
            </a:r>
            <a:r>
              <a:rPr lang="ru-RU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6. </a:t>
            </a:r>
            <a:r>
              <a:rPr lang="ru-RU" sz="2400" i="1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 предложении глагол обычно служит сказуемым и вместе с подлежащим образует его грамматическую основу. Например, Никита спешит на урок. </a:t>
            </a:r>
            <a: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7. </a:t>
            </a:r>
            <a:r>
              <a:rPr lang="ru-RU" sz="2400" i="1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Глаголы склоняются, то есть изменяются по числам и падежам. </a:t>
            </a:r>
            <a: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u="none" strike="noStrike" dirty="0" smtClean="0">
                <a:solidFill>
                  <a:srgbClr val="000000"/>
                </a:solidFill>
                <a:effectLst/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149548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215</TotalTime>
  <Words>371</Words>
  <Application>Microsoft Office PowerPoint</Application>
  <PresentationFormat>Широкоэкранный</PresentationFormat>
  <Paragraphs>74</Paragraphs>
  <Slides>16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22" baseType="lpstr">
      <vt:lpstr>Arial</vt:lpstr>
      <vt:lpstr>Calibri</vt:lpstr>
      <vt:lpstr>Calibri Light</vt:lpstr>
      <vt:lpstr>Times New Roman</vt:lpstr>
      <vt:lpstr>Wingdings</vt:lpstr>
      <vt:lpstr>Тема Office</vt:lpstr>
      <vt:lpstr>УРОК   РУССКОГО ЯЗЫКА   В 5 КЛАССЕ</vt:lpstr>
      <vt:lpstr>    – Что вы больше всего любите?  – Люблю действовать.  – Что вы больше всего не любите?  – Не люблю предлоги и известную всем частицу.  – Что бы вы пожелали ребятам?   –Чтобы русский все ребята на «пятёрку» знали.      На письме и в разговоре все меня  употребляли. </vt:lpstr>
      <vt:lpstr>НАЙДИ ЛИШНИЕ СЛОВА:</vt:lpstr>
      <vt:lpstr>Двенадцатое мая</vt:lpstr>
      <vt:lpstr>«КТО ЧТО ДЕЛАЕТ?» </vt:lpstr>
      <vt:lpstr>ВОПРОСЫ:  </vt:lpstr>
      <vt:lpstr>Презентация PowerPoint</vt:lpstr>
      <vt:lpstr>Маркировочные знаки:  ü   информация, которая уже была известна тебе;  +    новая информация;  -     неверная информация;  ?     информация, которую ты не понял.  </vt:lpstr>
      <vt:lpstr>1. Глагол – это самостоятельная часть речи, которая обозначает действие и отвечает на вопросы: что делать? что сделать?   2. Глагол имеет начальную форму, которая называется неопределенной формой глагола (или инфинитивом): ходить, стоять.  3. Глаголы бывают совершенного (построить, достигнуть) и несовершенного вида (строить, делать)  4. Глаголы изменяются по временам: прошедшее время – погасил; настоящее время – гасит; будущее время – погасит  5. Изменение глаголов по лицам и числам называется спряжением. Спрягаются глаголы только в настоящем и будущем времени. В прошедшем времени глаголы изменяются по родам и числам.  6. В предложении глагол обычно служит сказуемым и вместе с подлежащим образует его грамматическую основу. Например, Никита спешит на урок.  7. Глаголы склоняются, то есть изменяются по числам и падежам.  </vt:lpstr>
      <vt:lpstr>Запишите глаголы, распределяя их в два столбика:  1) пишутся раздельно с не; 2) пишутся слитно с не. </vt:lpstr>
      <vt:lpstr>ФИЗКУЛЬТМИНУТКА</vt:lpstr>
      <vt:lpstr>Замените фразеологизмы глаголами  неопределенной формы:  </vt:lpstr>
      <vt:lpstr>Синтаксический разбор предложения </vt:lpstr>
      <vt:lpstr>Списать и вставить пропущенные гласные</vt:lpstr>
      <vt:lpstr>Найдите в тексте глаголы, употребленные в переносном значении</vt:lpstr>
      <vt:lpstr>ДОМАШНЕЕ ЗАДАНИЕ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НАЙДИ ЛИШНИЕ СЛОВА:</dc:title>
  <dc:creator>Eugeniya</dc:creator>
  <cp:lastModifiedBy>Eugeniya</cp:lastModifiedBy>
  <cp:revision>19</cp:revision>
  <dcterms:created xsi:type="dcterms:W3CDTF">2022-05-10T12:31:10Z</dcterms:created>
  <dcterms:modified xsi:type="dcterms:W3CDTF">2022-05-10T16:54:42Z</dcterms:modified>
</cp:coreProperties>
</file>

<file path=docProps/thumbnail.jpeg>
</file>