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9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31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97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24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737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852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08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61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7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52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18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51CA1-778C-44FE-844E-3BC3A8545B0A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5DB81-06F0-4B3B-BCD7-1907B0948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3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0916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b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ЯЗЫКА</a:t>
            </a:r>
            <a:b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5 КЛАССЕ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383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0"/>
            <a:ext cx="10515600" cy="309004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ru-RU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Запишите глаголы, </a:t>
            </a:r>
            <a:r>
              <a:rPr lang="ru-RU" sz="4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аспределяя их в два столбика: </a:t>
            </a:r>
            <a:br>
              <a:rPr lang="ru-RU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пишутся раздельно с не;</a:t>
            </a:r>
            <a:br>
              <a:rPr lang="ru-RU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пишутся слитно с не.</a:t>
            </a:r>
            <a:br>
              <a:rPr lang="ru-RU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963917"/>
            <a:ext cx="10515600" cy="3294992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(Не)бывает, (не)</a:t>
            </a:r>
            <a:r>
              <a:rPr lang="ru-RU" sz="4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домогать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(не)признается, (не)</a:t>
            </a:r>
            <a:r>
              <a:rPr lang="ru-RU" sz="4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долюбливать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(не)</a:t>
            </a:r>
            <a:r>
              <a:rPr lang="ru-RU" sz="4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взлюбил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(не)хочу</a:t>
            </a:r>
            <a:r>
              <a:rPr lang="ru-RU" sz="48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(не) обидел, (не) </a:t>
            </a:r>
            <a:r>
              <a:rPr lang="ru-RU" sz="4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годовал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 (</a:t>
            </a:r>
            <a:r>
              <a:rPr lang="ru-RU" sz="4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доумевал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(не) был, (не) мог, (не) </a:t>
            </a:r>
            <a:r>
              <a:rPr lang="ru-RU" sz="4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навидел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(не) достал, (не) хватило, (не) здоровилось.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43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22641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1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194" y="0"/>
            <a:ext cx="10515600" cy="285273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Замените фразеологизмы глаголами  неопределенной формы: </a:t>
            </a:r>
            <a:br>
              <a:rPr lang="ru-RU" sz="44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102643"/>
            <a:ext cx="12192000" cy="475535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Зарубить на  носу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Клевать носом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Пропустить мимо ушей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Вставлять палки в колёса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Делать из мухи слона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Обвести вокруг пальца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Держать язык за зубами</a:t>
            </a:r>
          </a:p>
          <a:p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4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99546"/>
            <a:ext cx="10515600" cy="291662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Синтаксический разбор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предложения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380594"/>
            <a:ext cx="10515600" cy="392977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 остановились у обрывистого берега, положили свои рюкзаки, набрали сухих веток и разожгли костер.</a:t>
            </a:r>
            <a:endParaRPr lang="ru-RU" sz="58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367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89186"/>
            <a:ext cx="10515600" cy="1749973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Списать и вставить пропущенные гласные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939159"/>
            <a:ext cx="12192000" cy="476118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Задира…т нос, забега…т вперёд, </a:t>
            </a:r>
            <a:r>
              <a:rPr lang="ru-RU" sz="5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задева</a:t>
            </a:r>
            <a:r>
              <a:rPr lang="ru-RU" sz="5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…т за живое, </a:t>
            </a:r>
            <a:r>
              <a:rPr lang="ru-RU" sz="5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закидыва</a:t>
            </a:r>
            <a:r>
              <a:rPr lang="ru-RU" sz="5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…т удочку, дела…т из мухи слона, смотр…т сквозь пальцы, </a:t>
            </a:r>
            <a:r>
              <a:rPr lang="ru-RU" sz="5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сбива</a:t>
            </a:r>
            <a:r>
              <a:rPr lang="ru-RU" sz="5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…т с толку.</a:t>
            </a:r>
            <a:endParaRPr lang="ru-RU" sz="5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849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тексте глаголы, употребленные в переносном значении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447675" indent="0">
              <a:lnSpc>
                <a:spcPct val="100000"/>
              </a:lnSpc>
              <a:spcAft>
                <a:spcPts val="6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ветер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 калитки вышел,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Постучал в окошко,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Пробежал по крыше;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Поиграл немного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Ветками черёмух,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Пожурил за что-то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Воробьёв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47675" indent="0" algn="r">
              <a:lnSpc>
                <a:spcPct val="100000"/>
              </a:lnSpc>
              <a:spcAft>
                <a:spcPts val="60"/>
              </a:spcAft>
              <a:buNone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М.Исаковский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17476" y="1690688"/>
            <a:ext cx="5961993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Гремят раскаты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молодые,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дождик брызнул, пыль летит,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перлы дождевые,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солнце нити золотит.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горы бежит поток проворный,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не молкнет птичий гам,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гам лесной и шум нагорный —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вторит весело громам.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Тютчев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986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3422"/>
            <a:ext cx="10515600" cy="1072054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617075"/>
            <a:ext cx="10515600" cy="3472575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Написать сочинение-рассуждение о глаголе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14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04599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– Что вы больше всего любите?</a:t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Люблю действовать.</a:t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Что вы больше всего не любите?</a:t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Не люблю предлоги и известную всем частицу.</a:t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Что бы вы пожелали ребятам?</a:t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–Чтобы русский все ребята на «пятёрку» знали.</a:t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На письме и в разговоре все меня  употребляли.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1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09903"/>
            <a:ext cx="10515600" cy="930166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ЛИШНИЕ СЛОВА: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1395" y="1562484"/>
            <a:ext cx="10515600" cy="4791019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Обидеть, огорчить, жестокость, ударить.</a:t>
            </a:r>
            <a:endParaRPr lang="ru-RU" sz="4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Смеяться, улыбка, хохотать, радовать.</a:t>
            </a:r>
            <a:endParaRPr lang="ru-RU" sz="4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Печалиться, грустить, настроение, веселиться.</a:t>
            </a:r>
            <a:endParaRPr lang="ru-RU" sz="4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Предательство, помогать, подсказывать, дружить.</a:t>
            </a:r>
            <a:endParaRPr lang="ru-RU" sz="4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11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740980"/>
            <a:ext cx="10515600" cy="930165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Двенадцатое мая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948152"/>
            <a:ext cx="10515600" cy="3141498"/>
          </a:xfrm>
        </p:spPr>
        <p:txBody>
          <a:bodyPr>
            <a:normAutofit/>
          </a:bodyPr>
          <a:lstStyle/>
          <a:p>
            <a:pPr algn="ctr"/>
            <a:r>
              <a:rPr lang="ru-RU" sz="9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  <a:endParaRPr lang="ru-RU" sz="9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23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3186" y="394139"/>
            <a:ext cx="9144000" cy="898633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«КТО ЧТО ДЕЛАЕТ?» </a:t>
            </a:r>
            <a:endParaRPr lang="ru-RU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73421" y="1450428"/>
            <a:ext cx="12365421" cy="5013434"/>
          </a:xfrm>
        </p:spPr>
        <p:txBody>
          <a:bodyPr>
            <a:normAutofit/>
          </a:bodyPr>
          <a:lstStyle/>
          <a:p>
            <a:pPr marL="454025" indent="-6350" algn="just">
              <a:lnSpc>
                <a:spcPct val="111000"/>
              </a:lnSpc>
              <a:spcAft>
                <a:spcPts val="65"/>
              </a:spcAft>
            </a:pPr>
            <a:r>
              <a:rPr lang="ru-RU" sz="4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Повар -…, врач - ….., учитель - …, </a:t>
            </a:r>
          </a:p>
          <a:p>
            <a:pPr marL="454025" indent="-6350" algn="just">
              <a:lnSpc>
                <a:spcPct val="111000"/>
              </a:lnSpc>
              <a:spcAft>
                <a:spcPts val="65"/>
              </a:spcAft>
            </a:pPr>
            <a:r>
              <a:rPr lang="ru-RU" sz="4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ученик - …, баянист - …, художник - …, портниха - …, продавец - …, пекарь - .., ветер - …, гром - …, молния - .., трава - .., дождь - …, огонь - …, солнце - .., вода - … </a:t>
            </a:r>
            <a:endParaRPr lang="ru-RU" sz="48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1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18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9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"/>
            <a:ext cx="10515600" cy="1954924"/>
          </a:xfrm>
        </p:spPr>
        <p:txBody>
          <a:bodyPr>
            <a:normAutofit/>
          </a:bodyPr>
          <a:lstStyle/>
          <a:p>
            <a:pPr marL="454025" lvl="0" indent="-6350" algn="ctr">
              <a:lnSpc>
                <a:spcPct val="107000"/>
              </a:lnSpc>
              <a:spcBef>
                <a:spcPts val="1000"/>
              </a:spcBef>
              <a:spcAft>
                <a:spcPts val="100"/>
              </a:spcAft>
            </a:pPr>
            <a:r>
              <a:rPr lang="ru-RU" sz="48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r>
              <a:rPr lang="ru-RU" sz="4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387367"/>
            <a:ext cx="10515600" cy="5186854"/>
          </a:xfrm>
        </p:spPr>
        <p:txBody>
          <a:bodyPr>
            <a:normAutofit fontScale="32500" lnSpcReduction="20000"/>
          </a:bodyPr>
          <a:lstStyle/>
          <a:p>
            <a:pPr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400"/>
            </a:pPr>
            <a:r>
              <a:rPr lang="ru-RU" sz="123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1.На какие вопросы может отвечать глагол? </a:t>
            </a:r>
          </a:p>
          <a:p>
            <a:pPr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400"/>
            </a:pPr>
            <a:r>
              <a:rPr lang="ru-RU" sz="123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2.Что обозначает глагол как часть речи? </a:t>
            </a:r>
          </a:p>
          <a:p>
            <a:pPr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400"/>
            </a:pPr>
            <a:r>
              <a:rPr lang="ru-RU" sz="123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3.Какие морфологические признаки имеет глагол? </a:t>
            </a:r>
          </a:p>
          <a:p>
            <a:pPr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400"/>
            </a:pPr>
            <a:r>
              <a:rPr lang="ru-RU" sz="123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4.Как он изменяется? </a:t>
            </a:r>
          </a:p>
          <a:p>
            <a:pPr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400"/>
            </a:pPr>
            <a:r>
              <a:rPr lang="ru-RU" sz="123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5.Каким членом предложения обычно бывает?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10358"/>
            <a:ext cx="12192000" cy="67476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4279343" y="4271743"/>
            <a:ext cx="3445760" cy="13587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Глагол</a:t>
            </a:r>
            <a:endParaRPr lang="ru-RU" sz="5400" dirty="0"/>
          </a:p>
        </p:txBody>
      </p:sp>
      <p:sp>
        <p:nvSpPr>
          <p:cNvPr id="4" name="Овал 3"/>
          <p:cNvSpPr/>
          <p:nvPr/>
        </p:nvSpPr>
        <p:spPr>
          <a:xfrm>
            <a:off x="5185860" y="3122213"/>
            <a:ext cx="190171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</a:t>
            </a:r>
            <a:r>
              <a:rPr lang="ru-RU" dirty="0" smtClean="0"/>
              <a:t> форма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279343" y="2223057"/>
            <a:ext cx="166289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911870" y="2303834"/>
            <a:ext cx="1636984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4714" y="4858296"/>
            <a:ext cx="312288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Спряжение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0994" y="5724782"/>
            <a:ext cx="9144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854873" y="5724782"/>
            <a:ext cx="9144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0" name="Овал 9"/>
          <p:cNvSpPr/>
          <p:nvPr/>
        </p:nvSpPr>
        <p:spPr>
          <a:xfrm>
            <a:off x="905865" y="3734849"/>
            <a:ext cx="1902369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5460" y="2282683"/>
            <a:ext cx="245745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Единственное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967566" y="2948930"/>
            <a:ext cx="291297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Множественное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533087" y="4723602"/>
            <a:ext cx="165274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Лицо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538545" y="5711220"/>
            <a:ext cx="9144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8957442" y="5724782"/>
            <a:ext cx="9144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10318530" y="5711220"/>
            <a:ext cx="9144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8452945" y="2647234"/>
            <a:ext cx="187512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418373" y="3357343"/>
            <a:ext cx="177099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347432" y="2442943"/>
            <a:ext cx="177099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017009" y="1470296"/>
            <a:ext cx="214379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Прошедшее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8989953" y="1056486"/>
            <a:ext cx="1120662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898727" y="110358"/>
            <a:ext cx="1755228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8794527" y="90977"/>
            <a:ext cx="1687575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0524793" y="40449"/>
            <a:ext cx="1664576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503202" y="1322293"/>
            <a:ext cx="2824654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Несовершенный</a:t>
            </a:r>
            <a:r>
              <a:rPr lang="ru-RU" dirty="0" smtClean="0"/>
              <a:t> вид</a:t>
            </a: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6390261" y="1322293"/>
            <a:ext cx="2537287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Совершенный вид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 стрелкой 29"/>
          <p:cNvCxnSpPr>
            <a:stCxn id="3" idx="0"/>
            <a:endCxn id="4" idx="4"/>
          </p:cNvCxnSpPr>
          <p:nvPr/>
        </p:nvCxnSpPr>
        <p:spPr>
          <a:xfrm flipV="1">
            <a:off x="6002223" y="4036613"/>
            <a:ext cx="134495" cy="235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4" idx="1"/>
          </p:cNvCxnSpPr>
          <p:nvPr/>
        </p:nvCxnSpPr>
        <p:spPr>
          <a:xfrm flipH="1" flipV="1">
            <a:off x="5185860" y="3122213"/>
            <a:ext cx="278500" cy="133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4" idx="7"/>
            <a:endCxn id="6" idx="3"/>
          </p:cNvCxnSpPr>
          <p:nvPr/>
        </p:nvCxnSpPr>
        <p:spPr>
          <a:xfrm flipV="1">
            <a:off x="6809076" y="3084323"/>
            <a:ext cx="342525" cy="171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5" idx="7"/>
            <a:endCxn id="25" idx="5"/>
          </p:cNvCxnSpPr>
          <p:nvPr/>
        </p:nvCxnSpPr>
        <p:spPr>
          <a:xfrm flipV="1">
            <a:off x="5698714" y="2102782"/>
            <a:ext cx="215481" cy="2541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6" idx="7"/>
          </p:cNvCxnSpPr>
          <p:nvPr/>
        </p:nvCxnSpPr>
        <p:spPr>
          <a:xfrm flipV="1">
            <a:off x="8309123" y="1987927"/>
            <a:ext cx="239731" cy="449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3" idx="7"/>
            <a:endCxn id="17" idx="3"/>
          </p:cNvCxnSpPr>
          <p:nvPr/>
        </p:nvCxnSpPr>
        <p:spPr>
          <a:xfrm flipV="1">
            <a:off x="7220483" y="3427723"/>
            <a:ext cx="1507067" cy="1042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3" idx="6"/>
            <a:endCxn id="13" idx="2"/>
          </p:cNvCxnSpPr>
          <p:nvPr/>
        </p:nvCxnSpPr>
        <p:spPr>
          <a:xfrm>
            <a:off x="7725103" y="4951093"/>
            <a:ext cx="807984" cy="229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13" idx="3"/>
            <a:endCxn id="14" idx="7"/>
          </p:cNvCxnSpPr>
          <p:nvPr/>
        </p:nvCxnSpPr>
        <p:spPr>
          <a:xfrm flipH="1">
            <a:off x="8319034" y="5504091"/>
            <a:ext cx="456092" cy="341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13" idx="4"/>
            <a:endCxn id="15" idx="0"/>
          </p:cNvCxnSpPr>
          <p:nvPr/>
        </p:nvCxnSpPr>
        <p:spPr>
          <a:xfrm>
            <a:off x="9359460" y="5638002"/>
            <a:ext cx="55182" cy="86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13" idx="5"/>
            <a:endCxn id="16" idx="0"/>
          </p:cNvCxnSpPr>
          <p:nvPr/>
        </p:nvCxnSpPr>
        <p:spPr>
          <a:xfrm>
            <a:off x="9943794" y="5504091"/>
            <a:ext cx="831936" cy="207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17" idx="7"/>
            <a:endCxn id="20" idx="3"/>
          </p:cNvCxnSpPr>
          <p:nvPr/>
        </p:nvCxnSpPr>
        <p:spPr>
          <a:xfrm flipV="1">
            <a:off x="10053462" y="2250785"/>
            <a:ext cx="277498" cy="530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7" idx="6"/>
            <a:endCxn id="19" idx="3"/>
          </p:cNvCxnSpPr>
          <p:nvPr/>
        </p:nvCxnSpPr>
        <p:spPr>
          <a:xfrm>
            <a:off x="10328067" y="3104434"/>
            <a:ext cx="278721" cy="118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endCxn id="18" idx="2"/>
          </p:cNvCxnSpPr>
          <p:nvPr/>
        </p:nvCxnSpPr>
        <p:spPr>
          <a:xfrm>
            <a:off x="10053462" y="3457493"/>
            <a:ext cx="364911" cy="357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20" idx="1"/>
            <a:endCxn id="21" idx="6"/>
          </p:cNvCxnSpPr>
          <p:nvPr/>
        </p:nvCxnSpPr>
        <p:spPr>
          <a:xfrm flipH="1" flipV="1">
            <a:off x="10110615" y="1513686"/>
            <a:ext cx="220345" cy="90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21" idx="7"/>
            <a:endCxn id="24" idx="3"/>
          </p:cNvCxnSpPr>
          <p:nvPr/>
        </p:nvCxnSpPr>
        <p:spPr>
          <a:xfrm flipV="1">
            <a:off x="9946498" y="820938"/>
            <a:ext cx="822067" cy="369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21" idx="1"/>
            <a:endCxn id="22" idx="5"/>
          </p:cNvCxnSpPr>
          <p:nvPr/>
        </p:nvCxnSpPr>
        <p:spPr>
          <a:xfrm flipH="1" flipV="1">
            <a:off x="8396908" y="890847"/>
            <a:ext cx="757162" cy="299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21" idx="0"/>
          </p:cNvCxnSpPr>
          <p:nvPr/>
        </p:nvCxnSpPr>
        <p:spPr>
          <a:xfrm flipV="1">
            <a:off x="9550284" y="908483"/>
            <a:ext cx="3619" cy="148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3" idx="2"/>
            <a:endCxn id="7" idx="7"/>
          </p:cNvCxnSpPr>
          <p:nvPr/>
        </p:nvCxnSpPr>
        <p:spPr>
          <a:xfrm flipH="1">
            <a:off x="3200264" y="4951093"/>
            <a:ext cx="1079079" cy="41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>
            <a:stCxn id="7" idx="3"/>
            <a:endCxn id="8" idx="0"/>
          </p:cNvCxnSpPr>
          <p:nvPr/>
        </p:nvCxnSpPr>
        <p:spPr>
          <a:xfrm flipH="1">
            <a:off x="928194" y="5638785"/>
            <a:ext cx="63856" cy="85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7" idx="5"/>
            <a:endCxn id="9" idx="0"/>
          </p:cNvCxnSpPr>
          <p:nvPr/>
        </p:nvCxnSpPr>
        <p:spPr>
          <a:xfrm>
            <a:off x="3200264" y="5638785"/>
            <a:ext cx="111809" cy="85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stCxn id="3" idx="1"/>
            <a:endCxn id="10" idx="6"/>
          </p:cNvCxnSpPr>
          <p:nvPr/>
        </p:nvCxnSpPr>
        <p:spPr>
          <a:xfrm flipH="1" flipV="1">
            <a:off x="2808234" y="4192049"/>
            <a:ext cx="1975729" cy="278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>
            <a:stCxn id="10" idx="1"/>
          </p:cNvCxnSpPr>
          <p:nvPr/>
        </p:nvCxnSpPr>
        <p:spPr>
          <a:xfrm flipH="1" flipV="1">
            <a:off x="905865" y="3218234"/>
            <a:ext cx="278595" cy="650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stCxn id="10" idx="7"/>
          </p:cNvCxnSpPr>
          <p:nvPr/>
        </p:nvCxnSpPr>
        <p:spPr>
          <a:xfrm flipV="1">
            <a:off x="2529639" y="3772993"/>
            <a:ext cx="278595" cy="95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8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04599"/>
          </a:xfrm>
        </p:spPr>
        <p:txBody>
          <a:bodyPr>
            <a:normAutofit/>
          </a:bodyPr>
          <a:lstStyle/>
          <a:p>
            <a:pPr marL="454660">
              <a:lnSpc>
                <a:spcPct val="107000"/>
              </a:lnSpc>
              <a:spcAft>
                <a:spcPts val="140"/>
              </a:spcAft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Маркировочные знаки: </a:t>
            </a:r>
            <a:r>
              <a:rPr lang="ru-RU" sz="3600" b="1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b="1" i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Wingdings" panose="05000000000000000000" pitchFamily="2" charset="2"/>
                <a:ea typeface="Wingdings" panose="05000000000000000000" pitchFamily="2" charset="2"/>
                <a:cs typeface="Wingdings" panose="05000000000000000000" pitchFamily="2" charset="2"/>
              </a:rPr>
              <a:t>ü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 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информация, которая уже была известна тебе;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+    новая информация;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 неверная информация; </a:t>
            </a:r>
            <a:r>
              <a:rPr lang="ru-RU" sz="36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?     информация, которую ты не понял.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81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</p:spPr>
        <p:txBody>
          <a:bodyPr>
            <a:normAutofit/>
          </a:bodyPr>
          <a:lstStyle/>
          <a:p>
            <a:pPr marL="577850" indent="-6350">
              <a:lnSpc>
                <a:spcPct val="112000"/>
              </a:lnSpc>
              <a:spcAft>
                <a:spcPts val="60"/>
              </a:spcAft>
            </a:pP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Глагол – это самостоятельная часть речи, которая обозначает действие и отвечает на вопросы: что делать? что сделать?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Глагол имеет начальную форму, которая называется неопределенной формой глагола (или инфинитивом): ходить, стоять. </a:t>
            </a: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Глаголы бывают совершенного (построить, достигнуть) и несовершенного вида (строить, делать) </a:t>
            </a: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Глаголы изменяются по временам: прошедшее время – погасил; настоящее время – гасит; будущее время – погасит </a:t>
            </a: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Изменение глаголов по лицам и числам называется спряжением. Спрягаются глаголы только в настоящем и будущем времени. В прошедшем времени глаголы изменяются по родам и числам.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sz="24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предложении глагол обычно служит сказуемым и вместе с подлежащим образует его грамматическую основу. Например, Никита спешит на урок. </a:t>
            </a: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Глаголы склоняются, то есть изменяются по числам и падежам. </a:t>
            </a:r>
            <a: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371</Words>
  <Application>Microsoft Office PowerPoint</Application>
  <PresentationFormat>Широкоэкранный</PresentationFormat>
  <Paragraphs>74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Тема Office</vt:lpstr>
      <vt:lpstr>УРОК   РУССКОГО ЯЗЫКА   В 5 КЛАССЕ</vt:lpstr>
      <vt:lpstr>    – Что вы больше всего любите?  – Люблю действовать.  – Что вы больше всего не любите?  – Не люблю предлоги и известную всем частицу.  – Что бы вы пожелали ребятам?   –Чтобы русский все ребята на «пятёрку» знали.      На письме и в разговоре все меня  употребляли. </vt:lpstr>
      <vt:lpstr>НАЙДИ ЛИШНИЕ СЛОВА:</vt:lpstr>
      <vt:lpstr>Двенадцатое мая</vt:lpstr>
      <vt:lpstr>«КТО ЧТО ДЕЛАЕТ?» </vt:lpstr>
      <vt:lpstr>ВОПРОСЫ:  </vt:lpstr>
      <vt:lpstr>Презентация PowerPoint</vt:lpstr>
      <vt:lpstr>Маркировочные знаки:  ü   информация, которая уже была известна тебе;  +    новая информация;  -     неверная информация;  ?     информация, которую ты не понял.  </vt:lpstr>
      <vt:lpstr>1. Глагол – это самостоятельная часть речи, которая обозначает действие и отвечает на вопросы: что делать? что сделать?   2. Глагол имеет начальную форму, которая называется неопределенной формой глагола (или инфинитивом): ходить, стоять.  3. Глаголы бывают совершенного (построить, достигнуть) и несовершенного вида (строить, делать)  4. Глаголы изменяются по временам: прошедшее время – погасил; настоящее время – гасит; будущее время – погасит  5. Изменение глаголов по лицам и числам называется спряжением. Спрягаются глаголы только в настоящем и будущем времени. В прошедшем времени глаголы изменяются по родам и числам.  6. В предложении глагол обычно служит сказуемым и вместе с подлежащим образует его грамматическую основу. Например, Никита спешит на урок.  7. Глаголы склоняются, то есть изменяются по числам и падежам.  </vt:lpstr>
      <vt:lpstr>Запишите глаголы, распределяя их в два столбика:  1) пишутся раздельно с не; 2) пишутся слитно с не. </vt:lpstr>
      <vt:lpstr>ФИЗКУЛЬТМИНУТКА</vt:lpstr>
      <vt:lpstr>Замените фразеологизмы глаголами  неопределенной формы:  </vt:lpstr>
      <vt:lpstr>Синтаксический разбор предложения </vt:lpstr>
      <vt:lpstr>Списать и вставить пропущенные гласные</vt:lpstr>
      <vt:lpstr>Найдите в тексте глаголы, употребленные в переносном значении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ЛИШНИЕ СЛОВА:</dc:title>
  <dc:creator>Eugeniya</dc:creator>
  <cp:lastModifiedBy>Eugeniya</cp:lastModifiedBy>
  <cp:revision>19</cp:revision>
  <dcterms:created xsi:type="dcterms:W3CDTF">2022-05-10T12:31:10Z</dcterms:created>
  <dcterms:modified xsi:type="dcterms:W3CDTF">2022-05-10T16:54:42Z</dcterms:modified>
</cp:coreProperties>
</file>