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1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7" r:id="rId2"/>
    <p:sldId id="275" r:id="rId3"/>
    <p:sldId id="256" r:id="rId4"/>
    <p:sldId id="258" r:id="rId5"/>
    <p:sldId id="276" r:id="rId6"/>
    <p:sldId id="288" r:id="rId7"/>
    <p:sldId id="289" r:id="rId8"/>
    <p:sldId id="259" r:id="rId9"/>
    <p:sldId id="277" r:id="rId10"/>
    <p:sldId id="278" r:id="rId11"/>
    <p:sldId id="260" r:id="rId12"/>
    <p:sldId id="279" r:id="rId13"/>
    <p:sldId id="280" r:id="rId14"/>
    <p:sldId id="282" r:id="rId15"/>
    <p:sldId id="283" r:id="rId16"/>
    <p:sldId id="284" r:id="rId17"/>
    <p:sldId id="285" r:id="rId18"/>
    <p:sldId id="286" r:id="rId19"/>
    <p:sldId id="281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27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a" initials="A" lastIdx="0" clrIdx="0">
    <p:extLst>
      <p:ext uri="{19B8F6BF-5375-455C-9EA6-DF929625EA0E}">
        <p15:presenceInfo xmlns:p15="http://schemas.microsoft.com/office/powerpoint/2012/main" userId="An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73B149"/>
    <a:srgbClr val="0000FF"/>
    <a:srgbClr val="99CCFF"/>
    <a:srgbClr val="3366FF"/>
    <a:srgbClr val="FEF6F9"/>
    <a:srgbClr val="2F098D"/>
    <a:srgbClr val="CCCC00"/>
    <a:srgbClr val="CC66FF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74" autoAdjust="0"/>
    <p:restoredTop sz="83362" autoAdjust="0"/>
  </p:normalViewPr>
  <p:slideViewPr>
    <p:cSldViewPr snapToGrid="0">
      <p:cViewPr varScale="1">
        <p:scale>
          <a:sx n="93" d="100"/>
          <a:sy n="93" d="100"/>
        </p:scale>
        <p:origin x="1500" y="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Смотришь ли ты детские видеоблоги ?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524946232736709"/>
          <c:y val="0.23992681485738318"/>
          <c:w val="0.89475053767263291"/>
          <c:h val="0.5035919399607724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Смотришь ли ты детские видеоблоги ?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3EF-45A5-A9DD-E5BD37B657E0}"/>
              </c:ext>
            </c:extLst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3EF-45A5-A9DD-E5BD37B657E0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3EF-45A5-A9DD-E5BD37B657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44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3EF-45A5-A9DD-E5BD37B657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4732288"/>
        <c:axId val="174609472"/>
      </c:barChart>
      <c:catAx>
        <c:axId val="174732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609472"/>
        <c:crosses val="autoZero"/>
        <c:auto val="1"/>
        <c:lblAlgn val="ctr"/>
        <c:lblOffset val="100"/>
        <c:noMultiLvlLbl val="0"/>
      </c:catAx>
      <c:valAx>
        <c:axId val="174609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732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Появляется ли у тебя желание быть похожим на блогеров?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5CC-43B4-AF1F-99A74CB7AA1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ДА 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CC-43B4-AF1F-99A74CB7AA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9813376"/>
        <c:axId val="174607168"/>
      </c:barChart>
      <c:catAx>
        <c:axId val="179813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4607168"/>
        <c:crosses val="autoZero"/>
        <c:auto val="1"/>
        <c:lblAlgn val="ctr"/>
        <c:lblOffset val="100"/>
        <c:noMultiLvlLbl val="0"/>
      </c:catAx>
      <c:valAx>
        <c:axId val="174607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9813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ты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реагируешь</a:t>
            </a:r>
            <a:r>
              <a:rPr lang="ru-RU" sz="1200" b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запрет родителей смотреть данные видеоблоги?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598496281714785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20D-464E-8481-32E21B1CFF52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20D-464E-8481-32E21B1CFF52}"/>
              </c:ext>
            </c:extLst>
          </c:dPt>
          <c:dPt>
            <c:idx val="3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20D-464E-8481-32E21B1CFF5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спокойно</c:v>
                </c:pt>
                <c:pt idx="1">
                  <c:v>не запрещают</c:v>
                </c:pt>
                <c:pt idx="2">
                  <c:v>не реагирую, продолжаю смотреть</c:v>
                </c:pt>
                <c:pt idx="3">
                  <c:v>злюсь и обижаюсь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</c:v>
                </c:pt>
                <c:pt idx="1">
                  <c:v>16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20D-464E-8481-32E21B1CFF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0507648"/>
        <c:axId val="181183616"/>
      </c:barChart>
      <c:catAx>
        <c:axId val="180507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1183616"/>
        <c:crosses val="autoZero"/>
        <c:auto val="1"/>
        <c:lblAlgn val="ctr"/>
        <c:lblOffset val="100"/>
        <c:noMultiLvlLbl val="0"/>
      </c:catAx>
      <c:valAx>
        <c:axId val="181183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0507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i="1" dirty="0"/>
              <a:t>Знаете ли вы ,</a:t>
            </a:r>
            <a:r>
              <a:rPr lang="ru-RU" b="1" i="1" baseline="0" dirty="0"/>
              <a:t> что смотрят ваши дети?</a:t>
            </a:r>
            <a:endParaRPr lang="ru-RU" b="1" i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887-4791-93A6-80075998770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Знаю</c:v>
                </c:pt>
                <c:pt idx="1">
                  <c:v>Не згаю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34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887-4791-93A6-8007599877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88977448"/>
        <c:axId val="388980728"/>
      </c:barChart>
      <c:catAx>
        <c:axId val="388977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8980728"/>
        <c:crosses val="autoZero"/>
        <c:auto val="1"/>
        <c:lblAlgn val="ctr"/>
        <c:lblOffset val="100"/>
        <c:noMultiLvlLbl val="0"/>
      </c:catAx>
      <c:valAx>
        <c:axId val="388980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8977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i="1" dirty="0"/>
              <a:t>Как вы считаете оказывают</a:t>
            </a:r>
            <a:r>
              <a:rPr lang="ru-RU" b="1" i="1" baseline="0" dirty="0"/>
              <a:t> ли влияние видеоблоги на </a:t>
            </a:r>
            <a:r>
              <a:rPr lang="ru-RU" b="1" i="1" baseline="0" dirty="0" smtClean="0"/>
              <a:t>поведение </a:t>
            </a:r>
            <a:r>
              <a:rPr lang="ru-RU" b="1" i="1" baseline="0" dirty="0"/>
              <a:t>детей?</a:t>
            </a:r>
            <a:endParaRPr lang="ru-RU" b="1" i="1" dirty="0"/>
          </a:p>
        </c:rich>
      </c:tx>
      <c:layout>
        <c:manualLayout>
          <c:xMode val="edge"/>
          <c:yMode val="edge"/>
          <c:x val="0.11424983026261212"/>
          <c:y val="1.51195576041255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731-4FE7-AD02-FFFFDEBD2215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731-4FE7-AD02-FFFFDEBD2215}"/>
              </c:ext>
            </c:extLst>
          </c:dPt>
          <c:dPt>
            <c:idx val="3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731-4FE7-AD02-FFFFDEBD221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Отрицательное, но есть полезная информация</c:v>
                </c:pt>
                <c:pt idx="1">
                  <c:v>Отрицательное</c:v>
                </c:pt>
                <c:pt idx="2">
                  <c:v>Положительное</c:v>
                </c:pt>
                <c:pt idx="3">
                  <c:v>не оказывает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</c:v>
                </c:pt>
                <c:pt idx="1">
                  <c:v>8</c:v>
                </c:pt>
                <c:pt idx="2">
                  <c:v>7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731-4FE7-AD02-FFFFDEBD22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0781880"/>
        <c:axId val="390784832"/>
      </c:barChart>
      <c:catAx>
        <c:axId val="390781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0784832"/>
        <c:crosses val="autoZero"/>
        <c:auto val="1"/>
        <c:lblAlgn val="ctr"/>
        <c:lblOffset val="100"/>
        <c:noMultiLvlLbl val="0"/>
      </c:catAx>
      <c:valAx>
        <c:axId val="390784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0781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i="1" dirty="0">
                <a:solidFill>
                  <a:schemeClr val="tx1"/>
                </a:solidFill>
              </a:rPr>
              <a:t>Необходимо</a:t>
            </a:r>
            <a:r>
              <a:rPr lang="ru-RU" b="1" i="1" baseline="0" dirty="0">
                <a:solidFill>
                  <a:schemeClr val="tx1"/>
                </a:solidFill>
              </a:rPr>
              <a:t> ли ограничивать просмотр детских видеороликов?</a:t>
            </a:r>
            <a:endParaRPr lang="ru-RU" b="1" i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073785462384876"/>
          <c:y val="2.01306963001787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8CF-4D8B-86AC-04C44121B577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CF-4D8B-86AC-04C44121B5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CF-4D8B-86AC-04C44121B5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45503944"/>
        <c:axId val="745506240"/>
      </c:barChart>
      <c:catAx>
        <c:axId val="745503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5506240"/>
        <c:crosses val="autoZero"/>
        <c:auto val="1"/>
        <c:lblAlgn val="ctr"/>
        <c:lblOffset val="100"/>
        <c:noMultiLvlLbl val="0"/>
      </c:catAx>
      <c:valAx>
        <c:axId val="74550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5503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3175">
      <a:solidFill>
        <a:schemeClr val="tx1"/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i="1" dirty="0">
                <a:solidFill>
                  <a:schemeClr val="tx1"/>
                </a:solidFill>
              </a:rPr>
              <a:t>Копируют ли ваши дети </a:t>
            </a:r>
            <a:r>
              <a:rPr lang="ru-RU" b="1" i="1" dirty="0" smtClean="0">
                <a:solidFill>
                  <a:schemeClr val="tx1"/>
                </a:solidFill>
              </a:rPr>
              <a:t>поведение </a:t>
            </a:r>
            <a:r>
              <a:rPr lang="ru-RU" b="1" i="1" baseline="0" dirty="0" smtClean="0">
                <a:solidFill>
                  <a:schemeClr val="tx1"/>
                </a:solidFill>
              </a:rPr>
              <a:t> </a:t>
            </a:r>
            <a:r>
              <a:rPr lang="ru-RU" b="1" i="1" baseline="0" dirty="0" err="1">
                <a:solidFill>
                  <a:schemeClr val="tx1"/>
                </a:solidFill>
              </a:rPr>
              <a:t>видеоблогеров</a:t>
            </a:r>
            <a:r>
              <a:rPr lang="ru-RU" b="1" i="1" baseline="0" dirty="0">
                <a:solidFill>
                  <a:schemeClr val="tx1"/>
                </a:solidFill>
              </a:rPr>
              <a:t>?</a:t>
            </a:r>
            <a:endParaRPr lang="ru-RU" b="1" i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8638432102111027"/>
          <c:y val="4.07345693762639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5.474497505993569E-2"/>
          <c:y val="0.36639269406392694"/>
          <c:w val="0.8990789787640181"/>
          <c:h val="0.3896293100348757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EB4-44BF-BA5C-57C26D7D6AA1}"/>
              </c:ext>
            </c:extLst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EB4-44BF-BA5C-57C26D7D6AA1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EB4-44BF-BA5C-57C26D7D6A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EB4-44BF-BA5C-57C26D7D6A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45536744"/>
        <c:axId val="745540352"/>
      </c:barChart>
      <c:catAx>
        <c:axId val="745536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5540352"/>
        <c:crosses val="autoZero"/>
        <c:auto val="1"/>
        <c:lblAlgn val="ctr"/>
        <c:lblOffset val="100"/>
        <c:noMultiLvlLbl val="0"/>
      </c:catAx>
      <c:valAx>
        <c:axId val="745540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5536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i="1" dirty="0">
                <a:solidFill>
                  <a:schemeClr val="tx1"/>
                </a:solidFill>
              </a:rPr>
              <a:t>Просят</a:t>
            </a:r>
            <a:r>
              <a:rPr lang="ru-RU" b="1" i="1" baseline="0" dirty="0">
                <a:solidFill>
                  <a:schemeClr val="tx1"/>
                </a:solidFill>
              </a:rPr>
              <a:t> ли вас дети приобрести рекламируемую продукцию </a:t>
            </a:r>
            <a:r>
              <a:rPr lang="ru-RU" b="1" i="1" baseline="0" dirty="0" err="1">
                <a:solidFill>
                  <a:schemeClr val="tx1"/>
                </a:solidFill>
              </a:rPr>
              <a:t>блогерами</a:t>
            </a:r>
            <a:r>
              <a:rPr lang="ru-RU" b="1" i="1" baseline="0" dirty="0">
                <a:solidFill>
                  <a:schemeClr val="tx1"/>
                </a:solidFill>
              </a:rPr>
              <a:t>?</a:t>
            </a:r>
            <a:endParaRPr lang="ru-RU" b="1" i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297746565463101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EB4-400D-A1E4-17ACC58D79B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EB4-400D-A1E4-17ACC58D79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52094352"/>
        <c:axId val="552091400"/>
      </c:barChart>
      <c:catAx>
        <c:axId val="552094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2091400"/>
        <c:crosses val="autoZero"/>
        <c:auto val="1"/>
        <c:lblAlgn val="ctr"/>
        <c:lblOffset val="100"/>
        <c:noMultiLvlLbl val="0"/>
      </c:catAx>
      <c:valAx>
        <c:axId val="552091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2094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ysClr val="windowText" lastClr="000000"/>
      </a:solidFill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i="1" dirty="0">
                <a:solidFill>
                  <a:schemeClr val="tx1"/>
                </a:solidFill>
              </a:rPr>
              <a:t>Каким образом ваши дети воспринимают отказ на покупку рекламируемой продукции?</a:t>
            </a:r>
          </a:p>
        </c:rich>
      </c:tx>
      <c:layout>
        <c:manualLayout>
          <c:xMode val="edge"/>
          <c:yMode val="edge"/>
          <c:x val="0.27341419686116608"/>
          <c:y val="4.35214987253837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Каким образом ваши дети воспринимают отказ на покупку рекламируемой продукции?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588-4881-AAA5-579B416BFD4B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588-4881-AAA5-579B416BFD4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Спокойно</c:v>
                </c:pt>
                <c:pt idx="1">
                  <c:v>обижаются</c:v>
                </c:pt>
                <c:pt idx="2">
                  <c:v>агрессивно и не воспринимают отказ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32</c:v>
                </c:pt>
                <c:pt idx="1">
                  <c:v>9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588-4881-AAA5-579B416BFD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71994400"/>
        <c:axId val="672001944"/>
      </c:barChart>
      <c:catAx>
        <c:axId val="67199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2001944"/>
        <c:crosses val="autoZero"/>
        <c:auto val="1"/>
        <c:lblAlgn val="ctr"/>
        <c:lblOffset val="100"/>
        <c:noMultiLvlLbl val="0"/>
      </c:catAx>
      <c:valAx>
        <c:axId val="672001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1994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ysClr val="windowText" lastClr="000000"/>
      </a:solidFill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CB3E77-9344-4AD3-91B3-2BD9FD13861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D9B637-7402-44F7-B569-3F2CCBCB7550}">
      <dgm:prSet custT="1"/>
      <dgm:spPr>
        <a:solidFill>
          <a:schemeClr val="bg2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algn="ctr" rtl="0"/>
          <a:r>
            <a:rPr lang="ru-RU" sz="3200" b="1" i="0" dirty="0" smtClean="0">
              <a:solidFill>
                <a:srgbClr val="FF0000"/>
              </a:solidFill>
              <a:effectLst/>
              <a:latin typeface="+mn-lt"/>
              <a:ea typeface="Calibri"/>
              <a:cs typeface="Times New Roman"/>
            </a:rPr>
            <a:t>Влияние детских  </a:t>
          </a:r>
          <a:r>
            <a:rPr lang="ru-RU" sz="3200" b="1" i="0" dirty="0" err="1" smtClean="0">
              <a:solidFill>
                <a:srgbClr val="FF0000"/>
              </a:solidFill>
              <a:effectLst/>
              <a:latin typeface="+mn-lt"/>
              <a:ea typeface="Calibri"/>
              <a:cs typeface="Times New Roman"/>
            </a:rPr>
            <a:t>видеоблогов</a:t>
          </a:r>
          <a:r>
            <a:rPr lang="ru-RU" sz="3200" b="1" i="0" dirty="0" smtClean="0">
              <a:solidFill>
                <a:srgbClr val="FF0000"/>
              </a:solidFill>
              <a:effectLst/>
              <a:latin typeface="+mn-lt"/>
              <a:ea typeface="Calibri"/>
              <a:cs typeface="Times New Roman"/>
            </a:rPr>
            <a:t> </a:t>
          </a:r>
          <a:endParaRPr lang="ru-RU" sz="3200" b="1" i="0" dirty="0" smtClean="0">
            <a:effectLst/>
            <a:latin typeface="+mn-lt"/>
            <a:ea typeface="Calibri"/>
            <a:cs typeface="Times New Roman"/>
          </a:endParaRPr>
        </a:p>
        <a:p>
          <a:pPr algn="ctr"/>
          <a:r>
            <a:rPr lang="ru-RU" sz="3200" b="1" i="0" dirty="0" smtClean="0">
              <a:solidFill>
                <a:srgbClr val="FF0000"/>
              </a:solidFill>
              <a:effectLst/>
              <a:latin typeface="+mn-lt"/>
              <a:ea typeface="Calibri"/>
              <a:cs typeface="Times New Roman"/>
            </a:rPr>
            <a:t>на поведение учащихся начальной школы</a:t>
          </a:r>
          <a:endParaRPr lang="ru-RU" sz="3200" b="1" i="0" u="none" strike="noStrike" spc="-150" dirty="0">
            <a:ln>
              <a:solidFill>
                <a:srgbClr val="000099"/>
              </a:solidFill>
            </a:ln>
            <a:solidFill>
              <a:srgbClr val="000099"/>
            </a:solidFill>
            <a:latin typeface="+mn-lt"/>
          </a:endParaRPr>
        </a:p>
      </dgm:t>
    </dgm:pt>
    <dgm:pt modelId="{ECCC1A7F-FB81-4F54-BDA3-C64A9D220C18}" type="parTrans" cxnId="{B89A4A17-C50A-4D82-9083-1E3EEF17866C}">
      <dgm:prSet/>
      <dgm:spPr/>
      <dgm:t>
        <a:bodyPr/>
        <a:lstStyle/>
        <a:p>
          <a:endParaRPr lang="ru-RU"/>
        </a:p>
      </dgm:t>
    </dgm:pt>
    <dgm:pt modelId="{8976854D-3FB8-4328-A179-E20C8131F6E6}" type="sibTrans" cxnId="{B89A4A17-C50A-4D82-9083-1E3EEF17866C}">
      <dgm:prSet/>
      <dgm:spPr/>
      <dgm:t>
        <a:bodyPr/>
        <a:lstStyle/>
        <a:p>
          <a:endParaRPr lang="ru-RU"/>
        </a:p>
      </dgm:t>
    </dgm:pt>
    <dgm:pt modelId="{452123C8-D59E-4B1A-A0C7-3A128159C990}" type="pres">
      <dgm:prSet presAssocID="{5DCB3E77-9344-4AD3-91B3-2BD9FD1386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28882B-606E-4C29-965B-37591D3F549E}" type="pres">
      <dgm:prSet presAssocID="{27D9B637-7402-44F7-B569-3F2CCBCB7550}" presName="parentText" presStyleLbl="node1" presStyleIdx="0" presStyleCnt="1" custScaleY="251745" custLinFactNeighborY="-67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8FC4D0-720C-4669-A950-1C558EA49D9F}" type="presOf" srcId="{5DCB3E77-9344-4AD3-91B3-2BD9FD138613}" destId="{452123C8-D59E-4B1A-A0C7-3A128159C990}" srcOrd="0" destOrd="0" presId="urn:microsoft.com/office/officeart/2005/8/layout/vList2"/>
    <dgm:cxn modelId="{B89A4A17-C50A-4D82-9083-1E3EEF17866C}" srcId="{5DCB3E77-9344-4AD3-91B3-2BD9FD138613}" destId="{27D9B637-7402-44F7-B569-3F2CCBCB7550}" srcOrd="0" destOrd="0" parTransId="{ECCC1A7F-FB81-4F54-BDA3-C64A9D220C18}" sibTransId="{8976854D-3FB8-4328-A179-E20C8131F6E6}"/>
    <dgm:cxn modelId="{029C01D5-9DBA-48DC-BD1C-2E9432867385}" type="presOf" srcId="{27D9B637-7402-44F7-B569-3F2CCBCB7550}" destId="{2228882B-606E-4C29-965B-37591D3F549E}" srcOrd="0" destOrd="0" presId="urn:microsoft.com/office/officeart/2005/8/layout/vList2"/>
    <dgm:cxn modelId="{16821F3E-042B-4863-A884-C68F89C0989A}" type="presParOf" srcId="{452123C8-D59E-4B1A-A0C7-3A128159C990}" destId="{2228882B-606E-4C29-965B-37591D3F549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28882B-606E-4C29-965B-37591D3F549E}">
      <dsp:nvSpPr>
        <dsp:cNvPr id="0" name=""/>
        <dsp:cNvSpPr/>
      </dsp:nvSpPr>
      <dsp:spPr>
        <a:xfrm>
          <a:off x="0" y="0"/>
          <a:ext cx="8506506" cy="1058281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dirty="0" smtClean="0">
              <a:solidFill>
                <a:srgbClr val="FF0000"/>
              </a:solidFill>
              <a:effectLst/>
              <a:latin typeface="+mn-lt"/>
              <a:ea typeface="Calibri"/>
              <a:cs typeface="Times New Roman"/>
            </a:rPr>
            <a:t>Влияние детских  </a:t>
          </a:r>
          <a:r>
            <a:rPr lang="ru-RU" sz="3200" b="1" i="0" kern="1200" dirty="0" err="1" smtClean="0">
              <a:solidFill>
                <a:srgbClr val="FF0000"/>
              </a:solidFill>
              <a:effectLst/>
              <a:latin typeface="+mn-lt"/>
              <a:ea typeface="Calibri"/>
              <a:cs typeface="Times New Roman"/>
            </a:rPr>
            <a:t>видеоблогов</a:t>
          </a:r>
          <a:r>
            <a:rPr lang="ru-RU" sz="3200" b="1" i="0" kern="1200" dirty="0" smtClean="0">
              <a:solidFill>
                <a:srgbClr val="FF0000"/>
              </a:solidFill>
              <a:effectLst/>
              <a:latin typeface="+mn-lt"/>
              <a:ea typeface="Calibri"/>
              <a:cs typeface="Times New Roman"/>
            </a:rPr>
            <a:t> </a:t>
          </a:r>
          <a:endParaRPr lang="ru-RU" sz="3200" b="1" i="0" kern="1200" dirty="0" smtClean="0">
            <a:effectLst/>
            <a:latin typeface="+mn-lt"/>
            <a:ea typeface="Calibri"/>
            <a:cs typeface="Times New Roman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dirty="0" smtClean="0">
              <a:solidFill>
                <a:srgbClr val="FF0000"/>
              </a:solidFill>
              <a:effectLst/>
              <a:latin typeface="+mn-lt"/>
              <a:ea typeface="Calibri"/>
              <a:cs typeface="Times New Roman"/>
            </a:rPr>
            <a:t>на поведение учащихся начальной школы</a:t>
          </a:r>
          <a:endParaRPr lang="ru-RU" sz="3200" b="1" i="0" u="none" strike="noStrike" kern="1200" spc="-150" dirty="0">
            <a:ln>
              <a:solidFill>
                <a:srgbClr val="000099"/>
              </a:solidFill>
            </a:ln>
            <a:solidFill>
              <a:srgbClr val="000099"/>
            </a:solidFill>
            <a:latin typeface="+mn-lt"/>
          </a:endParaRPr>
        </a:p>
      </dsp:txBody>
      <dsp:txXfrm>
        <a:off x="51661" y="51661"/>
        <a:ext cx="8403184" cy="9549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9925F-8861-482F-A014-83E4D42F04AA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119AF3-B80B-4BBC-8ABA-9B2F27BFE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331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119AF3-B80B-4BBC-8ABA-9B2F27BFE65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70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119AF3-B80B-4BBC-8ABA-9B2F27BFE65A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047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119AF3-B80B-4BBC-8ABA-9B2F27BFE65A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241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274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457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47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477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656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956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657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599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234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844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82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EF6F9">
                <a:alpha val="25000"/>
              </a:srgb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F722A-056A-4323-8EE6-CA12299AF0DE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5FEC5-147D-4841-8680-D42BC6063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467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18" Type="http://schemas.openxmlformats.org/officeDocument/2006/relationships/image" Target="../media/image4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17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9.jpeg"/><Relationship Id="rId20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5" Type="http://schemas.openxmlformats.org/officeDocument/2006/relationships/image" Target="../media/image38.jpeg"/><Relationship Id="rId10" Type="http://schemas.openxmlformats.org/officeDocument/2006/relationships/image" Target="../media/image33.jpeg"/><Relationship Id="rId19" Type="http://schemas.openxmlformats.org/officeDocument/2006/relationships/image" Target="../media/image42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60164" y="1524000"/>
            <a:ext cx="4950979" cy="651233"/>
          </a:xfrm>
        </p:spPr>
        <p:txBody>
          <a:bodyPr anchor="ctr" anchorCtr="0">
            <a:normAutofit fontScale="90000"/>
          </a:bodyPr>
          <a:lstStyle/>
          <a:p>
            <a:pPr eaLnBrk="1" hangingPunct="1">
              <a:defRPr/>
            </a:pPr>
            <a:r>
              <a:rPr lang="ru-RU" sz="3100" b="1" dirty="0" smtClean="0">
                <a:solidFill>
                  <a:srgbClr val="2F098D"/>
                </a:solidFill>
              </a:rPr>
              <a:t/>
            </a:r>
            <a:br>
              <a:rPr lang="ru-RU" sz="3100" b="1" dirty="0" smtClean="0">
                <a:solidFill>
                  <a:srgbClr val="2F098D"/>
                </a:solidFill>
              </a:rPr>
            </a:br>
            <a:r>
              <a:rPr lang="ru-RU" sz="3100" b="1" dirty="0" smtClean="0">
                <a:solidFill>
                  <a:schemeClr val="tx2"/>
                </a:solidFill>
              </a:rPr>
              <a:t>Исследовательская</a:t>
            </a:r>
            <a:r>
              <a:rPr lang="ru-RU" sz="31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100" b="1" dirty="0">
                <a:solidFill>
                  <a:schemeClr val="tx2"/>
                </a:solidFill>
              </a:rPr>
              <a:t>работа</a:t>
            </a:r>
            <a:r>
              <a:rPr lang="ru-RU" sz="3600" b="1" i="1" dirty="0" smtClean="0">
                <a:solidFill>
                  <a:srgbClr val="2F098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600" b="1" i="1" dirty="0" smtClean="0">
                <a:solidFill>
                  <a:srgbClr val="2F098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600" b="1" i="1" dirty="0" smtClean="0">
              <a:solidFill>
                <a:srgbClr val="2F098D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2351" y="2235658"/>
            <a:ext cx="6858944" cy="3142458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endParaRPr lang="ru-RU" sz="2400" b="1" dirty="0" smtClean="0">
              <a:solidFill>
                <a:srgbClr val="000066"/>
              </a:solidFill>
              <a:latin typeface="+mj-lt"/>
            </a:endParaRPr>
          </a:p>
          <a:p>
            <a:pPr eaLnBrk="1" hangingPunct="1">
              <a:lnSpc>
                <a:spcPct val="80000"/>
              </a:lnSpc>
            </a:pPr>
            <a:endParaRPr lang="ru-RU" b="1" dirty="0">
              <a:solidFill>
                <a:srgbClr val="000066"/>
              </a:solidFill>
              <a:latin typeface="+mj-lt"/>
            </a:endParaRPr>
          </a:p>
          <a:p>
            <a:pPr eaLnBrk="1" hangingPunct="1">
              <a:lnSpc>
                <a:spcPct val="80000"/>
              </a:lnSpc>
            </a:pPr>
            <a:endParaRPr lang="ru-RU" sz="2400" b="1" dirty="0" smtClean="0">
              <a:solidFill>
                <a:srgbClr val="000066"/>
              </a:solidFill>
              <a:latin typeface="+mj-lt"/>
            </a:endParaRPr>
          </a:p>
          <a:p>
            <a:pPr eaLnBrk="1" hangingPunct="1">
              <a:lnSpc>
                <a:spcPct val="80000"/>
              </a:lnSpc>
            </a:pPr>
            <a:endParaRPr lang="ru-RU" sz="2400" b="1" dirty="0" smtClean="0">
              <a:solidFill>
                <a:srgbClr val="000066"/>
              </a:solidFill>
              <a:latin typeface="+mj-lt"/>
            </a:endParaRPr>
          </a:p>
          <a:p>
            <a:pPr eaLnBrk="1" hangingPunct="1">
              <a:lnSpc>
                <a:spcPct val="80000"/>
              </a:lnSpc>
            </a:pPr>
            <a:endParaRPr lang="ru-RU" b="1" dirty="0">
              <a:solidFill>
                <a:srgbClr val="000066"/>
              </a:solidFill>
              <a:latin typeface="+mj-lt"/>
            </a:endParaRPr>
          </a:p>
          <a:p>
            <a:pPr eaLnBrk="1" hangingPunct="1">
              <a:lnSpc>
                <a:spcPct val="80000"/>
              </a:lnSpc>
            </a:pPr>
            <a:endParaRPr lang="ru-RU" sz="2400" b="1" dirty="0" smtClean="0">
              <a:solidFill>
                <a:srgbClr val="000066"/>
              </a:solidFill>
              <a:latin typeface="+mj-lt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21551268"/>
              </p:ext>
            </p:extLst>
          </p:nvPr>
        </p:nvGraphicFramePr>
        <p:xfrm>
          <a:off x="492351" y="188913"/>
          <a:ext cx="8506506" cy="1059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78286" y="4778847"/>
            <a:ext cx="32657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Автор работы:</a:t>
            </a:r>
            <a:endParaRPr lang="ru-RU" sz="14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Кудашев Андрей</a:t>
            </a:r>
            <a:endParaRPr lang="ru-RU" sz="14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4</a:t>
            </a:r>
            <a:r>
              <a:rPr lang="ru-RU" sz="1400" b="1" dirty="0" smtClean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1400" b="1" dirty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«Б» класс</a:t>
            </a:r>
            <a:endParaRPr lang="ru-RU" sz="14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МБОУ «Лицей  № 23» </a:t>
            </a: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г. Кемерово</a:t>
            </a: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Руководитель: </a:t>
            </a: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Лобикова</a:t>
            </a:r>
            <a:r>
              <a:rPr lang="ru-RU" sz="1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Светлана Николаевна</a:t>
            </a:r>
            <a:r>
              <a:rPr lang="ru-RU" sz="1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учитель начальных классов </a:t>
            </a: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МБОУ «Лицей № 23» г. </a:t>
            </a:r>
            <a:r>
              <a:rPr lang="ru-RU" sz="1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Кемерово</a:t>
            </a:r>
            <a:endParaRPr lang="ru-RU" sz="14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8" name="Рисунок 7" descr="https://avatars.mds.yandex.net/get-pdb/1244670/89762c01-7afc-4134-ab8b-81226f418c01/s1200?webp=false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49" y="2257425"/>
            <a:ext cx="4124779" cy="23431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76804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4116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Виды блогов по тематике</a:t>
            </a:r>
            <a:endParaRPr lang="ru-RU" sz="3600" b="1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4343"/>
            <a:ext cx="7886700" cy="481262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3. Компьютерные игры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chemeClr val="tx2"/>
                </a:solidFill>
              </a:rPr>
              <a:t>Есть такой особый вид развлечений в мире современных детей – смотреть видео о том, как другие дети играют в компьютерные игры. Ролики о том, как пройти CS </a:t>
            </a:r>
            <a:r>
              <a:rPr lang="ru-RU" sz="2400" b="1" i="1" dirty="0" err="1">
                <a:solidFill>
                  <a:schemeClr val="tx2"/>
                </a:solidFill>
              </a:rPr>
              <a:t>Go</a:t>
            </a:r>
            <a:r>
              <a:rPr lang="ru-RU" sz="2400" b="1" i="1" dirty="0">
                <a:solidFill>
                  <a:schemeClr val="tx2"/>
                </a:solidFill>
              </a:rPr>
              <a:t>, </a:t>
            </a:r>
            <a:r>
              <a:rPr lang="ru-RU" sz="2400" b="1" i="1" dirty="0" err="1">
                <a:solidFill>
                  <a:schemeClr val="tx2"/>
                </a:solidFill>
              </a:rPr>
              <a:t>Fortnite</a:t>
            </a:r>
            <a:r>
              <a:rPr lang="ru-RU" sz="2400" b="1" i="1" dirty="0">
                <a:solidFill>
                  <a:schemeClr val="tx2"/>
                </a:solidFill>
              </a:rPr>
              <a:t>, </a:t>
            </a:r>
            <a:r>
              <a:rPr lang="ru-RU" sz="2400" b="1" i="1" dirty="0" err="1">
                <a:solidFill>
                  <a:schemeClr val="tx2"/>
                </a:solidFill>
              </a:rPr>
              <a:t>Minecraft</a:t>
            </a:r>
            <a:r>
              <a:rPr lang="ru-RU" sz="2400" b="1" i="1" dirty="0">
                <a:solidFill>
                  <a:schemeClr val="tx2"/>
                </a:solidFill>
              </a:rPr>
              <a:t>, GTA, </a:t>
            </a:r>
            <a:r>
              <a:rPr lang="ru-RU" sz="2400" b="1" i="1" dirty="0" err="1">
                <a:solidFill>
                  <a:schemeClr val="tx2"/>
                </a:solidFill>
              </a:rPr>
              <a:t>Fallout</a:t>
            </a:r>
            <a:r>
              <a:rPr lang="ru-RU" sz="2400" b="1" i="1" dirty="0">
                <a:solidFill>
                  <a:schemeClr val="tx2"/>
                </a:solidFill>
              </a:rPr>
              <a:t>, </a:t>
            </a:r>
            <a:r>
              <a:rPr lang="ru-RU" sz="2400" b="1" i="1" dirty="0" err="1">
                <a:solidFill>
                  <a:schemeClr val="tx2"/>
                </a:solidFill>
              </a:rPr>
              <a:t>Doom</a:t>
            </a:r>
            <a:r>
              <a:rPr lang="ru-RU" sz="2400" b="1" i="1" dirty="0">
                <a:solidFill>
                  <a:schemeClr val="tx2"/>
                </a:solidFill>
              </a:rPr>
              <a:t> и десятки других популярных компьютерных игр за день набирают по нескольку тысяч </a:t>
            </a:r>
            <a:r>
              <a:rPr lang="ru-RU" sz="2400" b="1" i="1" dirty="0" smtClean="0">
                <a:solidFill>
                  <a:schemeClr val="tx2"/>
                </a:solidFill>
              </a:rPr>
              <a:t>просмотров.</a:t>
            </a:r>
            <a:endParaRPr lang="ru-RU" sz="2400" b="1" i="1" dirty="0">
              <a:solidFill>
                <a:schemeClr val="tx2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4245430"/>
            <a:ext cx="3933371" cy="22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815" y="4267201"/>
            <a:ext cx="3894671" cy="219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9817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275771"/>
            <a:ext cx="7886700" cy="972458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Виды блогов по тематике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54953" y="1190171"/>
            <a:ext cx="7886700" cy="485255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4</a:t>
            </a:r>
            <a:r>
              <a:rPr lang="ru-RU" b="1" dirty="0" smtClean="0"/>
              <a:t>. Обзоры</a:t>
            </a:r>
          </a:p>
          <a:p>
            <a:pPr marL="0" indent="0" algn="ctr">
              <a:buNone/>
            </a:pPr>
            <a:endParaRPr lang="ru-RU" b="1" dirty="0"/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Сети полно видеороликов, в которых можно посмотреть обзор смартфона, ноутбука или планшета, прежде чем его купить. Детские обзоры сделаны примерно в том же ключе и сочетают в себе элементы распаковки и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рецензии.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5" y="4479920"/>
            <a:ext cx="3243942" cy="170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305" y="4484798"/>
            <a:ext cx="3019007" cy="169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671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97617"/>
          </a:xfrm>
        </p:spPr>
        <p:txBody>
          <a:bodyPr/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Виды блогов по тематике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91771"/>
            <a:ext cx="7886700" cy="4885192"/>
          </a:xfrm>
        </p:spPr>
        <p:txBody>
          <a:bodyPr/>
          <a:lstStyle/>
          <a:p>
            <a:pPr marL="0" lv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5. Видеоблоги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или </a:t>
            </a:r>
            <a:r>
              <a:rPr lang="ru-RU" b="1" dirty="0" err="1" smtClean="0">
                <a:latin typeface="Times New Roman"/>
                <a:ea typeface="Times New Roman"/>
                <a:cs typeface="Times New Roman"/>
              </a:rPr>
              <a:t>влоги</a:t>
            </a:r>
            <a:endParaRPr lang="ru-RU" b="1" dirty="0">
              <a:latin typeface="Times New Roman"/>
              <a:ea typeface="Times New Roman"/>
              <a:cs typeface="Times New Roman"/>
            </a:endParaRPr>
          </a:p>
          <a:p>
            <a:pPr marL="0" lvl="0" indent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Дети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смотрят и записывают терабайты роликов, которые рассказывают неизвестным, анонимным зрителям о том, что они ели на завтрак, как прошел их день в школе, с кем они переписываются в социальных сетях, какие музыкальные группы слушают и так далее – обычный личный дневник далеко не личного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масштаба.</a:t>
            </a:r>
          </a:p>
          <a:p>
            <a:pPr marL="0" indent="0">
              <a:lnSpc>
                <a:spcPct val="150000"/>
              </a:lnSpc>
              <a:buNone/>
            </a:pPr>
            <a:endParaRPr lang="ru-RU" sz="2000" b="1" i="1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ru-RU" sz="2000" dirty="0" smtClean="0"/>
          </a:p>
          <a:p>
            <a:pPr marL="0" indent="0">
              <a:lnSpc>
                <a:spcPct val="150000"/>
              </a:lnSpc>
              <a:buNone/>
            </a:pPr>
            <a:endParaRPr lang="ru-RU" sz="2400" dirty="0"/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428" y="4753883"/>
            <a:ext cx="2373085" cy="133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468" y="4686527"/>
            <a:ext cx="2492829" cy="140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97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885371"/>
          </a:xfrm>
        </p:spPr>
        <p:txBody>
          <a:bodyPr>
            <a:noAutofit/>
          </a:bodyPr>
          <a:lstStyle/>
          <a:p>
            <a:pPr lvl="0" indent="45720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Видеоблоги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для детей</a:t>
            </a: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: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вред и польза</a:t>
            </a:r>
            <a: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96686"/>
            <a:ext cx="7886700" cy="5480277"/>
          </a:xfrm>
        </p:spPr>
        <p:txBody>
          <a:bodyPr>
            <a:noAutofit/>
          </a:bodyPr>
          <a:lstStyle/>
          <a:p>
            <a:pPr marL="342900" lvl="0" indent="-342900" algn="ctr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rgbClr val="000000"/>
                </a:solidFill>
                <a:ea typeface="Times New Roman"/>
                <a:cs typeface="Times New Roman"/>
              </a:rPr>
              <a:t>Распаковка шоколадных яиц и ролики про распаковку игрушек</a:t>
            </a:r>
            <a:endParaRPr lang="ru-RU" sz="2400" b="1" i="1" dirty="0">
              <a:ea typeface="Calibri"/>
              <a:cs typeface="Times New Roman"/>
            </a:endParaRPr>
          </a:p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u="sng" dirty="0">
                <a:solidFill>
                  <a:srgbClr val="FF0000"/>
                </a:solidFill>
                <a:ea typeface="Times New Roman"/>
                <a:cs typeface="Times New Roman"/>
              </a:rPr>
              <a:t>Плюсы:</a:t>
            </a:r>
            <a:endParaRPr lang="ru-RU" sz="2400" b="1" i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1.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Увидев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в пятиминутном блоге более ста фигурок, ребенок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теряет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к ним интерес в реальности.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pPr marL="0"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2.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Учит детей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спокойно воспринимать неновые фигурки, когда такие попадаются. То есть учит самообладанию.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pPr marL="0"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3. Б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логи можно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использовать как поощрение за хорошие поведение, учебу или выполненные обещания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.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484" y="4949456"/>
            <a:ext cx="3381828" cy="1731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17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13731"/>
          </a:xfrm>
        </p:spPr>
        <p:txBody>
          <a:bodyPr>
            <a:noAutofit/>
          </a:bodyPr>
          <a:lstStyle/>
          <a:p>
            <a:pPr lvl="0" indent="45720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Видеоблоги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для детей</a:t>
            </a: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: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вред и польза</a:t>
            </a:r>
            <a: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4343"/>
            <a:ext cx="7886700" cy="4812620"/>
          </a:xfrm>
        </p:spPr>
        <p:txBody>
          <a:bodyPr>
            <a:noAutofit/>
          </a:bodyPr>
          <a:lstStyle/>
          <a:p>
            <a:pPr marL="342900" lvl="0" indent="-342900" algn="ctr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rgbClr val="000000"/>
                </a:solidFill>
                <a:ea typeface="Times New Roman"/>
                <a:cs typeface="Times New Roman"/>
              </a:rPr>
              <a:t>Распаковка шоколадных яиц и ролики про распаковку игрушек</a:t>
            </a:r>
            <a:endParaRPr lang="ru-RU" sz="2400" b="1" i="1" dirty="0">
              <a:ea typeface="Calibri"/>
              <a:cs typeface="Times New Roman"/>
            </a:endParaRPr>
          </a:p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u="sng" dirty="0" smtClean="0">
                <a:solidFill>
                  <a:srgbClr val="FF0000"/>
                </a:solidFill>
                <a:ea typeface="Times New Roman"/>
                <a:cs typeface="Times New Roman"/>
              </a:rPr>
              <a:t>Минусы:</a:t>
            </a:r>
          </a:p>
          <a:p>
            <a:pPr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1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. Для внушаемого ребенка — лишний повод для «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выклянчиваний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» очередного «яйца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».</a:t>
            </a:r>
          </a:p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b="1" i="1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pPr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2. Минимальные комментарии за кадром не развивают речь и навыки общения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.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b="1" i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629" y="5192941"/>
            <a:ext cx="2906903" cy="1521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8586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13731"/>
          </a:xfrm>
        </p:spPr>
        <p:txBody>
          <a:bodyPr>
            <a:noAutofit/>
          </a:bodyPr>
          <a:lstStyle/>
          <a:p>
            <a:pPr lvl="0" indent="45720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Видеоблоги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для детей</a:t>
            </a: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: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вред и польза</a:t>
            </a:r>
            <a: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4343"/>
            <a:ext cx="7886700" cy="4812620"/>
          </a:xfrm>
        </p:spPr>
        <p:txBody>
          <a:bodyPr>
            <a:noAutofit/>
          </a:bodyPr>
          <a:lstStyle/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>
                <a:ea typeface="Calibri"/>
                <a:cs typeface="Times New Roman"/>
              </a:rPr>
              <a:t>Прохождение компьютерных игр</a:t>
            </a:r>
          </a:p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>
                <a:solidFill>
                  <a:srgbClr val="FF0000"/>
                </a:solidFill>
                <a:ea typeface="Calibri"/>
                <a:cs typeface="Times New Roman"/>
              </a:rPr>
              <a:t>Плюсы: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1.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Блог можно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использовать как временный заменитель живого общения.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2. Наблюдая за </a:t>
            </a:r>
            <a:r>
              <a:rPr lang="ru-RU" sz="2000" b="1" i="1" dirty="0" err="1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блогерами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, ребенок в своей игре будет использовать похожую, а, может быть, и более усовершенствованную стратегию для достижения цели. В реальной жизни некоторые знания также могут пригодиться (например, как добывать огонь).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3. Развивают логику (ребенок учится выстраивать причинно-следственные связи) и память.</a:t>
            </a:r>
          </a:p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b="1" i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433" y="4748289"/>
            <a:ext cx="3164567" cy="2109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1627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13731"/>
          </a:xfrm>
        </p:spPr>
        <p:txBody>
          <a:bodyPr>
            <a:noAutofit/>
          </a:bodyPr>
          <a:lstStyle/>
          <a:p>
            <a:pPr lvl="0" indent="45720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Видеоблоги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для детей</a:t>
            </a: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: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вред и польза</a:t>
            </a:r>
            <a: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4343"/>
            <a:ext cx="7886700" cy="4812620"/>
          </a:xfrm>
        </p:spPr>
        <p:txBody>
          <a:bodyPr>
            <a:noAutofit/>
          </a:bodyPr>
          <a:lstStyle/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>
                <a:ea typeface="Calibri"/>
                <a:cs typeface="Times New Roman"/>
              </a:rPr>
              <a:t>Прохождение компьютерных игр</a:t>
            </a:r>
          </a:p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>
                <a:solidFill>
                  <a:srgbClr val="FF0000"/>
                </a:solidFill>
                <a:ea typeface="Calibri"/>
                <a:cs typeface="Times New Roman"/>
              </a:rPr>
              <a:t>Минусы: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1. Игра может затягивать. Чтобы снизить риски, всегда необходимо договариваться о времени, когда игру надо закончить.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2. Эти блоги очень эмоциональны, поэтому могут </a:t>
            </a:r>
            <a:r>
              <a:rPr lang="ru-RU" sz="2000" b="1" i="1" dirty="0" err="1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перевозбудить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 восприимчивого ребенка. 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3. Во многих видеороликах встречается ненормативная лексика, потому что они бесплатны и не подлежат цензуре. 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4. Когда ребенок видит, как у профессионального игрока легко получается пройти игру, он может потерять веру в свои силы.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069" y="5138057"/>
            <a:ext cx="2799644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3705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13731"/>
          </a:xfrm>
        </p:spPr>
        <p:txBody>
          <a:bodyPr>
            <a:noAutofit/>
          </a:bodyPr>
          <a:lstStyle/>
          <a:p>
            <a:pPr lvl="0" indent="45720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Видеоблоги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для детей</a:t>
            </a: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: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вред и польза</a:t>
            </a:r>
            <a: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4343"/>
            <a:ext cx="7886700" cy="4812620"/>
          </a:xfrm>
        </p:spPr>
        <p:txBody>
          <a:bodyPr>
            <a:noAutofit/>
          </a:bodyPr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i="1" dirty="0">
                <a:ea typeface="Times New Roman"/>
                <a:cs typeface="Times New Roman"/>
              </a:rPr>
              <a:t>Путешествия и походы в развлекательные центры</a:t>
            </a:r>
            <a:endParaRPr lang="ru-RU" sz="2400" i="1" dirty="0">
              <a:ea typeface="Calibri"/>
              <a:cs typeface="Times New Roman"/>
            </a:endParaRPr>
          </a:p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 smtClean="0">
                <a:solidFill>
                  <a:srgbClr val="FF0000"/>
                </a:solidFill>
                <a:ea typeface="Calibri"/>
                <a:cs typeface="Times New Roman"/>
              </a:rPr>
              <a:t>Плюсы:</a:t>
            </a:r>
            <a:endParaRPr lang="ru-RU" sz="2400" b="1" i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1. Дети в интересной и понятной для них форме узнают больше об окружающем мире.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Расширяют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свои знания по географии: узнают, в какой стране находятся какие моря, реки, горы; какие есть города, чем там можно заняться и пр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.</a:t>
            </a:r>
          </a:p>
          <a:p>
            <a:pPr marL="0"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000" b="1" i="1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pPr marL="0"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2. В роликах сделан акцент на семейных ценностях — дети все время проводят вместе с родителями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.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. </a:t>
            </a:r>
          </a:p>
          <a:p>
            <a:pPr marL="0"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000" b="1" i="1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855" y="4702629"/>
            <a:ext cx="3483428" cy="1959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01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13731"/>
          </a:xfrm>
        </p:spPr>
        <p:txBody>
          <a:bodyPr>
            <a:noAutofit/>
          </a:bodyPr>
          <a:lstStyle/>
          <a:p>
            <a:pPr lvl="0" indent="45720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Видеоблоги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для детей</a:t>
            </a:r>
            <a:r>
              <a:rPr lang="ru-RU" sz="3200" b="1" i="1" dirty="0" smtClean="0">
                <a:solidFill>
                  <a:srgbClr val="FF0000"/>
                </a:solidFill>
                <a:latin typeface="Calibri" panose="020F0502020204030204"/>
              </a:rPr>
              <a:t>: 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вред и польза</a:t>
            </a:r>
            <a: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Calibri" panose="020F0502020204030204"/>
                <a:ea typeface="Calibri"/>
                <a:cs typeface="Times New Roman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4343"/>
            <a:ext cx="7886700" cy="4812620"/>
          </a:xfrm>
        </p:spPr>
        <p:txBody>
          <a:bodyPr>
            <a:noAutofit/>
          </a:bodyPr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i="1" dirty="0">
                <a:ea typeface="Times New Roman"/>
                <a:cs typeface="Times New Roman"/>
              </a:rPr>
              <a:t>Путешествия и походы в развлекательные центры</a:t>
            </a:r>
            <a:endParaRPr lang="ru-RU" sz="2400" i="1" dirty="0">
              <a:ea typeface="Calibri"/>
              <a:cs typeface="Times New Roman"/>
            </a:endParaRPr>
          </a:p>
          <a:p>
            <a:pPr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 smtClean="0">
                <a:solidFill>
                  <a:srgbClr val="FF0000"/>
                </a:solidFill>
                <a:ea typeface="Calibri"/>
                <a:cs typeface="Times New Roman"/>
              </a:rPr>
              <a:t>Минусы:</a:t>
            </a:r>
            <a:endParaRPr lang="ru-RU" sz="2400" b="1" i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Times New Roman"/>
                <a:cs typeface="Times New Roman"/>
              </a:rPr>
              <a:t>1.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Если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родители мало где бывают вместе со своим ребенком, видео может вызвать зависть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.</a:t>
            </a:r>
          </a:p>
          <a:p>
            <a:pPr marL="0"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000" b="1" i="1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  <a:p>
            <a:pPr marL="0"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2. У ребенка может создаться впечатление, что герои блогов только и делают, что ходят по развлекательным центрам и ездят по дорогим курортам. </a:t>
            </a:r>
          </a:p>
          <a:p>
            <a:pPr marL="0" indent="45021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000" b="1" i="1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691" y="4426857"/>
            <a:ext cx="3203223" cy="180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2941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8250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+mn-lt"/>
              </a:rPr>
              <a:t>Рейтинг </a:t>
            </a:r>
            <a:r>
              <a:rPr lang="ru-RU" sz="2800" b="1" i="1" dirty="0" err="1">
                <a:solidFill>
                  <a:srgbClr val="FF0000"/>
                </a:solidFill>
                <a:latin typeface="+mn-lt"/>
              </a:rPr>
              <a:t>блогеров</a:t>
            </a:r>
            <a:r>
              <a:rPr lang="ru-RU" sz="2800" b="1" i="1" dirty="0">
                <a:solidFill>
                  <a:srgbClr val="FF0000"/>
                </a:solidFill>
                <a:latin typeface="+mn-lt"/>
              </a:rPr>
              <a:t> среди учеников 1-4 классов МБОУ «Лицей № 23»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182998"/>
              </p:ext>
            </p:extLst>
          </p:nvPr>
        </p:nvGraphicFramePr>
        <p:xfrm>
          <a:off x="1524000" y="1311216"/>
          <a:ext cx="4572000" cy="4789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374">
                  <a:extLst>
                    <a:ext uri="{9D8B030D-6E8A-4147-A177-3AD203B41FA5}">
                      <a16:colId xmlns:a16="http://schemas.microsoft.com/office/drawing/2014/main" val="2912663533"/>
                    </a:ext>
                  </a:extLst>
                </a:gridCol>
                <a:gridCol w="2294626">
                  <a:extLst>
                    <a:ext uri="{9D8B030D-6E8A-4147-A177-3AD203B41FA5}">
                      <a16:colId xmlns:a16="http://schemas.microsoft.com/office/drawing/2014/main" val="154085799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079497711"/>
                    </a:ext>
                  </a:extLst>
                </a:gridCol>
              </a:tblGrid>
              <a:tr h="42528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Имя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блогерра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1132222"/>
                  </a:ext>
                </a:extLst>
              </a:tr>
              <a:tr h="3735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А4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18681"/>
                  </a:ext>
                </a:extLst>
              </a:tr>
              <a:tr h="3735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Поззи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461124"/>
                  </a:ext>
                </a:extLst>
              </a:tr>
              <a:tr h="3735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Познаватель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3463832"/>
                  </a:ext>
                </a:extLst>
              </a:tr>
              <a:tr h="3735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ТруТрум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/АИД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483271"/>
                  </a:ext>
                </a:extLst>
              </a:tr>
              <a:tr h="64471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Сливки шоу/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Мамикс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/Мастерская Настроения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3755"/>
                  </a:ext>
                </a:extLst>
              </a:tr>
              <a:tr h="3735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Мистер Макс/Мисс Кэти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150336"/>
                  </a:ext>
                </a:extLst>
              </a:tr>
              <a:tr h="3735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Бери и делай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393377"/>
                  </a:ext>
                </a:extLst>
              </a:tr>
              <a:tr h="46050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Вики Шоу/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MrLololoshka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(Роман Фильченков)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5449885"/>
                  </a:ext>
                </a:extLst>
              </a:tr>
              <a:tr h="3735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Николь и Алиса/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КиКиДо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0653910"/>
                  </a:ext>
                </a:extLst>
              </a:tr>
              <a:tr h="64471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Аминка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Витаминка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/Леди Диана/Принцесса Милана (FAMILY BOX)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1152724"/>
                  </a:ext>
                </a:extLst>
              </a:tr>
            </a:tbl>
          </a:graphicData>
        </a:graphic>
      </p:graphicFrame>
      <p:pic>
        <p:nvPicPr>
          <p:cNvPr id="8" name="Рисунок 7" descr="https://yt3.ggpht.com/a/AGF-l79CUJDBR1xRgxxDYwkUmTnSOQJifJ6nUD9-Sw=s288-c-k-c0xffffffff-no-rj-m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660" y="1687394"/>
            <a:ext cx="457200" cy="424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yt3.ggpht.com/a/AGF-l7-9UfyGoOykFRKsmu-lJf6ihIFQlnGKSvXOLQ=s176-c-k-c0x00ffffff-no-rj-mo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457" y="2111614"/>
            <a:ext cx="442403" cy="408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yt3.ggpht.com/a/AGF-l78ymrxsxEa-CX_D2YWyRwhNJ60tK0IpOq_AhA=s176-c-k-c0x00ffffff-no-rj-mo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660" y="2520110"/>
            <a:ext cx="457199" cy="340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yt3.ggpht.com/a/AGF-l7_f2zCSPOKCPIBcK49i1ZuOSlApPM7YYsAOsw=s288-c-k-c0xffffffff-no-rj-mo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973" y="2907696"/>
            <a:ext cx="338886" cy="300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yt3.ggpht.com/a/AGF-l795MziWrT_lGwzciMvTR9L0GodsyLMQ3Xif0A=s176-c-k-c0x00ffffff-no-rj-mo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663" y="2860251"/>
            <a:ext cx="353684" cy="348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yt3.ggpht.com/a/AGF-l79vuCEtIM_HZTDF3khgNa1F5b-gs_69i38DUQ=s176-c-k-c0x00ffffff-no-rj-mo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267" y="3446721"/>
            <a:ext cx="418380" cy="386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yt3.ggpht.com/a/AGF-l79BVgAeqggmkgJzqmNgohdYixxKa-oqzwdJVA=s176-c-k-c0x00ffffff-no-rj-mo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416" y="3378934"/>
            <a:ext cx="433778" cy="470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yt3.ggpht.com/a/AGF-l79ZlfURdM36BE6aA9Bx5gkD4PmfslbB2zKbFg=s176-c-k-c0x00ffffff-no-rj-mo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976" y="3501790"/>
            <a:ext cx="477746" cy="295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s://yt3.ggpht.com/a/AGF-l78NB_M8TGVAvW6OCoHyuCIMDjHU3IhX_9ZBbA=s176-c-k-c0x00ffffff-no-rj-mo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530" y="3874758"/>
            <a:ext cx="338886" cy="384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s://yt3.ggpht.com/a/AGF-l79MYXIMyjOEfazwkXFbmnNdMisWqlVOuoQn9Q=s288-c-k-c0xffffffff-no-rj-mo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662" y="3874758"/>
            <a:ext cx="431323" cy="37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s://yt3.ggpht.com/a/AGF-l79sI6pAv6YqAf2mo3QQvq0oIOfLXr2PCNR1Ag=s288-c-k-c0xffffffff-no-rj-mo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560" y="4267929"/>
            <a:ext cx="385102" cy="374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s://yt3.ggpht.com/a/AGF-l7-8L00bPVHmxpVZ8CQjegcMzieFc-J7dWnR3w=s288-c-k-c0xffffffff-no-rj-mo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544" y="4642124"/>
            <a:ext cx="477537" cy="420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s://yt3.ggpht.com/a/AGF-l7_lKIq4NDky66JhZ4-auzzYcVyA_5sEMpoVgQ=s288-c-k-c0xffffffff-no-rj-mo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662" y="4671684"/>
            <a:ext cx="353685" cy="38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s://yt3.ggpht.com/a/AGF-l7-fGXi_4xvfK-v7hAigwkaBWgfdy5RAhGEXfw=s288-c-k-c0xffffffff-no-rj-mo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073" y="5089672"/>
            <a:ext cx="326248" cy="355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https://yt3.ggpht.com/a/AGF-l7_lVVchXOJF_sDUSuZ-K7LnbuD1m2kGxtoE=s288-c-k-c0xffffffff-no-rj-mo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654" y="5048673"/>
            <a:ext cx="539150" cy="376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s://yt3.ggpht.com/a/AGF-l79-jOOlDnoH7xNs4X3kWs4GO8jX62xTHQNnMg=s288-c-k-c0xffffffff-no-rj-mo"/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221" y="5472130"/>
            <a:ext cx="466426" cy="442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https://yt3.ggpht.com/a/AGF-l7_QaLAKZR1pZC-x6RyL1Epp612qkHJ6u2Ewkw=s288-c-k-c0xffffffff-no-rj-mo"/>
          <p:cNvPicPr/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081" y="5434284"/>
            <a:ext cx="457798" cy="524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s://yt3.ggpht.com/a/AGF-l7_4JErEVlE2cumijSkeafN0u7FuRxNDWcokqg=s288-c-k-c0xffffffff-no-rj-mo"/>
          <p:cNvPicPr/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637" y="5549283"/>
            <a:ext cx="378068" cy="4095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183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33245"/>
            <a:ext cx="7772400" cy="1611493"/>
          </a:xfrm>
        </p:spPr>
        <p:txBody>
          <a:bodyPr>
            <a:noAutofit/>
          </a:bodyPr>
          <a:lstStyle/>
          <a:p>
            <a:pPr indent="457200" algn="ctr">
              <a:lnSpc>
                <a:spcPct val="100000"/>
              </a:lnSpc>
              <a:spcAft>
                <a:spcPts val="0"/>
              </a:spcAft>
            </a:pPr>
            <a:r>
              <a:rPr lang="ru-RU" sz="2000" b="1" i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Современное поколение в отличие от многих взрослых с Интернетом и новыми технологиями на «ты». Гаджеты и социальные сети известны нам чуть ли не с самого рождения. Стремительно растет интерес детей к просмотру роликов на </a:t>
            </a:r>
            <a:r>
              <a:rPr lang="ru-RU" sz="2000" b="1" i="1" dirty="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YouTube</a:t>
            </a:r>
            <a:r>
              <a:rPr lang="ru-RU" sz="2000" b="1" i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. Популярные </a:t>
            </a:r>
            <a:r>
              <a:rPr lang="ru-RU" sz="2000" b="1" i="1" dirty="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блогеры</a:t>
            </a:r>
            <a:r>
              <a:rPr lang="ru-RU" sz="2000" b="1" i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становятся примером, авторитетами для детей</a:t>
            </a:r>
            <a:r>
              <a:rPr lang="ru-RU" sz="2400" b="1" i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.</a:t>
            </a:r>
            <a:br>
              <a:rPr lang="ru-RU" sz="2400" b="1" i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</a:br>
            <a:endParaRPr lang="ru-RU" sz="2400" b="1" i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091241" y="5339751"/>
            <a:ext cx="6858000" cy="1224950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464653"/>
                </a:solidFill>
                <a:ea typeface="+mj-ea"/>
                <a:cs typeface="+mj-cs"/>
              </a:rPr>
              <a:t>3 из 5 детей в возрасте 8-12 лет посвящают просмотру социальных сетей  часть своего досуга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60" y="2344738"/>
            <a:ext cx="3798827" cy="2521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406" y="2344916"/>
            <a:ext cx="3781794" cy="2521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0333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Вред и польза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448574" y="1681162"/>
            <a:ext cx="4049608" cy="1707196"/>
          </a:xfrm>
        </p:spPr>
        <p:txBody>
          <a:bodyPr>
            <a:normAutofit fontScale="32500" lnSpcReduction="20000"/>
          </a:bodyPr>
          <a:lstStyle/>
          <a:p>
            <a:r>
              <a:rPr lang="ru-RU" dirty="0"/>
              <a:t> 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4500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Например, в одном из роликов на канале «</a:t>
            </a:r>
            <a:r>
              <a:rPr lang="ru-RU" sz="4500" i="1" dirty="0" err="1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KidsDianaShow</a:t>
            </a:r>
            <a:r>
              <a:rPr lang="ru-RU" sz="4500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» видно, как годовалый ребенок безнаказанно мучает котенка, что может стать отрицательным примером для поведения детей, смотрящих данный </a:t>
            </a:r>
            <a:r>
              <a:rPr lang="ru-RU" sz="4500" i="1" dirty="0" err="1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видеоблог</a:t>
            </a:r>
            <a:r>
              <a:rPr lang="ru-RU" sz="4500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09280" y="3388357"/>
            <a:ext cx="3988902" cy="28013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00" dirty="0" smtClean="0"/>
              <a:t>.</a:t>
            </a:r>
            <a:endParaRPr lang="ru-RU" sz="100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558888" y="1371600"/>
            <a:ext cx="3957653" cy="2950234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5600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Так, например, канал "</a:t>
            </a:r>
            <a:r>
              <a:rPr lang="ru-RU" sz="5600" i="1" dirty="0" err="1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Познаватель</a:t>
            </a:r>
            <a:r>
              <a:rPr lang="ru-RU" sz="5600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" можно без опасения смотреть детям. Автор отличается довольно грамотной речью, не ругается в эфире, не употребляет сленговых словечек. Интересно наблюдать за опытами и экспериментами, которые проводит «</a:t>
            </a:r>
            <a:r>
              <a:rPr lang="ru-RU" sz="5600" i="1" dirty="0" err="1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Познаватель</a:t>
            </a:r>
            <a:r>
              <a:rPr lang="ru-RU" sz="5600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» с помощью желейного медведя Валеры. Поучительно то, что результат не всегда бывает идеальный, и когда что-то не получается, ведущий просто принимает это как свершившийся факт, что учит ребенка не расстраиваться.</a:t>
            </a:r>
          </a:p>
          <a:p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quarter" idx="4"/>
          </p:nvPr>
        </p:nvSpPr>
        <p:spPr>
          <a:xfrm>
            <a:off x="4968815" y="4059681"/>
            <a:ext cx="3547726" cy="2129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00" dirty="0" smtClean="0"/>
              <a:t>.</a:t>
            </a:r>
            <a:endParaRPr lang="ru-RU" sz="1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143" y="4143126"/>
            <a:ext cx="2601943" cy="1463593"/>
          </a:xfrm>
          <a:prstGeom prst="rect">
            <a:avLst/>
          </a:prstGeom>
        </p:spPr>
      </p:pic>
      <p:pic>
        <p:nvPicPr>
          <p:cNvPr id="3074" name="Picture 2" descr="https://kidsvideo.golubevod.ru/img/cognitive/9z5vRkO1lB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868" y="4120153"/>
            <a:ext cx="2683619" cy="150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724941" y="4059681"/>
            <a:ext cx="2951838" cy="1630481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840260" y="4024469"/>
            <a:ext cx="2967487" cy="170090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05762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5462" y="362310"/>
            <a:ext cx="7899888" cy="836348"/>
          </a:xfrm>
        </p:spPr>
        <p:txBody>
          <a:bodyPr>
            <a:normAutofit fontScale="90000"/>
          </a:bodyPr>
          <a:lstStyle/>
          <a:p>
            <a:pPr indent="457200" algn="ctr">
              <a:lnSpc>
                <a:spcPct val="100000"/>
              </a:lnSpc>
            </a:pPr>
            <a:r>
              <a:rPr lang="ru-RU" sz="3100" b="1" i="1" dirty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 </a:t>
            </a:r>
            <a:r>
              <a:rPr lang="ru-RU" sz="3100" b="1" i="1" dirty="0" smtClean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учащихся </a:t>
            </a:r>
            <a:r>
              <a:rPr lang="ru-RU" sz="3100" b="1" i="1" dirty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МБОУ «Лицей № 23»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200" b="1" i="1" dirty="0">
              <a:solidFill>
                <a:schemeClr val="accent1">
                  <a:lumMod val="75000"/>
                </a:schemeClr>
              </a:solidFill>
              <a:latin typeface="+mn-lt"/>
              <a:ea typeface="Calibri"/>
              <a:cs typeface="Times New Roman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58792" y="42826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8792" y="1198658"/>
            <a:ext cx="87797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В анкетировании приняло </a:t>
            </a: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участие 47 учеников с1-4 классы в возрасте от 8 до 10 </a:t>
            </a: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лет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9231" y="1880131"/>
            <a:ext cx="7350369" cy="460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Все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ученики знают, что такое видеоблоги.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 Только три человека </a:t>
            </a:r>
            <a:r>
              <a:rPr lang="ru-RU" b="1" dirty="0" smtClean="0">
                <a:solidFill>
                  <a:srgbClr val="FF0000"/>
                </a:solidFill>
                <a:ea typeface="Times New Roman" panose="02020603050405020304" pitchFamily="18" charset="0"/>
              </a:rPr>
              <a:t>не смотрят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блогеров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i="1" dirty="0" smtClean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1</a:t>
            </a:r>
            <a:endParaRPr lang="ru-RU" b="1" dirty="0">
              <a:solidFill>
                <a:schemeClr val="accent1">
                  <a:lumMod val="75000"/>
                </a:schemeClr>
              </a:solidFill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chemeClr val="accent1">
                  <a:lumMod val="75000"/>
                </a:schemeClr>
              </a:solidFill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chemeClr val="accent1">
                  <a:lumMod val="75000"/>
                </a:schemeClr>
              </a:solidFill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chemeClr val="accent1">
                  <a:lumMod val="75000"/>
                </a:schemeClr>
              </a:solidFill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ea typeface="Times New Roman" panose="02020603050405020304" pitchFamily="18" charset="0"/>
            </a:endParaRPr>
          </a:p>
          <a:p>
            <a:pPr indent="45720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Чаще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всего ребята смотрят бумажного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блогера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 «А4» (20 человек), на втором месте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блогер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Поззи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 (16 человек).</a:t>
            </a:r>
          </a:p>
          <a:p>
            <a:pPr indent="457200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 Так же ребята отдают большое предпочтение роликам, которые  рассказывают и показывают развлекательную жизнь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блогеров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. </a:t>
            </a:r>
          </a:p>
          <a:p>
            <a:pPr marL="342900" indent="457200">
              <a:buAutoNum type="arabicPeriod"/>
            </a:pPr>
            <a:endParaRPr lang="ru-RU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567532859"/>
              </p:ext>
            </p:extLst>
          </p:nvPr>
        </p:nvGraphicFramePr>
        <p:xfrm>
          <a:off x="1640084" y="2751827"/>
          <a:ext cx="4219575" cy="2005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99094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«Появляется ли у тебя желание быть похожим на </a:t>
            </a:r>
            <a:r>
              <a:rPr lang="ru-RU" sz="2800" b="1" i="1" dirty="0" err="1" smtClean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блогеров</a:t>
            </a:r>
            <a:r>
              <a:rPr lang="ru-RU" sz="2800" b="1" i="1" dirty="0" smtClean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?» </a:t>
            </a:r>
            <a:endParaRPr lang="ru-RU" sz="2800" b="1" i="1" dirty="0">
              <a:solidFill>
                <a:srgbClr val="FF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7611" y="1561381"/>
            <a:ext cx="8548777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1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2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772727118"/>
              </p:ext>
            </p:extLst>
          </p:nvPr>
        </p:nvGraphicFramePr>
        <p:xfrm>
          <a:off x="1975449" y="2069213"/>
          <a:ext cx="5357004" cy="2821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-155276" y="348147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70806" y="5590719"/>
            <a:ext cx="4267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1E1E1E"/>
                </a:solidFill>
                <a:ea typeface="Times New Roman" panose="02020603050405020304" pitchFamily="18" charset="0"/>
              </a:rPr>
              <a:t>41 учащихся </a:t>
            </a:r>
            <a:r>
              <a:rPr lang="ru-RU" b="1" i="1" dirty="0">
                <a:solidFill>
                  <a:srgbClr val="1E1E1E"/>
                </a:solidFill>
                <a:ea typeface="Times New Roman" panose="02020603050405020304" pitchFamily="18" charset="0"/>
              </a:rPr>
              <a:t>ответили положительно.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9674907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Я хочу так же как </a:t>
            </a:r>
            <a:r>
              <a:rPr lang="ru-RU" sz="2800" b="1" i="1" dirty="0" err="1" smtClean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блогер</a:t>
            </a:r>
            <a:r>
              <a:rPr lang="ru-RU" sz="2800" b="1" i="1" dirty="0" smtClean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800" b="1" i="1" dirty="0">
              <a:solidFill>
                <a:srgbClr val="FF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-155276" y="348147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70806" y="5590719"/>
            <a:ext cx="2455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1E1E1E"/>
                </a:solidFill>
                <a:ea typeface="Times New Roman" panose="02020603050405020304" pitchFamily="18" charset="0"/>
              </a:rPr>
              <a:t>.</a:t>
            </a:r>
            <a:endParaRPr lang="ru-RU" b="1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84" y="1587529"/>
            <a:ext cx="7503988" cy="337301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7585" y="5272266"/>
            <a:ext cx="8307237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Больше всего детей хотят путешествовать по странам и «отдыхать на море» Немного меньше желают создать свой собственный блог и быть такими же популярными (13 человек), 12 человек хочет зарабатывать деньги и всего 9 просят родителей купить им такие же сладости и игрушки, что и у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блогеров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i="1" dirty="0">
              <a:solidFill>
                <a:schemeClr val="accent2">
                  <a:lumMod val="50000"/>
                </a:schemeClr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349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i="1" dirty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Как ты </a:t>
            </a:r>
            <a:r>
              <a:rPr lang="ru-RU" sz="2800" b="1" i="1" dirty="0" smtClean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реагируешь </a:t>
            </a:r>
            <a:r>
              <a:rPr lang="ru-RU" sz="2800" b="1" i="1" dirty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на запрет родителей смотреть данные видеоблоги?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28832" y="196636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1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4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258211733"/>
              </p:ext>
            </p:extLst>
          </p:nvPr>
        </p:nvGraphicFramePr>
        <p:xfrm>
          <a:off x="1793631" y="2469814"/>
          <a:ext cx="5842488" cy="2533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32317" y="584799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2382" y="5284381"/>
            <a:ext cx="80913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Из Диаграммы № 4 видно, что 22  младших школьника спокойно реагируют на запрет родителей в просмотре видеороликов. Возможной причиной этого, может быть, то, что учащиеся заняты в свободное время посещением различных секций и кружков, а также выполнением домашнего задания. 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953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57618"/>
          </a:xfrm>
        </p:spPr>
        <p:txBody>
          <a:bodyPr>
            <a:normAutofit fontScale="90000"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i="1" dirty="0" smtClean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Как ты реагируешь на запрет родителей смотреть данные видеоблоги?</a:t>
            </a:r>
            <a:endParaRPr lang="ru-RU" sz="2800" b="1" i="1" dirty="0">
              <a:solidFill>
                <a:srgbClr val="FF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32317" y="584799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2382" y="5284381"/>
            <a:ext cx="809137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</a:rPr>
              <a:t>Проанализировав ответы учащихся младших классов на пятый вопрос анкеты можно прийти к выводу, каким основными видами деятельности, к научились дети: изучение рецептов приготовления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</a:rPr>
              <a:t>слаймов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</a:rPr>
              <a:t> (16 человек), совершенствование навыков в настольных и компьютерных играх( 15 человек),   собирание </a:t>
            </a:r>
            <a:r>
              <a:rPr lang="ru-RU" sz="1600" b="1" i="1" dirty="0" err="1" smtClean="0">
                <a:solidFill>
                  <a:schemeClr val="accent2">
                    <a:lumMod val="50000"/>
                  </a:schemeClr>
                </a:solidFill>
              </a:rPr>
              <a:t>лего</a:t>
            </a: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</a:rPr>
              <a:t> (14 человек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</a:rPr>
              <a:t>),  и т.д.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183" y="1222745"/>
            <a:ext cx="5941634" cy="422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12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584791"/>
          </a:xfrm>
        </p:spPr>
        <p:txBody>
          <a:bodyPr>
            <a:norm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i="1" dirty="0" smtClean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Анкетирование родителей</a:t>
            </a:r>
            <a:endParaRPr lang="ru-RU" sz="2800" b="1" i="1" dirty="0">
              <a:solidFill>
                <a:srgbClr val="FF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28650" y="584792"/>
            <a:ext cx="7886700" cy="1041990"/>
          </a:xfrm>
        </p:spPr>
        <p:txBody>
          <a:bodyPr>
            <a:noAutofit/>
          </a:bodyPr>
          <a:lstStyle/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Для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более объективного исследования влияния </a:t>
            </a:r>
            <a:r>
              <a:rPr lang="ru-RU" sz="2000" b="1" i="1" dirty="0" err="1">
                <a:solidFill>
                  <a:schemeClr val="accent2">
                    <a:lumMod val="50000"/>
                  </a:schemeClr>
                </a:solidFill>
              </a:rPr>
              <a:t>видеоблогов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</a:rPr>
              <a:t> на поведение детей нами было проведено анкетирование их родителей (46 человек).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28650" y="4712849"/>
            <a:ext cx="8432422" cy="180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-628650" y="-2817628"/>
            <a:ext cx="8072130" cy="417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94689709"/>
              </p:ext>
            </p:extLst>
          </p:nvPr>
        </p:nvGraphicFramePr>
        <p:xfrm>
          <a:off x="351982" y="1727832"/>
          <a:ext cx="3943572" cy="2009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714120247"/>
              </p:ext>
            </p:extLst>
          </p:nvPr>
        </p:nvGraphicFramePr>
        <p:xfrm>
          <a:off x="4295554" y="1727832"/>
          <a:ext cx="4315490" cy="2690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64386" y="4459170"/>
            <a:ext cx="866111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1600" b="1" i="1" dirty="0">
                <a:solidFill>
                  <a:srgbClr val="FF0000"/>
                </a:solidFill>
              </a:rPr>
              <a:t>Проанализировав ответы, мы пришли к следующим </a:t>
            </a:r>
            <a:r>
              <a:rPr lang="ru-RU" sz="1600" b="1" i="1" dirty="0" smtClean="0">
                <a:solidFill>
                  <a:srgbClr val="FF0000"/>
                </a:solidFill>
              </a:rPr>
              <a:t>выводам:</a:t>
            </a:r>
            <a:endParaRPr lang="ru-RU" sz="16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indent="457200"/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</a:rPr>
              <a:t>. Преобладающее большинство родителей имеют представление о том, что смотрят их дети. </a:t>
            </a:r>
          </a:p>
          <a:p>
            <a:pPr indent="457200"/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</a:rPr>
              <a:t>2. 43 опрошенных родителей указали, что видеоблоги оказывают влияние на поведение своих детей. Только  8 человек считает это влияние отрицательным. 28 респондентов все же считают, что некоторые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</a:rPr>
              <a:t>влоги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</a:rPr>
              <a:t> содержат в себе и полезную информацию (например: пропаганда семейных ценностей, расширение кругозора, развитие логики и памяти и т.д.). </a:t>
            </a:r>
          </a:p>
        </p:txBody>
      </p:sp>
    </p:spTree>
    <p:extLst>
      <p:ext uri="{BB962C8B-B14F-4D97-AF65-F5344CB8AC3E}">
        <p14:creationId xmlns:p14="http://schemas.microsoft.com/office/powerpoint/2010/main" val="29072989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584791"/>
          </a:xfrm>
        </p:spPr>
        <p:txBody>
          <a:bodyPr>
            <a:norm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i="1" dirty="0" smtClean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Анкетирование родителей</a:t>
            </a:r>
            <a:endParaRPr lang="ru-RU" sz="2800" b="1" i="1" dirty="0">
              <a:solidFill>
                <a:srgbClr val="FF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28650" y="4712849"/>
            <a:ext cx="8432422" cy="180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-628650" y="-2817628"/>
            <a:ext cx="8072130" cy="417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298" y="838470"/>
            <a:ext cx="1063376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1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9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257703113"/>
              </p:ext>
            </p:extLst>
          </p:nvPr>
        </p:nvGraphicFramePr>
        <p:xfrm>
          <a:off x="53298" y="1103046"/>
          <a:ext cx="4570073" cy="1881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520629" y="89904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1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10</a:t>
            </a:r>
            <a:endParaRPr kumimoji="0" lang="ru-RU" alt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402103359"/>
              </p:ext>
            </p:extLst>
          </p:nvPr>
        </p:nvGraphicFramePr>
        <p:xfrm>
          <a:off x="4795284" y="1114370"/>
          <a:ext cx="4265788" cy="1870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3788744677"/>
              </p:ext>
            </p:extLst>
          </p:nvPr>
        </p:nvGraphicFramePr>
        <p:xfrm>
          <a:off x="53298" y="3941397"/>
          <a:ext cx="4570073" cy="270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91657" y="3502685"/>
            <a:ext cx="110982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900" i="1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11</a:t>
            </a:r>
            <a:endParaRPr lang="ru-RU" sz="900" i="1" dirty="0">
              <a:solidFill>
                <a:srgbClr val="1F497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3615665412"/>
              </p:ext>
            </p:extLst>
          </p:nvPr>
        </p:nvGraphicFramePr>
        <p:xfrm>
          <a:off x="4795284" y="3941397"/>
          <a:ext cx="4265788" cy="270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520629" y="3440255"/>
            <a:ext cx="90120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900" i="1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12</a:t>
            </a:r>
            <a:endParaRPr lang="ru-RU" sz="900" i="1" dirty="0">
              <a:solidFill>
                <a:srgbClr val="1F497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101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424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+mn-lt"/>
              </a:rPr>
              <a:t>Рекомендации по уменьшению влияние видеороликов на детей.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1. Необходимо помочь ребенку наладить коммуникацию с одноклассниками.</a:t>
            </a:r>
          </a:p>
          <a:p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2.Работать над самооценкой ребенка.</a:t>
            </a:r>
          </a:p>
          <a:p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3. Уменьшить время просмотра.</a:t>
            </a:r>
          </a:p>
          <a:p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4. Первыми просмотреть блог самими родителями.</a:t>
            </a:r>
          </a:p>
          <a:p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5. А лучше просматривать блог вместе с ребенком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2738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99063" y="0"/>
            <a:ext cx="8044435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a typeface="Calibri"/>
                <a:cs typeface="Times New Roman"/>
              </a:rPr>
              <a:t>Вывод: </a:t>
            </a:r>
            <a:endParaRPr lang="ru-RU" sz="3200" b="1" i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endParaRPr lang="ru-RU" dirty="0" smtClean="0">
              <a:solidFill>
                <a:srgbClr val="000099"/>
              </a:solidFill>
              <a:latin typeface="Arial Black" panose="020B0A040201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400" b="1" i="1" dirty="0" smtClean="0">
                <a:solidFill>
                  <a:schemeClr val="tx2"/>
                </a:solidFill>
              </a:rPr>
              <a:t>Все </a:t>
            </a:r>
            <a:r>
              <a:rPr lang="ru-RU" sz="2400" b="1" i="1" dirty="0">
                <a:solidFill>
                  <a:schemeClr val="tx2"/>
                </a:solidFill>
              </a:rPr>
              <a:t>заключается в чувстве меры и разновидности </a:t>
            </a:r>
            <a:r>
              <a:rPr lang="ru-RU" sz="2400" b="1" i="1" dirty="0" err="1">
                <a:solidFill>
                  <a:schemeClr val="tx2"/>
                </a:solidFill>
              </a:rPr>
              <a:t>видеоблогов</a:t>
            </a:r>
            <a:r>
              <a:rPr lang="ru-RU" sz="2400" b="1" i="1" dirty="0">
                <a:solidFill>
                  <a:schemeClr val="tx2"/>
                </a:solidFill>
              </a:rPr>
              <a:t>. </a:t>
            </a:r>
            <a:endParaRPr lang="ru-RU" sz="2400" b="1" i="1" dirty="0" smtClean="0">
              <a:solidFill>
                <a:schemeClr val="tx2"/>
              </a:solidFill>
            </a:endParaRPr>
          </a:p>
          <a:p>
            <a:pPr marL="457200" indent="-457200">
              <a:buAutoNum type="arabicPeriod"/>
            </a:pPr>
            <a:r>
              <a:rPr lang="ru-RU" sz="2400" b="1" i="1" dirty="0" smtClean="0">
                <a:solidFill>
                  <a:schemeClr val="tx2"/>
                </a:solidFill>
              </a:rPr>
              <a:t>Виртуальная </a:t>
            </a:r>
            <a:r>
              <a:rPr lang="ru-RU" sz="2400" b="1" i="1" dirty="0">
                <a:solidFill>
                  <a:schemeClr val="tx2"/>
                </a:solidFill>
              </a:rPr>
              <a:t>реальность не должна занимать все свободное время человека. </a:t>
            </a:r>
            <a:endParaRPr lang="ru-RU" sz="2400" b="1" i="1" dirty="0" smtClean="0">
              <a:solidFill>
                <a:schemeClr val="tx2"/>
              </a:solidFill>
            </a:endParaRPr>
          </a:p>
          <a:p>
            <a:pPr marL="457200" indent="-457200">
              <a:buAutoNum type="arabicPeriod"/>
            </a:pPr>
            <a:r>
              <a:rPr lang="ru-RU" sz="2400" b="1" i="1" dirty="0" smtClean="0">
                <a:solidFill>
                  <a:schemeClr val="tx2"/>
                </a:solidFill>
              </a:rPr>
              <a:t>Родителям </a:t>
            </a:r>
            <a:r>
              <a:rPr lang="ru-RU" sz="2400" b="1" i="1" dirty="0">
                <a:solidFill>
                  <a:schemeClr val="tx2"/>
                </a:solidFill>
              </a:rPr>
              <a:t>надо более внимательно относиться к тому, чем занимается ребенок вообще</a:t>
            </a:r>
            <a:endParaRPr lang="ru-RU" sz="2400" b="1" i="1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9063" y="4140485"/>
            <a:ext cx="80444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3200" b="1" i="1" dirty="0" smtClean="0">
                <a:solidFill>
                  <a:srgbClr val="FF0000"/>
                </a:solidFill>
                <a:ea typeface="Calibri"/>
                <a:cs typeface="Times New Roman"/>
              </a:rPr>
              <a:t>Гипотеза</a:t>
            </a:r>
            <a:r>
              <a:rPr lang="ru-RU" dirty="0" smtClean="0"/>
              <a:t> </a:t>
            </a:r>
            <a:r>
              <a:rPr lang="ru-RU" sz="2400" b="1" i="1" dirty="0">
                <a:solidFill>
                  <a:schemeClr val="tx2"/>
                </a:solidFill>
              </a:rPr>
              <a:t>о том, что видеоблоги отрицательно влияют на поведение учащихся начальной школы, частично подтвердилась. </a:t>
            </a:r>
          </a:p>
        </p:txBody>
      </p:sp>
    </p:spTree>
    <p:extLst>
      <p:ext uri="{BB962C8B-B14F-4D97-AF65-F5344CB8AC3E}">
        <p14:creationId xmlns:p14="http://schemas.microsoft.com/office/powerpoint/2010/main" val="247178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2483" y="53595"/>
            <a:ext cx="800441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a typeface="Calibri"/>
                <a:cs typeface="Times New Roman"/>
              </a:rPr>
              <a:t>Цель работы: </a:t>
            </a:r>
          </a:p>
          <a:p>
            <a:endParaRPr lang="ru-RU" dirty="0" smtClean="0">
              <a:solidFill>
                <a:srgbClr val="000099"/>
              </a:solidFill>
              <a:latin typeface="Arial Black" panose="020B0A04020102020204" pitchFamily="34" charset="0"/>
            </a:endParaRPr>
          </a:p>
          <a:p>
            <a:pPr indent="457200"/>
            <a:r>
              <a:rPr lang="ru-RU" sz="2800" b="1" i="1" dirty="0" smtClean="0">
                <a:solidFill>
                  <a:schemeClr val="tx2"/>
                </a:solidFill>
              </a:rPr>
              <a:t>Изучение </a:t>
            </a:r>
            <a:r>
              <a:rPr lang="ru-RU" sz="2800" b="1" i="1" dirty="0">
                <a:solidFill>
                  <a:schemeClr val="tx2"/>
                </a:solidFill>
              </a:rPr>
              <a:t>влияния </a:t>
            </a:r>
            <a:r>
              <a:rPr lang="ru-RU" sz="2800" b="1" i="1" dirty="0" err="1">
                <a:solidFill>
                  <a:schemeClr val="tx2"/>
                </a:solidFill>
              </a:rPr>
              <a:t>видеоблогов</a:t>
            </a:r>
            <a:r>
              <a:rPr lang="ru-RU" sz="2800" b="1" i="1" dirty="0">
                <a:solidFill>
                  <a:schemeClr val="tx2"/>
                </a:solidFill>
              </a:rPr>
              <a:t> на поведение учеников начальной школы МБОУ «Лицей №23» и их последствия</a:t>
            </a:r>
            <a:r>
              <a:rPr lang="ru-RU" sz="2400" b="1" i="1" dirty="0">
                <a:solidFill>
                  <a:schemeClr val="tx2"/>
                </a:solidFill>
              </a:rPr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2483" y="2208031"/>
            <a:ext cx="8291015" cy="4978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a typeface="Calibri"/>
                <a:cs typeface="Times New Roman"/>
              </a:rPr>
              <a:t>Задачи:</a:t>
            </a:r>
          </a:p>
          <a:p>
            <a:r>
              <a:rPr lang="ru-RU" sz="2400" b="1" i="1" dirty="0">
                <a:solidFill>
                  <a:schemeClr val="tx2"/>
                </a:solidFill>
              </a:rPr>
              <a:t>1. определить наиболее распространенные видеоролики в сети Интернет;</a:t>
            </a:r>
          </a:p>
          <a:p>
            <a:r>
              <a:rPr lang="ru-RU" sz="2400" b="1" i="1" dirty="0">
                <a:solidFill>
                  <a:schemeClr val="tx2"/>
                </a:solidFill>
              </a:rPr>
              <a:t>2. выявить каковы последствия влияния </a:t>
            </a:r>
            <a:r>
              <a:rPr lang="ru-RU" sz="2400" b="1" i="1" dirty="0" err="1">
                <a:solidFill>
                  <a:schemeClr val="tx2"/>
                </a:solidFill>
              </a:rPr>
              <a:t>видеоблогов</a:t>
            </a:r>
            <a:r>
              <a:rPr lang="ru-RU" sz="2400" b="1" i="1" dirty="0">
                <a:solidFill>
                  <a:schemeClr val="tx2"/>
                </a:solidFill>
              </a:rPr>
              <a:t> на поведение детей; </a:t>
            </a:r>
          </a:p>
          <a:p>
            <a:r>
              <a:rPr lang="ru-RU" sz="2400" b="1" i="1" dirty="0">
                <a:solidFill>
                  <a:schemeClr val="tx2"/>
                </a:solidFill>
              </a:rPr>
              <a:t>3. провести анкетирование учащихся и родителей, проанализировать его результаты, выяснить последствия влияния </a:t>
            </a:r>
            <a:r>
              <a:rPr lang="ru-RU" sz="2400" b="1" i="1" dirty="0" err="1">
                <a:solidFill>
                  <a:schemeClr val="tx2"/>
                </a:solidFill>
              </a:rPr>
              <a:t>видеоблогов</a:t>
            </a:r>
            <a:r>
              <a:rPr lang="ru-RU" sz="2400" b="1" i="1" dirty="0">
                <a:solidFill>
                  <a:schemeClr val="tx2"/>
                </a:solidFill>
              </a:rPr>
              <a:t> на поведение учеников начальной школы МБОУ «Лицей №23»;</a:t>
            </a:r>
          </a:p>
          <a:p>
            <a:r>
              <a:rPr lang="ru-RU" sz="2400" b="1" i="1" dirty="0">
                <a:solidFill>
                  <a:schemeClr val="tx2"/>
                </a:solidFill>
              </a:rPr>
              <a:t>4. составить рекомендации по уменьшению влияния просмотров </a:t>
            </a:r>
            <a:r>
              <a:rPr lang="ru-RU" sz="2400" b="1" i="1" dirty="0" err="1">
                <a:solidFill>
                  <a:schemeClr val="tx2"/>
                </a:solidFill>
              </a:rPr>
              <a:t>видеоблогов</a:t>
            </a:r>
            <a:r>
              <a:rPr lang="ru-RU" sz="2400" b="1" i="1" dirty="0">
                <a:solidFill>
                  <a:schemeClr val="tx2"/>
                </a:solidFill>
              </a:rPr>
              <a:t> на поведение младших школьников.</a:t>
            </a:r>
          </a:p>
          <a:p>
            <a:endParaRPr lang="ru-RU" sz="2400" dirty="0" smtClean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68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175" y="269875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Arial Black" panose="020B0A04020102020204" pitchFamily="34" charset="0"/>
                <a:ea typeface="+mn-ea"/>
                <a:cs typeface="+mn-cs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37445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343" y="101600"/>
            <a:ext cx="782666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a typeface="Calibri"/>
                <a:cs typeface="Times New Roman"/>
              </a:rPr>
              <a:t>Гипотеза: </a:t>
            </a:r>
          </a:p>
          <a:p>
            <a:r>
              <a:rPr lang="ru-RU" sz="2400" b="1" i="1" dirty="0">
                <a:solidFill>
                  <a:schemeClr val="tx2"/>
                </a:solidFill>
              </a:rPr>
              <a:t>п</a:t>
            </a:r>
            <a:r>
              <a:rPr lang="ru-RU" sz="2400" b="1" i="1" dirty="0" smtClean="0">
                <a:solidFill>
                  <a:schemeClr val="tx2"/>
                </a:solidFill>
              </a:rPr>
              <a:t>редполагается</a:t>
            </a:r>
            <a:r>
              <a:rPr lang="ru-RU" sz="2400" b="1" i="1" dirty="0">
                <a:solidFill>
                  <a:schemeClr val="tx2"/>
                </a:solidFill>
              </a:rPr>
              <a:t>, что </a:t>
            </a:r>
            <a:r>
              <a:rPr lang="ru-RU" sz="2400" b="1" i="1" dirty="0" err="1">
                <a:solidFill>
                  <a:schemeClr val="tx2"/>
                </a:solidFill>
              </a:rPr>
              <a:t>видеоблоги</a:t>
            </a:r>
            <a:r>
              <a:rPr lang="ru-RU" sz="2400" b="1" i="1" dirty="0">
                <a:solidFill>
                  <a:schemeClr val="tx2"/>
                </a:solidFill>
              </a:rPr>
              <a:t> оказывают отрицательное воздействие на поведение учеников начальной школы МБОУ «Лицей №23</a:t>
            </a:r>
            <a:r>
              <a:rPr lang="ru-RU" sz="2400" b="1" i="1" dirty="0" smtClean="0">
                <a:solidFill>
                  <a:schemeClr val="tx2"/>
                </a:solidFill>
              </a:rPr>
              <a:t>»</a:t>
            </a:r>
            <a:endParaRPr lang="ru-RU" sz="2400" b="1" i="1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2513" y="2075542"/>
            <a:ext cx="787768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ea typeface="Calibri"/>
                <a:cs typeface="Times New Roman"/>
              </a:rPr>
              <a:t>Объект исследования: </a:t>
            </a:r>
          </a:p>
          <a:p>
            <a:r>
              <a:rPr lang="ru-RU" sz="2400" b="1" i="1" dirty="0" err="1">
                <a:solidFill>
                  <a:schemeClr val="tx2"/>
                </a:solidFill>
              </a:rPr>
              <a:t>видеоблогеры</a:t>
            </a:r>
            <a:r>
              <a:rPr lang="ru-RU" sz="2400" b="1" i="1" dirty="0">
                <a:solidFill>
                  <a:schemeClr val="tx2"/>
                </a:solidFill>
              </a:rPr>
              <a:t> и видеоролики в сети интернет</a:t>
            </a:r>
          </a:p>
          <a:p>
            <a:endParaRPr lang="ru-RU" sz="2000" dirty="0" smtClean="0">
              <a:solidFill>
                <a:srgbClr val="000099"/>
              </a:solidFill>
              <a:latin typeface="Arial Black" panose="020B0A04020102020204" pitchFamily="34" charset="0"/>
            </a:endParaRPr>
          </a:p>
          <a:p>
            <a:endParaRPr lang="ru-RU" sz="2000" dirty="0">
              <a:solidFill>
                <a:srgbClr val="000099"/>
              </a:solidFill>
              <a:latin typeface="Arial Black" panose="020B0A04020102020204" pitchFamily="34" charset="0"/>
            </a:endParaRPr>
          </a:p>
          <a:p>
            <a:endParaRPr lang="ru-RU" sz="2000" dirty="0" smtClean="0">
              <a:solidFill>
                <a:srgbClr val="000099"/>
              </a:solidFill>
              <a:latin typeface="Arial Black" panose="020B0A04020102020204" pitchFamily="34" charset="0"/>
            </a:endParaRPr>
          </a:p>
          <a:p>
            <a:endParaRPr lang="ru-RU" sz="2000" dirty="0">
              <a:solidFill>
                <a:srgbClr val="000099"/>
              </a:solidFill>
              <a:latin typeface="Arial Black" panose="020B0A04020102020204" pitchFamily="34" charset="0"/>
            </a:endParaRPr>
          </a:p>
          <a:p>
            <a:endParaRPr lang="ru-RU" sz="2000" dirty="0" smtClean="0">
              <a:solidFill>
                <a:srgbClr val="000099"/>
              </a:solidFill>
              <a:latin typeface="Arial Black" panose="020B0A04020102020204" pitchFamily="34" charset="0"/>
            </a:endParaRPr>
          </a:p>
          <a:p>
            <a:endParaRPr lang="ru-RU" sz="2000" dirty="0">
              <a:solidFill>
                <a:srgbClr val="000099"/>
              </a:solidFill>
              <a:latin typeface="Arial Black" panose="020B0A04020102020204" pitchFamily="34" charset="0"/>
            </a:endParaRPr>
          </a:p>
          <a:p>
            <a:endParaRPr lang="ru-RU" sz="2000" dirty="0" smtClean="0">
              <a:solidFill>
                <a:srgbClr val="000099"/>
              </a:solidFill>
              <a:latin typeface="Arial Black" panose="020B0A04020102020204" pitchFamily="34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ea typeface="Calibri"/>
                <a:cs typeface="Times New Roman"/>
              </a:rPr>
              <a:t>Новизна работы: </a:t>
            </a:r>
            <a:r>
              <a:rPr lang="ru-RU" sz="2400" b="1" i="1" dirty="0">
                <a:solidFill>
                  <a:schemeClr val="tx2"/>
                </a:solidFill>
              </a:rPr>
              <a:t>ранее не исследовалось влияние </a:t>
            </a:r>
            <a:r>
              <a:rPr lang="ru-RU" sz="2400" b="1" i="1" dirty="0" err="1">
                <a:solidFill>
                  <a:schemeClr val="tx2"/>
                </a:solidFill>
              </a:rPr>
              <a:t>видеоблогов</a:t>
            </a:r>
            <a:r>
              <a:rPr lang="ru-RU" sz="2400" b="1" i="1" dirty="0">
                <a:solidFill>
                  <a:schemeClr val="tx2"/>
                </a:solidFill>
              </a:rPr>
              <a:t> на поведение младших школьников МБОУ «Лицей №23</a:t>
            </a:r>
            <a:r>
              <a:rPr lang="ru-RU" sz="2400" b="1" i="1" dirty="0" smtClean="0">
                <a:solidFill>
                  <a:schemeClr val="tx2"/>
                </a:solidFill>
              </a:rPr>
              <a:t>»</a:t>
            </a:r>
            <a:endParaRPr lang="ru-RU" sz="2400" b="1" i="1" dirty="0">
              <a:solidFill>
                <a:schemeClr val="tx2"/>
              </a:solidFill>
            </a:endParaRPr>
          </a:p>
          <a:p>
            <a:endParaRPr lang="ru-RU" sz="2400" dirty="0"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3" y="3056731"/>
            <a:ext cx="3282270" cy="1851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648" y="3056731"/>
            <a:ext cx="3551361" cy="1924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342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  <a:ea typeface="Calibri"/>
                <a:cs typeface="Times New Roman"/>
              </a:rPr>
              <a:t>Кто такие </a:t>
            </a:r>
            <a:r>
              <a:rPr lang="ru-RU" sz="3200" b="1" i="1" dirty="0" err="1">
                <a:solidFill>
                  <a:srgbClr val="FF0000"/>
                </a:solidFill>
                <a:latin typeface="Calibri" panose="020F0502020204030204"/>
                <a:ea typeface="Calibri"/>
                <a:cs typeface="Times New Roman"/>
              </a:rPr>
              <a:t>блогеры</a:t>
            </a:r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  <a:ea typeface="Calibri"/>
                <a:cs typeface="Times New Roman"/>
              </a:rPr>
              <a:t> 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28650" y="1465943"/>
            <a:ext cx="5002893" cy="3918857"/>
          </a:xfrm>
        </p:spPr>
        <p:txBody>
          <a:bodyPr>
            <a:noAutofit/>
          </a:bodyPr>
          <a:lstStyle/>
          <a:p>
            <a:pPr lvl="0"/>
            <a:r>
              <a:rPr lang="ru-RU" b="1" i="1" dirty="0" err="1"/>
              <a:t>Блогер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</a:rPr>
              <a:t>это человек, который ведет онлайн-дневник, "блог", регулярно публикует в нем новые записи. Блог в интернете может завести любой человек и писать на любую 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</a:rPr>
              <a:t>тему.</a:t>
            </a:r>
          </a:p>
          <a:p>
            <a:pPr lvl="0"/>
            <a:endParaRPr lang="ru-RU" sz="2200" b="1" i="1" dirty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</a:rPr>
              <a:t>Первым блогом считается страница Тима </a:t>
            </a:r>
            <a:r>
              <a:rPr lang="ru-RU" sz="2200" b="1" i="1" dirty="0" err="1">
                <a:solidFill>
                  <a:schemeClr val="accent1">
                    <a:lumMod val="75000"/>
                  </a:schemeClr>
                </a:solidFill>
              </a:rPr>
              <a:t>Бернерса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</a:rPr>
              <a:t>-Ли, где он, начиная с 1992 г., публиковал новости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200" b="1" i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2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757714" y="47171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750" y="2235200"/>
            <a:ext cx="3199507" cy="2481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8971" y="5921829"/>
            <a:ext cx="84182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>
                <a:solidFill>
                  <a:srgbClr val="727CA3">
                    <a:lumMod val="75000"/>
                  </a:srgbClr>
                </a:solidFill>
              </a:rPr>
              <a:t>Более широкое распространение блоги получили с 1996 </a:t>
            </a:r>
            <a:r>
              <a:rPr lang="ru-RU" sz="2200" b="1" i="1" dirty="0" smtClean="0">
                <a:solidFill>
                  <a:srgbClr val="727CA3">
                    <a:lumMod val="75000"/>
                  </a:srgbClr>
                </a:solidFill>
              </a:rPr>
              <a:t>г.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464915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0303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Вебсервисы</a:t>
            </a:r>
            <a:r>
              <a:rPr lang="ru-RU" sz="3200" b="1" i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на просторах интернета</a:t>
            </a:r>
            <a:endParaRPr lang="ru-RU" sz="3200" b="1" i="1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552091" y="1053141"/>
            <a:ext cx="8074324" cy="6296565"/>
          </a:xfrm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Резкий рост пользователей связан с появлением в 2005 году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</a:rPr>
              <a:t>видеохостинга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</a:rPr>
              <a:t>YouTube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, который позволил любому человеку, имеющему доступ в интернет, публиковать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любительские видеоролики.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34" name="Picture 10" descr="https://pbs.twimg.com/media/C5Lph0MW8AA8rWc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707" y="2526980"/>
            <a:ext cx="1951139" cy="195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myce.com/wp-content/images_posts/2017/03/myce-youtube-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476" y="2586350"/>
            <a:ext cx="2443200" cy="183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17917" y="5262113"/>
            <a:ext cx="7237562" cy="1487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На просторах интернета немало и других </a:t>
            </a:r>
            <a:r>
              <a:rPr lang="ru-RU" sz="2000" b="1" i="1" dirty="0" err="1">
                <a:solidFill>
                  <a:schemeClr val="accent1">
                    <a:lumMod val="75000"/>
                  </a:schemeClr>
                </a:solidFill>
              </a:rPr>
              <a:t>вебсервисов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 для ведения блогов. Таких как, например: Живой Журнал, Телеграмм и различные </a:t>
            </a:r>
            <a:r>
              <a:rPr lang="ru-RU" sz="2000" b="1" i="1" dirty="0" err="1">
                <a:solidFill>
                  <a:schemeClr val="accent1">
                    <a:lumMod val="75000"/>
                  </a:schemeClr>
                </a:solidFill>
              </a:rPr>
              <a:t>соцсети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 – </a:t>
            </a:r>
            <a:r>
              <a:rPr lang="ru-RU" sz="2000" b="1" i="1" dirty="0" err="1">
                <a:solidFill>
                  <a:schemeClr val="accent1">
                    <a:lumMod val="75000"/>
                  </a:schemeClr>
                </a:solidFill>
              </a:rPr>
              <a:t>Твиттер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000" b="1" i="1" dirty="0" err="1">
                <a:solidFill>
                  <a:schemeClr val="accent1">
                    <a:lumMod val="75000"/>
                  </a:schemeClr>
                </a:solidFill>
              </a:rPr>
              <a:t>Вконтакте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, Одноклассники, </a:t>
            </a:r>
            <a:r>
              <a:rPr lang="ru-RU" sz="2000" b="1" i="1" dirty="0" err="1">
                <a:solidFill>
                  <a:schemeClr val="accent1">
                    <a:lumMod val="75000"/>
                  </a:schemeClr>
                </a:solidFill>
              </a:rPr>
              <a:t>Инстаграм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 и другие.</a:t>
            </a:r>
          </a:p>
        </p:txBody>
      </p:sp>
    </p:spTree>
    <p:extLst>
      <p:ext uri="{BB962C8B-B14F-4D97-AF65-F5344CB8AC3E}">
        <p14:creationId xmlns:p14="http://schemas.microsoft.com/office/powerpoint/2010/main" val="671846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8189" y="1311215"/>
            <a:ext cx="8127161" cy="379474"/>
          </a:xfrm>
        </p:spPr>
        <p:txBody>
          <a:bodyPr>
            <a:normAutofit fontScale="90000"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Современные дети проводят много времени в Сети: там они общаются, обмениваются лайками, слушают музыку, размещают фотографии и смотрят видео. И зачастую ролики, которые так нравятся детям, кажутся взрослым абсолютно бессмысленными. Что же это за видео и почему современные дети, рожденное в эпоху бурного развития интернет-технологий, так любит их смотреть? </a:t>
            </a:r>
            <a:r>
              <a:rPr lang="ru-RU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2050" name="Picture 2" descr="https://www.hrexcellency.com/wp-content/uploads/2018/05/HARUSKAH-HARGA-DIRIMU-DITENTUKAN-JUMLAH-%E2%80%9CLIKE%E2%80%9D-M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930" y="2501660"/>
            <a:ext cx="6864804" cy="36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930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28650" y="159657"/>
            <a:ext cx="7886700" cy="11321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+mn-lt"/>
              </a:rPr>
              <a:t>Виды блогов по тематике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0" name="Объект 19"/>
          <p:cNvSpPr>
            <a:spLocks noGrp="1"/>
          </p:cNvSpPr>
          <p:nvPr>
            <p:ph idx="1"/>
          </p:nvPr>
        </p:nvSpPr>
        <p:spPr>
          <a:xfrm>
            <a:off x="628650" y="1306286"/>
            <a:ext cx="7886700" cy="4870677"/>
          </a:xfrm>
        </p:spPr>
        <p:txBody>
          <a:bodyPr/>
          <a:lstStyle/>
          <a:p>
            <a:pPr marL="342900" lvl="0" indent="-342900" algn="ctr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Распаковка</a:t>
            </a:r>
          </a:p>
          <a:p>
            <a:pPr marL="0" lvl="0" indent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 smtClean="0">
                <a:solidFill>
                  <a:schemeClr val="tx2"/>
                </a:solidFill>
              </a:rPr>
              <a:t>Все </a:t>
            </a:r>
            <a:r>
              <a:rPr lang="ru-RU" sz="2400" b="1" i="1" dirty="0">
                <a:solidFill>
                  <a:schemeClr val="tx2"/>
                </a:solidFill>
              </a:rPr>
              <a:t>население Земли от двух до 15 лет радостно открывает упаковки, снимая это дело на видео. </a:t>
            </a:r>
          </a:p>
          <a:p>
            <a:pPr marL="0" lvl="0" indent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1" dirty="0" smtClean="0">
                <a:solidFill>
                  <a:schemeClr val="tx2"/>
                </a:solidFill>
              </a:rPr>
              <a:t>В </a:t>
            </a:r>
            <a:r>
              <a:rPr lang="ru-RU" sz="2400" b="1" i="1" dirty="0">
                <a:solidFill>
                  <a:schemeClr val="tx2"/>
                </a:solidFill>
              </a:rPr>
              <a:t>ход идут не только шоколадные яйца, но и новые игрушки, сладости,  пакеты с продуктами, которые мама принесла из магазина и т.д.</a:t>
            </a:r>
          </a:p>
          <a:p>
            <a:pPr marL="0" indent="0">
              <a:buNone/>
            </a:pPr>
            <a:endParaRPr lang="ru-RU" sz="2400" b="1" i="1" dirty="0">
              <a:solidFill>
                <a:schemeClr val="tx2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19" y="4078514"/>
            <a:ext cx="3451580" cy="209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236" y="4078514"/>
            <a:ext cx="3864932" cy="217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847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84703"/>
          </a:xfrm>
        </p:spPr>
        <p:txBody>
          <a:bodyPr/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Calibri" panose="020F0502020204030204"/>
              </a:rPr>
              <a:t>Виды блогов по тематике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32114"/>
            <a:ext cx="7886700" cy="5044849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b="1" dirty="0" smtClean="0"/>
              <a:t>2. Игры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chemeClr val="tx2"/>
                </a:solidFill>
              </a:rPr>
              <a:t>В таких роликах обычно «участвуют» популярные игрушки, вроде кукол </a:t>
            </a:r>
            <a:r>
              <a:rPr lang="en-US" sz="2400" b="1" i="1" dirty="0">
                <a:solidFill>
                  <a:schemeClr val="tx2"/>
                </a:solidFill>
              </a:rPr>
              <a:t>LOL</a:t>
            </a:r>
            <a:r>
              <a:rPr lang="ru-RU" sz="2400" b="1" i="1" dirty="0">
                <a:solidFill>
                  <a:schemeClr val="tx2"/>
                </a:solidFill>
              </a:rPr>
              <a:t>, Н</a:t>
            </a:r>
            <a:r>
              <a:rPr lang="en-US" sz="2400" b="1" i="1" dirty="0" err="1">
                <a:solidFill>
                  <a:schemeClr val="tx2"/>
                </a:solidFill>
              </a:rPr>
              <a:t>airdorables</a:t>
            </a:r>
            <a:r>
              <a:rPr lang="ru-RU" sz="2400" b="1" i="1" dirty="0">
                <a:solidFill>
                  <a:schemeClr val="tx2"/>
                </a:solidFill>
              </a:rPr>
              <a:t>,  куклы </a:t>
            </a:r>
            <a:r>
              <a:rPr lang="ru-RU" sz="2400" b="1" i="1" dirty="0" err="1">
                <a:solidFill>
                  <a:schemeClr val="tx2"/>
                </a:solidFill>
              </a:rPr>
              <a:t>Барьби</a:t>
            </a:r>
            <a:r>
              <a:rPr lang="ru-RU" sz="2400" b="1" i="1" dirty="0">
                <a:solidFill>
                  <a:schemeClr val="tx2"/>
                </a:solidFill>
              </a:rPr>
              <a:t>, конструктор </a:t>
            </a:r>
            <a:r>
              <a:rPr lang="ru-RU" sz="2400" b="1" i="1" dirty="0" err="1">
                <a:solidFill>
                  <a:schemeClr val="tx2"/>
                </a:solidFill>
              </a:rPr>
              <a:t>Лего</a:t>
            </a:r>
            <a:r>
              <a:rPr lang="ru-RU" sz="2400" b="1" i="1" dirty="0">
                <a:solidFill>
                  <a:schemeClr val="tx2"/>
                </a:solidFill>
              </a:rPr>
              <a:t> и т.д.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chemeClr val="tx2"/>
                </a:solidFill>
              </a:rPr>
              <a:t>В них детские </a:t>
            </a:r>
            <a:r>
              <a:rPr lang="ru-RU" sz="2400" b="1" i="1" dirty="0" err="1">
                <a:solidFill>
                  <a:schemeClr val="tx2"/>
                </a:solidFill>
              </a:rPr>
              <a:t>блогеры</a:t>
            </a:r>
            <a:r>
              <a:rPr lang="ru-RU" sz="2400" b="1" i="1" dirty="0">
                <a:solidFill>
                  <a:schemeClr val="tx2"/>
                </a:solidFill>
              </a:rPr>
              <a:t> наглядно показывают идеи для игры и учат взрослых взаимодействовать с детьми, если те приглашают их в свой «</a:t>
            </a:r>
            <a:r>
              <a:rPr lang="ru-RU" sz="2400" b="1" i="1" dirty="0" err="1">
                <a:solidFill>
                  <a:schemeClr val="tx2"/>
                </a:solidFill>
              </a:rPr>
              <a:t>понарошковый</a:t>
            </a:r>
            <a:r>
              <a:rPr lang="ru-RU" sz="2400" b="1" i="1" dirty="0">
                <a:solidFill>
                  <a:schemeClr val="tx2"/>
                </a:solidFill>
              </a:rPr>
              <a:t>» мир</a:t>
            </a:r>
            <a:r>
              <a:rPr lang="ru-RU" sz="2400" b="1" i="1" dirty="0"/>
              <a:t>.</a:t>
            </a:r>
          </a:p>
          <a:p>
            <a:pPr marL="0" lvl="0" indent="0" algn="ctr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3" y="4416879"/>
            <a:ext cx="3396343" cy="226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628" y="4416879"/>
            <a:ext cx="3991429" cy="2245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82552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1836</TotalTime>
  <Words>1665</Words>
  <Application>Microsoft Office PowerPoint</Application>
  <PresentationFormat>Экран (4:3)</PresentationFormat>
  <Paragraphs>198</Paragraphs>
  <Slides>30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Arial Black</vt:lpstr>
      <vt:lpstr>Calibri</vt:lpstr>
      <vt:lpstr>Calibri Light</vt:lpstr>
      <vt:lpstr>Times New Roman</vt:lpstr>
      <vt:lpstr>Тема Office</vt:lpstr>
      <vt:lpstr>Диаграмма Microsoft Excel</vt:lpstr>
      <vt:lpstr> Исследовательская работа </vt:lpstr>
      <vt:lpstr>Современное поколение в отличие от многих взрослых с Интернетом и новыми технологиями на «ты». Гаджеты и социальные сети известны нам чуть ли не с самого рождения. Стремительно растет интерес детей к просмотру роликов на YouTube. Популярные блогеры становятся примером, авторитетами для детей. </vt:lpstr>
      <vt:lpstr>Презентация PowerPoint</vt:lpstr>
      <vt:lpstr>Презентация PowerPoint</vt:lpstr>
      <vt:lpstr>Кто такие блогеры ?</vt:lpstr>
      <vt:lpstr>Вебсервисы на просторах интернета</vt:lpstr>
      <vt:lpstr>Современные дети проводят много времени в Сети: там они общаются, обмениваются лайками, слушают музыку, размещают фотографии и смотрят видео. И зачастую ролики, которые так нравятся детям, кажутся взрослым абсолютно бессмысленными. Что же это за видео и почему современные дети, рожденное в эпоху бурного развития интернет-технологий, так любит их смотреть?  </vt:lpstr>
      <vt:lpstr>Виды блогов по тематике </vt:lpstr>
      <vt:lpstr>Виды блогов по тематике</vt:lpstr>
      <vt:lpstr>Виды блогов по тематике</vt:lpstr>
      <vt:lpstr>Виды блогов по тематике</vt:lpstr>
      <vt:lpstr>Виды блогов по тематике</vt:lpstr>
      <vt:lpstr> Видеоблоги для детей: вред и польза </vt:lpstr>
      <vt:lpstr> Видеоблоги для детей: вред и польза </vt:lpstr>
      <vt:lpstr> Видеоблоги для детей: вред и польза </vt:lpstr>
      <vt:lpstr> Видеоблоги для детей: вред и польза </vt:lpstr>
      <vt:lpstr> Видеоблоги для детей: вред и польза </vt:lpstr>
      <vt:lpstr> Видеоблоги для детей: вред и польза </vt:lpstr>
      <vt:lpstr>Рейтинг блогеров среди учеников 1-4 классов МБОУ «Лицей № 23» </vt:lpstr>
      <vt:lpstr>Вред и польза</vt:lpstr>
      <vt:lpstr>Результаты анкетирования учащихся МБОУ «Лицей № 23» </vt:lpstr>
      <vt:lpstr>«Появляется ли у тебя желание быть похожим на блогеров?» </vt:lpstr>
      <vt:lpstr>Я хочу так же как блогер: </vt:lpstr>
      <vt:lpstr>Как ты реагируешь на запрет родителей смотреть данные видеоблоги?</vt:lpstr>
      <vt:lpstr>Как ты реагируешь на запрет родителей смотреть данные видеоблоги?</vt:lpstr>
      <vt:lpstr>Анкетирование родителей</vt:lpstr>
      <vt:lpstr>Анкетирование родителей</vt:lpstr>
      <vt:lpstr>Рекомендации по уменьшению влияние видеороликов на детей.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Anna</cp:lastModifiedBy>
  <cp:revision>103</cp:revision>
  <dcterms:created xsi:type="dcterms:W3CDTF">2014-01-20T18:25:37Z</dcterms:created>
  <dcterms:modified xsi:type="dcterms:W3CDTF">2020-02-17T02:17:17Z</dcterms:modified>
</cp:coreProperties>
</file>