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74" r:id="rId2"/>
    <p:sldId id="295" r:id="rId3"/>
    <p:sldId id="299" r:id="rId4"/>
    <p:sldId id="298" r:id="rId5"/>
    <p:sldId id="294" r:id="rId6"/>
    <p:sldId id="272" r:id="rId7"/>
    <p:sldId id="277" r:id="rId8"/>
    <p:sldId id="300" r:id="rId9"/>
    <p:sldId id="292" r:id="rId10"/>
    <p:sldId id="267" r:id="rId11"/>
    <p:sldId id="269" r:id="rId12"/>
    <p:sldId id="296" r:id="rId13"/>
    <p:sldId id="293" r:id="rId14"/>
    <p:sldId id="264" r:id="rId15"/>
    <p:sldId id="30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2021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89319-78ED-49A8-9D8E-36024971D7D6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FD1CA-7344-4D6F-81CD-775BF5D4C3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8488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 descr="https://r.mtdata.ru/r480x-/u19/photo0F6F/20890808034-0/origina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backgroundRemoval t="1667" b="96667" l="10000" r="90000"/>
                    </a14:imgEffect>
                    <a14:imgEffect>
                      <a14:brightnessContrast contrast="-6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976" r="12600"/>
          <a:stretch/>
        </p:blipFill>
        <p:spPr bwMode="auto">
          <a:xfrm>
            <a:off x="4572000" y="2012051"/>
            <a:ext cx="1339414" cy="13681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photoshopia.ru/clipart/data/1319/medium/1442769904315_photoshopia_ru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sharpenSoften amount="-45000"/>
                    </a14:imgEffect>
                    <a14:imgEffect>
                      <a14:brightnessContrast bright="28000" contrast="-31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93543">
            <a:off x="3642434" y="1713882"/>
            <a:ext cx="2721658" cy="33326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.kam-solnyshko.ru/u/fd/fbdb4e904b11e5a2f1bbf5530a7ed6/-/img%20%281%29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128" r="5049"/>
          <a:stretch/>
        </p:blipFill>
        <p:spPr bwMode="auto">
          <a:xfrm>
            <a:off x="0" y="4365104"/>
            <a:ext cx="9144000" cy="2743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4918697" y="5478664"/>
            <a:ext cx="4216591" cy="1296144"/>
          </a:xfrm>
          <a:prstGeom prst="roundRect">
            <a:avLst/>
          </a:prstGeom>
          <a:solidFill>
            <a:srgbClr val="99FF66">
              <a:alpha val="75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5090" y="404665"/>
            <a:ext cx="8221366" cy="108012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18697" y="5478664"/>
            <a:ext cx="4216591" cy="1368152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gradFill flip="none" rotWithShape="1">
          <a:gsLst>
            <a:gs pos="0">
              <a:srgbClr val="99FF66"/>
            </a:gs>
            <a:gs pos="57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455090" y="404665"/>
            <a:ext cx="8221366" cy="1080119"/>
          </a:xfrm>
          <a:prstGeom prst="roundRect">
            <a:avLst/>
          </a:prstGeom>
          <a:solidFill>
            <a:srgbClr val="99FF66">
              <a:alpha val="75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14" descr="https://r.mtdata.ru/r480x-/u19/photo0F6F/20890808034-0/origina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backgroundRemoval t="1667" b="96667" l="10000" r="90000"/>
                    </a14:imgEffect>
                    <a14:imgEffect>
                      <a14:brightnessContrast contrast="-6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976" r="12600"/>
          <a:stretch/>
        </p:blipFill>
        <p:spPr bwMode="auto">
          <a:xfrm rot="2062218">
            <a:off x="7232974" y="4026964"/>
            <a:ext cx="1339414" cy="13681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1A1F5-8B62-4D7B-B4EB-190735E9244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71CE9-0A96-4B0A-9744-FB96BB8A153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16" descr="http://photoshopia.ru/clipart/data/1319/medium/1442769904315_photoshopia_ru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sharpenSoften amount="-24000"/>
                    </a14:imgEffect>
                    <a14:imgEffect>
                      <a14:brightnessContrast bright="-7000" contrast="-2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5761">
            <a:off x="6303408" y="3728795"/>
            <a:ext cx="2721658" cy="33326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gradFill flip="none" rotWithShape="1">
          <a:gsLst>
            <a:gs pos="0">
              <a:srgbClr val="99FF66"/>
            </a:gs>
            <a:gs pos="28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55090" y="404665"/>
            <a:ext cx="8221366" cy="1080119"/>
          </a:xfrm>
          <a:prstGeom prst="roundRect">
            <a:avLst/>
          </a:prstGeom>
          <a:solidFill>
            <a:srgbClr val="99FF66">
              <a:alpha val="75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600200"/>
            <a:ext cx="404279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1A1F5-8B62-4D7B-B4EB-190735E9244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71CE9-0A96-4B0A-9744-FB96BB8A153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http://i.kam-solnyshko.ru/u/fd/fbdb4e904b11e5a2f1bbf5530a7ed6/-/img%20%281%2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sharpenSoften amount="-19000"/>
                    </a14:imgEffect>
                    <a14:imgEffect>
                      <a14:brightnessContrast contrast="-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128" r="5049"/>
          <a:stretch/>
        </p:blipFill>
        <p:spPr bwMode="auto">
          <a:xfrm>
            <a:off x="0" y="5229200"/>
            <a:ext cx="9144000" cy="18791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455091" y="1700808"/>
            <a:ext cx="3972894" cy="4320480"/>
          </a:xfrm>
          <a:prstGeom prst="roundRect">
            <a:avLst/>
          </a:prstGeom>
          <a:noFill/>
          <a:ln w="50800">
            <a:solidFill>
              <a:srgbClr val="99FF66"/>
            </a:solidFill>
            <a:prstDash val="solid"/>
            <a:round/>
          </a:ln>
          <a:effectLst>
            <a:outerShdw blurRad="63500" sx="102000" sy="102000" algn="ctr" rotWithShape="0">
              <a:schemeClr val="accent3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16016" y="1675112"/>
            <a:ext cx="3960440" cy="4320480"/>
          </a:xfrm>
          <a:prstGeom prst="roundRect">
            <a:avLst/>
          </a:prstGeom>
          <a:noFill/>
          <a:ln w="50800">
            <a:solidFill>
              <a:srgbClr val="99FF66"/>
            </a:solidFill>
            <a:prstDash val="solid"/>
            <a:round/>
          </a:ln>
          <a:effectLst>
            <a:outerShdw blurRad="63500" sx="102000" sy="102000" algn="ctr" rotWithShape="0">
              <a:schemeClr val="accent3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gradFill flip="none" rotWithShape="1">
          <a:gsLst>
            <a:gs pos="0">
              <a:srgbClr val="99FF66"/>
            </a:gs>
            <a:gs pos="63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1A1F5-8B62-4D7B-B4EB-190735E9244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71CE9-0A96-4B0A-9744-FB96BB8A153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Picture 16" descr="http://photoshopia.ru/clipart/data/1319/medium/1442769904315_photoshopia_ru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sharpenSoften amount="-24000"/>
                    </a14:imgEffect>
                    <a14:imgEffect>
                      <a14:brightnessContrast bright="-7000" contrast="-2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5604">
            <a:off x="6477953" y="3728794"/>
            <a:ext cx="2721658" cy="33326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6" descr="http://photoshopia.ru/clipart/data/1319/medium/1442769904315_photoshopia_ru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sharpenSoften amount="-24000"/>
                    </a14:imgEffect>
                    <a14:imgEffect>
                      <a14:brightnessContrast bright="-7000" contrast="-2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0742" flipH="1">
            <a:off x="-38655" y="3739698"/>
            <a:ext cx="2442392" cy="33326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https://r.mtdata.ru/r480x-/u19/photo0F6F/20890808034-0/origina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backgroundRemoval t="1667" b="96667" l="10000" r="90000"/>
                    </a14:imgEffect>
                    <a14:imgEffect>
                      <a14:brightnessContrast contrast="-6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976" r="12600"/>
          <a:stretch/>
        </p:blipFill>
        <p:spPr bwMode="auto">
          <a:xfrm>
            <a:off x="3779912" y="5544607"/>
            <a:ext cx="1339414" cy="13681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bg>
      <p:bgPr shadeToTitle="1"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95536" y="1772816"/>
            <a:ext cx="8280920" cy="1440160"/>
          </a:xfrm>
          <a:prstGeom prst="roundRect">
            <a:avLst/>
          </a:prstGeom>
          <a:solidFill>
            <a:srgbClr val="99FF66">
              <a:alpha val="75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1080120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772816"/>
            <a:ext cx="8265246" cy="1386383"/>
          </a:xfrm>
        </p:spPr>
        <p:txBody>
          <a:bodyPr anchor="b"/>
          <a:lstStyle>
            <a:lvl1pPr marL="0" indent="0" algn="just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1A1F5-8B62-4D7B-B4EB-190735E9244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71CE9-0A96-4B0A-9744-FB96BB8A153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14" descr="https://r.mtdata.ru/r480x-/u19/photo0F6F/20890808034-0/origina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backgroundRemoval t="1667" b="96667" l="10000" r="90000"/>
                    </a14:imgEffect>
                    <a14:imgEffect>
                      <a14:brightnessContrast contrast="-6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976" r="12600"/>
          <a:stretch/>
        </p:blipFill>
        <p:spPr bwMode="auto">
          <a:xfrm rot="2062218">
            <a:off x="2927320" y="4441526"/>
            <a:ext cx="1339414" cy="13681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Номер слайда 5"/>
          <p:cNvSpPr txBox="1">
            <a:spLocks/>
          </p:cNvSpPr>
          <p:nvPr/>
        </p:nvSpPr>
        <p:spPr>
          <a:xfrm>
            <a:off x="6553199" y="60683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16" descr="http://photoshopia.ru/clipart/data/1319/medium/1442769904315_photoshopia_ru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brightnessContrast bright="26000" contrast="-24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5761">
            <a:off x="1503468" y="3682510"/>
            <a:ext cx="2721658" cy="33326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F1A1F5-8B62-4D7B-B4EB-190735E9244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71CE9-0A96-4B0A-9744-FB96BB8A1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55090" y="404665"/>
            <a:ext cx="8221366" cy="1080119"/>
          </a:xfrm>
          <a:prstGeom prst="roundRect">
            <a:avLst/>
          </a:prstGeom>
          <a:solidFill>
            <a:srgbClr val="99FF66">
              <a:alpha val="66000"/>
            </a:srgbClr>
          </a:solidFill>
          <a:ln w="50800">
            <a:solidFill>
              <a:srgbClr val="92D05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1A1F5-8B62-4D7B-B4EB-190735E9244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71CE9-0A96-4B0A-9744-FB96BB8A1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ds04.infourok.ru/uploads/ex/0b50/00054ef7-f4c07939/2/img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71480"/>
            <a:ext cx="889248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Урок русского языка в 6 классе</a:t>
            </a:r>
            <a:endParaRPr lang="ru-RU" sz="4400" b="1" cap="none" spc="0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143504" y="5572140"/>
            <a:ext cx="3786214" cy="988924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Учитель: Ефремова Гузель </a:t>
            </a:r>
            <a:r>
              <a:rPr lang="ru-RU" b="1" dirty="0" err="1" smtClean="0"/>
              <a:t>Галиевна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ds04.infourok.ru/uploads/ex/0b50/00054ef7-f4c07939/2/img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27956" y="1700808"/>
            <a:ext cx="8430324" cy="120032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endParaRPr lang="ru-RU" sz="3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742950" indent="-742950">
              <a:buAutoNum type="arabicPeriod"/>
            </a:pP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428736"/>
            <a:ext cx="75009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Взошло, заиграло над лесом зимнее солнце. Лучи яркого света янтарным блеском зажгли снега. Серебристым инеем украсились гибкие ветки берез. На белоснежной скатерти полян видны чудесные узоры звериных и птичьих следов.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571480"/>
            <a:ext cx="81233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Спишите аккуратно, внимательно: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071942"/>
            <a:ext cx="82153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 прилагательными укажите их разряд одной буквой: </a:t>
            </a:r>
            <a:endParaRPr kumimoji="0" lang="ru-RU" sz="2400" b="1" i="0" u="none" strike="noStrike" cap="none" spc="0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к- качественные,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о- относительные,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spc="0" normalizeH="0" baseline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4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притяжательные.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ds04.infourok.ru/uploads/ex/0b50/00054ef7-f4c07939/2/img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ПРОВЕРЬ СЕБЯ!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143116"/>
            <a:ext cx="72866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Взошло, заиграло над лесом </a:t>
            </a:r>
            <a:r>
              <a:rPr lang="ru-RU" sz="2800" i="1" dirty="0" smtClean="0"/>
              <a:t>зимнее солнце.</a:t>
            </a:r>
          </a:p>
          <a:p>
            <a:endParaRPr lang="ru-RU" sz="2800" i="1" dirty="0" smtClean="0"/>
          </a:p>
          <a:p>
            <a:r>
              <a:rPr lang="ru-RU" sz="2800" i="1" dirty="0" smtClean="0"/>
              <a:t> </a:t>
            </a:r>
            <a:r>
              <a:rPr lang="ru-RU" sz="2800" i="1" dirty="0" smtClean="0"/>
              <a:t>Лучи </a:t>
            </a:r>
            <a:r>
              <a:rPr lang="ru-RU" sz="2800" i="1" dirty="0" smtClean="0"/>
              <a:t>яркого  </a:t>
            </a:r>
            <a:r>
              <a:rPr lang="ru-RU" sz="2800" i="1" dirty="0" smtClean="0"/>
              <a:t>света </a:t>
            </a:r>
            <a:r>
              <a:rPr lang="ru-RU" sz="2800" i="1" dirty="0" smtClean="0"/>
              <a:t>своим </a:t>
            </a:r>
            <a:r>
              <a:rPr lang="ru-RU" sz="2800" i="1" dirty="0" smtClean="0"/>
              <a:t>блеском </a:t>
            </a:r>
            <a:r>
              <a:rPr lang="ru-RU" sz="2800" i="1" dirty="0" smtClean="0"/>
              <a:t>зажгли</a:t>
            </a:r>
          </a:p>
          <a:p>
            <a:endParaRPr lang="ru-RU" sz="2800" i="1" dirty="0" smtClean="0"/>
          </a:p>
          <a:p>
            <a:r>
              <a:rPr lang="ru-RU" sz="2800" i="1" dirty="0" smtClean="0"/>
              <a:t> </a:t>
            </a:r>
            <a:r>
              <a:rPr lang="ru-RU" sz="2800" i="1" dirty="0" smtClean="0"/>
              <a:t>снега. </a:t>
            </a:r>
            <a:r>
              <a:rPr lang="ru-RU" sz="2800" i="1" dirty="0" smtClean="0"/>
              <a:t>Белым </a:t>
            </a:r>
            <a:r>
              <a:rPr lang="ru-RU" sz="2800" i="1" dirty="0" smtClean="0"/>
              <a:t>инеем украсились </a:t>
            </a:r>
            <a:r>
              <a:rPr lang="ru-RU" sz="2800" i="1" dirty="0" smtClean="0"/>
              <a:t>березовые </a:t>
            </a:r>
          </a:p>
          <a:p>
            <a:endParaRPr lang="ru-RU" sz="2800" i="1" dirty="0" smtClean="0"/>
          </a:p>
          <a:p>
            <a:r>
              <a:rPr lang="ru-RU" sz="2800" i="1" dirty="0" smtClean="0"/>
              <a:t>ветки . </a:t>
            </a:r>
            <a:r>
              <a:rPr lang="ru-RU" sz="2800" i="1" dirty="0" smtClean="0"/>
              <a:t>На белоснежной скатерти полян </a:t>
            </a:r>
            <a:endParaRPr lang="ru-RU" sz="2800" i="1" dirty="0" smtClean="0"/>
          </a:p>
          <a:p>
            <a:endParaRPr lang="ru-RU" sz="2800" i="1" dirty="0" smtClean="0"/>
          </a:p>
          <a:p>
            <a:r>
              <a:rPr lang="ru-RU" sz="2800" i="1" dirty="0" smtClean="0"/>
              <a:t>видны  </a:t>
            </a:r>
            <a:r>
              <a:rPr lang="ru-RU" sz="2800" i="1" dirty="0" smtClean="0"/>
              <a:t>узоры звериных и птичьих следов</a:t>
            </a:r>
            <a:r>
              <a:rPr lang="ru-RU" i="1" dirty="0" smtClean="0"/>
              <a:t>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643042" y="278605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286380" y="200024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857356" y="357187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000364" y="442913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072198" y="371475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143504" y="53578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846217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/>
              <a:t> </a:t>
            </a:r>
            <a:r>
              <a:rPr lang="ru-RU" dirty="0" smtClean="0"/>
              <a:t>Опишите </a:t>
            </a:r>
            <a:r>
              <a:rPr lang="ru-RU" dirty="0" smtClean="0"/>
              <a:t>вид из своего окна, используя как можно больше  прилагательных разных разрядов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500042"/>
            <a:ext cx="67204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Домашнее задание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500042"/>
            <a:ext cx="79506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Подведение итогов урока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2357430"/>
            <a:ext cx="9085692" cy="2795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Что нового вы узнали сегодня на уроке?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Прилагательные какого разряда отвечают на вопрос чей?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Какие прилагательные  не могут сочетаться со словом очень?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Приведите примеры качественных прилагательных.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Молодцы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039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8221366" cy="1080120"/>
          </a:xfrm>
        </p:spPr>
        <p:txBody>
          <a:bodyPr/>
          <a:lstStyle/>
          <a:p>
            <a:r>
              <a:rPr lang="ru-RU" dirty="0" smtClean="0"/>
              <a:t>СПАСИБО ЗА УРОК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728913"/>
            <a:ext cx="7365123" cy="1914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ОРГАНИЗАЦИОННЫЙ МОМЕНТ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3116"/>
            <a:ext cx="774269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Столкнемся плечом,</a:t>
            </a:r>
          </a:p>
          <a:p>
            <a:pPr algn="ctr">
              <a:buNone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стукнемся кулачком,  </a:t>
            </a:r>
          </a:p>
          <a:p>
            <a:pPr algn="ctr">
              <a:buNone/>
            </a:pP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дружелюбно подмигнем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357166"/>
            <a:ext cx="7439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Arial" charset="0"/>
              </a:rPr>
              <a:t>Тринадцатое декабря</a:t>
            </a:r>
            <a:endParaRPr lang="ru-RU" sz="5400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1643050"/>
            <a:ext cx="67151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i="1" dirty="0" smtClean="0">
                <a:ln/>
                <a:solidFill>
                  <a:srgbClr val="00B050"/>
                </a:solidFill>
                <a:latin typeface="Arial" charset="0"/>
              </a:rPr>
              <a:t>Классная работа</a:t>
            </a:r>
            <a:endParaRPr lang="ru-RU" sz="5400" i="1" dirty="0">
              <a:ln/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28662" y="500042"/>
            <a:ext cx="67904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СОСТАВЬТЕ ПРЕДЛОЖЕНИЕ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857" y="2967335"/>
            <a:ext cx="905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гореть, зажигать, сам, другие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143380"/>
            <a:ext cx="7786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Гореть самому - зажечь других</a:t>
            </a:r>
            <a:endParaRPr lang="ru-RU" sz="4000" b="1" i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428604"/>
            <a:ext cx="71438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ИНТЕРВЬЮ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https://ds04.infourok.ru/uploads/ex/0b50/00054ef7-f4c07939/2/img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428604"/>
            <a:ext cx="37455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урока: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2143116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8596" y="2285992"/>
            <a:ext cx="8143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u="sng" dirty="0" smtClean="0">
                <a:solidFill>
                  <a:schemeClr val="accent4">
                    <a:lumMod val="75000"/>
                  </a:schemeClr>
                </a:solidFill>
              </a:rPr>
              <a:t>Разряды имен прилагательных</a:t>
            </a:r>
            <a:r>
              <a:rPr lang="ru-RU" sz="4400" u="sng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ru-RU" sz="4400" u="sng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620688"/>
            <a:ext cx="7848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Физкультминутка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9458" name="Picture 2" descr="вместе научимся правильно выполнять несложные упражнения для поддержания фи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8143932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осенний</a:t>
            </a:r>
            <a:r>
              <a:rPr lang="ru-RU" b="1" i="1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добрый, заботливый, мамин,  чистый,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 dirty="0" smtClean="0">
                <a:solidFill>
                  <a:srgbClr val="18181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мышиный, каменный, вчерашний, кошачий</a:t>
            </a:r>
            <a:endParaRPr lang="ru-RU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714356"/>
            <a:ext cx="46057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Слова для справок: 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57224" y="357166"/>
            <a:ext cx="74574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i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Разряды прилагательных</a:t>
            </a:r>
            <a:endParaRPr lang="ru-RU" sz="4800" b="1" i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500174"/>
          <a:ext cx="7858179" cy="4941648"/>
        </p:xfrm>
        <a:graphic>
          <a:graphicData uri="http://schemas.openxmlformats.org/drawingml/2006/table">
            <a:tbl>
              <a:tblPr/>
              <a:tblGrid>
                <a:gridCol w="1805345"/>
                <a:gridCol w="1909430"/>
                <a:gridCol w="1928826"/>
                <a:gridCol w="2214578"/>
              </a:tblGrid>
              <a:tr h="2368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Разряд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качественное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относительное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притяжательное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Какой?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Какой?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Чей?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08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значение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Размер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Цвет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Внешний вид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Внутренние качества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Материал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Место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Время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Назначение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Принадлежность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Человеку или животному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4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Могут быть в большей или меньшей степени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_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_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 очень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_ -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примеры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большой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золотой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папин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красивый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летний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волчий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5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Самостоятельная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u="sng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>
                          <a:latin typeface="Times New Roman"/>
                          <a:ea typeface="Times New Roman"/>
                          <a:cs typeface="Times New Roman"/>
                        </a:rPr>
                        <a:t>добрый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осенний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мамин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заботливый,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каменный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мышиный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96" marR="60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чистый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вчерашний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18181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кошачий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500034" y="6000768"/>
            <a:ext cx="79397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705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 Открытая книг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7533</TotalTime>
  <Words>269</Words>
  <Application>Microsoft Office PowerPoint</Application>
  <PresentationFormat>Экран (4:3)</PresentationFormat>
  <Paragraphs>96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шаблон презентации Открытая книга</vt:lpstr>
      <vt:lpstr>Слайд 1</vt:lpstr>
      <vt:lpstr>ОРГАНИЗАЦИОННЫЙ МОМЕНТ</vt:lpstr>
      <vt:lpstr>Слайд 3</vt:lpstr>
      <vt:lpstr>Слайд 4</vt:lpstr>
      <vt:lpstr>Слайд 5</vt:lpstr>
      <vt:lpstr> </vt:lpstr>
      <vt:lpstr>Слайд 7</vt:lpstr>
      <vt:lpstr>Слайд 8</vt:lpstr>
      <vt:lpstr>Слайд 9</vt:lpstr>
      <vt:lpstr>Слайд 10</vt:lpstr>
      <vt:lpstr>ПРОВЕРЬ СЕБЯ!</vt:lpstr>
      <vt:lpstr>Слайд 12</vt:lpstr>
      <vt:lpstr>Слайд 13</vt:lpstr>
      <vt:lpstr>СПАСИБО ЗА УРОК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Радайкины</dc:creator>
  <cp:lastModifiedBy>Morozkina</cp:lastModifiedBy>
  <cp:revision>54</cp:revision>
  <dcterms:created xsi:type="dcterms:W3CDTF">2019-11-18T14:41:10Z</dcterms:created>
  <dcterms:modified xsi:type="dcterms:W3CDTF">2022-12-12T16:54:42Z</dcterms:modified>
</cp:coreProperties>
</file>