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3"/>
  </p:notesMasterIdLst>
  <p:sldIdLst>
    <p:sldId id="256" r:id="rId2"/>
    <p:sldId id="257" r:id="rId3"/>
    <p:sldId id="258" r:id="rId4"/>
    <p:sldId id="260" r:id="rId5"/>
    <p:sldId id="322" r:id="rId6"/>
    <p:sldId id="259" r:id="rId7"/>
    <p:sldId id="261" r:id="rId8"/>
    <p:sldId id="281" r:id="rId9"/>
    <p:sldId id="282" r:id="rId10"/>
    <p:sldId id="299" r:id="rId11"/>
    <p:sldId id="306" r:id="rId12"/>
    <p:sldId id="314" r:id="rId13"/>
    <p:sldId id="264" r:id="rId14"/>
    <p:sldId id="284" r:id="rId15"/>
    <p:sldId id="285" r:id="rId16"/>
    <p:sldId id="286" r:id="rId17"/>
    <p:sldId id="288" r:id="rId18"/>
    <p:sldId id="325" r:id="rId19"/>
    <p:sldId id="277" r:id="rId20"/>
    <p:sldId id="287" r:id="rId21"/>
    <p:sldId id="291" r:id="rId22"/>
    <p:sldId id="289" r:id="rId23"/>
    <p:sldId id="293" r:id="rId24"/>
    <p:sldId id="292" r:id="rId25"/>
    <p:sldId id="298" r:id="rId26"/>
    <p:sldId id="326" r:id="rId27"/>
    <p:sldId id="305" r:id="rId28"/>
    <p:sldId id="317" r:id="rId29"/>
    <p:sldId id="300" r:id="rId30"/>
    <p:sldId id="310" r:id="rId31"/>
    <p:sldId id="311" r:id="rId32"/>
    <p:sldId id="275" r:id="rId33"/>
    <p:sldId id="321" r:id="rId34"/>
    <p:sldId id="318" r:id="rId35"/>
    <p:sldId id="274" r:id="rId36"/>
    <p:sldId id="312" r:id="rId37"/>
    <p:sldId id="313" r:id="rId38"/>
    <p:sldId id="307" r:id="rId39"/>
    <p:sldId id="309" r:id="rId40"/>
    <p:sldId id="301" r:id="rId41"/>
    <p:sldId id="276" r:id="rId42"/>
    <p:sldId id="283" r:id="rId43"/>
    <p:sldId id="278" r:id="rId44"/>
    <p:sldId id="319" r:id="rId45"/>
    <p:sldId id="320" r:id="rId46"/>
    <p:sldId id="302" r:id="rId47"/>
    <p:sldId id="294" r:id="rId48"/>
    <p:sldId id="295" r:id="rId49"/>
    <p:sldId id="324" r:id="rId50"/>
    <p:sldId id="304" r:id="rId51"/>
    <p:sldId id="271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7" d="100"/>
          <a:sy n="67" d="100"/>
        </p:scale>
        <p:origin x="4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3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4.4195538057742782E-2"/>
                  <c:y val="-0.123298702245552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34F-4540-B2D7-2211C4EAECDD}"/>
                </c:ext>
              </c:extLst>
            </c:dLbl>
            <c:dLbl>
              <c:idx val="1"/>
              <c:layout>
                <c:manualLayout>
                  <c:x val="-3.4879046369203852E-2"/>
                  <c:y val="-1.90944881889763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34F-4540-B2D7-2211C4EAEC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Лист1!$C$28:$D$28</c:f>
              <c:strCache>
                <c:ptCount val="2"/>
                <c:pt idx="0">
                  <c:v>начало года </c:v>
                </c:pt>
                <c:pt idx="1">
                  <c:v>конец года</c:v>
                </c:pt>
              </c:strCache>
            </c:strRef>
          </c:cat>
          <c:val>
            <c:numRef>
              <c:f>Лист1!$C$29:$D$29</c:f>
              <c:numCache>
                <c:formatCode>0%</c:formatCode>
                <c:ptCount val="2"/>
                <c:pt idx="0">
                  <c:v>0.31</c:v>
                </c:pt>
                <c:pt idx="1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4F-4540-B2D7-2211C4EAE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120601244288904"/>
          <c:y val="0.42138638736585127"/>
          <c:w val="0.27947299990278995"/>
          <c:h val="0.1745868547606447"/>
        </c:manualLayout>
      </c:layout>
      <c:overlay val="0"/>
      <c:txPr>
        <a:bodyPr/>
        <a:lstStyle/>
        <a:p>
          <a:pPr>
            <a:defRPr sz="2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47AC7-85C9-4F63-BAB7-770224F5EBE6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C4061-A8A0-427D-AD10-66F881FC74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5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BBE45F-5392-48B1-B7C8-86BEFC927AC1}" type="datetimeFigureOut">
              <a:rPr lang="ru-RU" smtClean="0"/>
              <a:pPr/>
              <a:t>01.01.2023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28F62E-7E8F-4B44-AFF0-5460D5A7CF0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 smtClean="0">
                <a:solidFill>
                  <a:srgbClr val="00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Презентация проекта по экологическому воспитанию для детей от 5 до 6 лет</a:t>
            </a:r>
            <a:br>
              <a:rPr lang="ru-RU" sz="4400" b="0" dirty="0" smtClean="0">
                <a:solidFill>
                  <a:srgbClr val="00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0" dirty="0" smtClean="0">
                <a:solidFill>
                  <a:srgbClr val="00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«Капелька за капелькой»</a:t>
            </a:r>
            <a:endParaRPr lang="ru-RU" sz="4400" b="0" dirty="0">
              <a:solidFill>
                <a:srgbClr val="00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21088"/>
            <a:ext cx="7854696" cy="16676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Подготовила: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Коптелова И.И.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.  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66"/>
                </a:solidFill>
              </a:rPr>
              <a:t/>
            </a:r>
            <a:br>
              <a:rPr lang="ru-RU" sz="3200" dirty="0" smtClean="0">
                <a:solidFill>
                  <a:srgbClr val="000066"/>
                </a:solidFill>
              </a:rPr>
            </a:br>
            <a:endParaRPr lang="ru-RU" sz="3200" dirty="0"/>
          </a:p>
        </p:txBody>
      </p:sp>
      <p:pic>
        <p:nvPicPr>
          <p:cNvPr id="5" name="Picture 2" descr="C:\Users\Дом\Desktop\презентация 2\DSC_02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496" y="-531440"/>
            <a:ext cx="6562504" cy="3960440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2" descr="C:\Users\dell 9\Desktop\проект\DSC_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5" y="1916021"/>
            <a:ext cx="6601713" cy="4749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dell 9\Desktop\проект\DSC_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73" y="404664"/>
            <a:ext cx="8587891" cy="5919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5358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C:\Users\dell 9\Desktop\проект\DSC_0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3" y="332656"/>
            <a:ext cx="9075889" cy="6178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6494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43932" cy="221457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                                                                           </a:t>
            </a:r>
            <a:r>
              <a:rPr lang="ru-RU" altLang="ru-RU" sz="5300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Беседы</a:t>
            </a:r>
            <a:r>
              <a:rPr lang="ru-RU" altLang="ru-RU" sz="49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5400" dirty="0" smtClean="0">
                <a:solidFill>
                  <a:srgbClr val="000066"/>
                </a:solidFill>
              </a:rPr>
              <a:t/>
            </a:r>
            <a:br>
              <a:rPr lang="ru-RU" sz="5400" dirty="0" smtClean="0">
                <a:solidFill>
                  <a:srgbClr val="000066"/>
                </a:solidFill>
              </a:rPr>
            </a:b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85358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Ознакомление детей с водой строилось и в процессе бесед по экологии. Опираясь на знание того, что для жизни растений и животных нужна вода, дети делали вывод: бросил мусор в реку – загрязнил дом лягушек, рыб; убрал мусор на берегу – они здоровы, а значит, наши водоемы должны быть чистыми, незамутненными. Дети, оформившие с родителями плакаты, альбомы, поделки сами, с удовольствием проводили беседы по данной теме.  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083" y="4797151"/>
            <a:ext cx="201145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66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ом\Desktop\презентация 2\DSC_02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591" y="428604"/>
            <a:ext cx="8669897" cy="5895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ом\Desktop\презентация 2\DSC_0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157" y="285728"/>
            <a:ext cx="8545251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Дом\Desktop\презентация 2\DSC_0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480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ом\Desktop\презентация 2\DSC_02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753154" cy="6480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 9\Desktop\Новая папка\DCIM\100D3200\DSC_000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"/>
          <a:stretch/>
        </p:blipFill>
        <p:spPr bwMode="auto">
          <a:xfrm>
            <a:off x="77454" y="260648"/>
            <a:ext cx="8984914" cy="6339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763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altLang="ru-RU" sz="4800" dirty="0" smtClean="0">
                <a:solidFill>
                  <a:srgbClr val="000066"/>
                </a:solidFill>
                <a:latin typeface="Arial" charset="0"/>
              </a:rPr>
              <a:t>Взаимодействие </a:t>
            </a:r>
            <a:r>
              <a:rPr lang="ru-RU" altLang="ru-RU" sz="4800" dirty="0">
                <a:solidFill>
                  <a:srgbClr val="000066"/>
                </a:solidFill>
                <a:latin typeface="Arial" charset="0"/>
              </a:rPr>
              <a:t>с родителями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35480"/>
            <a:ext cx="8568952" cy="4389120"/>
          </a:xfrm>
        </p:spPr>
        <p:txBody>
          <a:bodyPr>
            <a:normAutofit lnSpcReduction="10000"/>
          </a:bodyPr>
          <a:lstStyle/>
          <a:p>
            <a:r>
              <a:rPr lang="ru-RU" sz="3000" dirty="0" smtClean="0">
                <a:latin typeface="Arial" pitchFamily="34" charset="0"/>
                <a:cs typeface="Arial" pitchFamily="34" charset="0"/>
              </a:rPr>
              <a:t>Взаимодействие с родителями было существенной частью проектной деятельности. Добровольное участие каждого – обязательное условие данной работы.</a:t>
            </a:r>
          </a:p>
          <a:p>
            <a:r>
              <a:rPr lang="ru-RU" sz="3000" dirty="0" smtClean="0">
                <a:latin typeface="Arial" pitchFamily="34" charset="0"/>
                <a:cs typeface="Arial" pitchFamily="34" charset="0"/>
              </a:rPr>
              <a:t>Родители оформили альбомы, плакаты с иллюстрациями по заданной теме; поделки из природного материала; панно из пластилина. В помощь родителям были подготовлены консультации по экологии.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1714488"/>
            <a:ext cx="1368152" cy="140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 </a:t>
            </a:r>
            <a:endParaRPr lang="ru-RU" sz="3600" dirty="0" smtClean="0"/>
          </a:p>
          <a:p>
            <a:r>
              <a:rPr lang="ru-RU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Вид проекта:</a:t>
            </a: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групповой, познавательно – исследовательский,   </a:t>
            </a: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творческий.</a:t>
            </a:r>
          </a:p>
          <a:p>
            <a:r>
              <a:rPr lang="ru-RU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Продолжительность:</a:t>
            </a: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долгосрочный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(январь 2021-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май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2022)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Участники проекта: </a:t>
            </a: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дети старшей группы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родители 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воспитанников, воспитатели.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280" y="4382755"/>
            <a:ext cx="2337970" cy="244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0638" y="4408699"/>
            <a:ext cx="2337970" cy="244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0"/>
            <a:ext cx="1724252" cy="18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511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ом\Desktop\презентация 2\DSC_02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1"/>
            <a:ext cx="8715436" cy="6572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Дом\Desktop\презентация 2\DSC_029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4226" t="1615" r="8237" b="7808"/>
          <a:stretch/>
        </p:blipFill>
        <p:spPr bwMode="auto">
          <a:xfrm>
            <a:off x="251520" y="75069"/>
            <a:ext cx="8576455" cy="6498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Дом\Desktop\презентация 2\DSC_02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5"/>
            <a:ext cx="8643998" cy="6029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Дом\Desktop\презентация 2\DSC_029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5468"/>
          <a:stretch/>
        </p:blipFill>
        <p:spPr bwMode="auto">
          <a:xfrm>
            <a:off x="200892" y="260648"/>
            <a:ext cx="8691199" cy="643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\Desktop\презентация 2\DSC_0337.JPG"/>
          <p:cNvPicPr>
            <a:picLocks noChangeAspect="1" noChangeArrowheads="1"/>
          </p:cNvPicPr>
          <p:nvPr/>
        </p:nvPicPr>
        <p:blipFill rotWithShape="1">
          <a:blip r:embed="rId2" cstate="print"/>
          <a:srcRect l="18650" t="3505" r="20814"/>
          <a:stretch/>
        </p:blipFill>
        <p:spPr bwMode="auto">
          <a:xfrm>
            <a:off x="4982546" y="476672"/>
            <a:ext cx="3909934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4" name="Picture 2" descr="C:\Users\Дом\Desktop\презентация 2\DSC_027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l="2412" t="2426" r="8872"/>
          <a:stretch/>
        </p:blipFill>
        <p:spPr bwMode="auto">
          <a:xfrm rot="5400000">
            <a:off x="-569168" y="961054"/>
            <a:ext cx="5878288" cy="4739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Дом\Desktop\презентация 2\DSC_027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228" r="5197"/>
          <a:stretch/>
        </p:blipFill>
        <p:spPr bwMode="auto">
          <a:xfrm rot="5400000">
            <a:off x="3481857" y="919147"/>
            <a:ext cx="6295562" cy="5028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Дом\Desktop\презентация 2\DSC_0276.JPG"/>
          <p:cNvPicPr>
            <a:picLocks noChangeAspect="1" noChangeArrowheads="1"/>
          </p:cNvPicPr>
          <p:nvPr/>
        </p:nvPicPr>
        <p:blipFill rotWithShape="1">
          <a:blip r:embed="rId3" cstate="print"/>
          <a:srcRect l="5662" t="543" r="7915" b="3636"/>
          <a:stretch/>
        </p:blipFill>
        <p:spPr bwMode="auto">
          <a:xfrm rot="5400000">
            <a:off x="-711114" y="1496908"/>
            <a:ext cx="5411756" cy="3989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DCIM\100D3200\DSC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3" b="2409"/>
          <a:stretch/>
        </p:blipFill>
        <p:spPr bwMode="auto">
          <a:xfrm>
            <a:off x="107504" y="446567"/>
            <a:ext cx="8931993" cy="5862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970167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Дом\Desktop\презентация 2\DSC_029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245" t="5170" r="2245" b="6123"/>
          <a:stretch/>
        </p:blipFill>
        <p:spPr bwMode="auto">
          <a:xfrm>
            <a:off x="205272" y="354563"/>
            <a:ext cx="8733455" cy="6083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ell 9\Desktop\проект\DSC_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5660"/>
            <a:ext cx="9029241" cy="6248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13657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5400" dirty="0" smtClean="0">
                <a:solidFill>
                  <a:schemeClr val="bg2"/>
                </a:solidFill>
              </a:rPr>
              <a:t/>
            </a:r>
            <a:br>
              <a:rPr lang="ru-RU" sz="5400" dirty="0" smtClean="0">
                <a:solidFill>
                  <a:schemeClr val="bg2"/>
                </a:solidFill>
              </a:rPr>
            </a:br>
            <a:r>
              <a:rPr lang="ru-RU" altLang="ru-RU" sz="5300" dirty="0" smtClean="0">
                <a:solidFill>
                  <a:srgbClr val="000066"/>
                </a:solidFill>
                <a:latin typeface="Arial" charset="0"/>
              </a:rPr>
              <a:t>Экскурсии</a:t>
            </a:r>
            <a:endParaRPr lang="ru-RU" sz="5300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latin typeface="Arial" pitchFamily="34" charset="0"/>
                <a:cs typeface="Arial" pitchFamily="34" charset="0"/>
              </a:rPr>
              <a:t>Дети побывали на пищеблоке, где познакомились с нашими замечательными поварами, а те, в свою очередь, рассказали о своём труде и первом помощнике – воде; посетили прачечную, где наблюдали за разными видами работ.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5149" y="4869160"/>
            <a:ext cx="182733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5719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Формирование </a:t>
            </a:r>
            <a:r>
              <a:rPr lang="ru-RU" sz="3200" dirty="0"/>
              <a:t>у детей </a:t>
            </a:r>
            <a:r>
              <a:rPr lang="ru-RU" sz="3200" dirty="0" smtClean="0"/>
              <a:t>осознанного, бережного  отношения к воде, как к важному природному ресурсу, то есть воспитание экологического сознания. </a:t>
            </a: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42851"/>
            <a:ext cx="2337970" cy="244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857759"/>
            <a:ext cx="1724252" cy="18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45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dell 9\Desktop\проект\DSC_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43" y="404664"/>
            <a:ext cx="8903588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770692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146" name="Picture 2" descr="C:\Users\dell 9\Desktop\проект\DSC_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5" y="306240"/>
            <a:ext cx="8889233" cy="6075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4812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5400" dirty="0" smtClean="0">
                <a:solidFill>
                  <a:srgbClr val="000066"/>
                </a:solidFill>
                <a:latin typeface="Arial" charset="0"/>
              </a:rPr>
              <a:t>Наблюдения</a:t>
            </a: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Ежедневно во время прогулок, вместе с детьми наблюдали за природными явлениями (облаками, дождём, снегом, льдом, сосульками, капелью, лужами); отмечали изменение состояний воды в зависимости от сезона.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217" y="4306746"/>
            <a:ext cx="2376264" cy="243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фото\DSC_01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1502"/>
            <a:ext cx="8784975" cy="6725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352201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F:\ФОТО СК\ФОТО дети\Я фото\DSC_01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" y="188640"/>
            <a:ext cx="9011885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891954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altLang="ru-RU" sz="4400" dirty="0" smtClean="0">
                <a:solidFill>
                  <a:srgbClr val="000066"/>
                </a:solidFill>
                <a:latin typeface="Arial" charset="0"/>
              </a:rPr>
              <a:t>Познавательно-исследовательская  деятельность</a:t>
            </a:r>
            <a:endParaRPr lang="ru-RU" sz="4400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Дети знакомились с различными состояниями и свойствами воды; проводили опыты; проверяли, какие предметы тонут в воде, а какие – нет; убедились, что живые существа не могут обходиться без воды; узнали, как используется вода человеком и многое другое.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312" y="5085184"/>
            <a:ext cx="1935730" cy="198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C:\Users\dell 9\Desktop\проект\DSC_0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89" y="332656"/>
            <a:ext cx="8664001" cy="6048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255867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ell 9\Desktop\проект\DSC_0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214290"/>
            <a:ext cx="8525188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72270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 9\Desktop\проект\20170314_1538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7158" y="177427"/>
            <a:ext cx="8352928" cy="6680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055428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5122" name="Picture 2" descr="C:\Users\dell 9\Desktop\проект\20170314_1546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1" y="188639"/>
            <a:ext cx="8643849" cy="6370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5876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286544" cy="857256"/>
          </a:xfrm>
        </p:spPr>
        <p:txBody>
          <a:bodyPr>
            <a:normAutofit/>
          </a:bodyPr>
          <a:lstStyle/>
          <a:p>
            <a:pPr algn="ctr"/>
            <a:r>
              <a:rPr lang="ru-RU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</a:t>
            </a:r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2900" dirty="0" smtClean="0">
                <a:latin typeface="Arial" pitchFamily="34" charset="0"/>
                <a:cs typeface="Arial" pitchFamily="34" charset="0"/>
              </a:rPr>
              <a:t>первых дней жизни природа воздействует на ребенка своим разнообразием. Предметы природы различны по цвету, форме, структуре, в ней столько разнообразных звуков. Постоянное общение с природой повышает остроту зрения, точность цветоощущения, развивает слух ребенка.</a:t>
            </a:r>
          </a:p>
          <a:p>
            <a:r>
              <a:rPr lang="ru-RU" sz="2900" dirty="0" smtClean="0">
                <a:latin typeface="Arial" pitchFamily="34" charset="0"/>
                <a:cs typeface="Arial" pitchFamily="34" charset="0"/>
              </a:rPr>
              <a:t>Педагоги и психологи считают, что старший дошкольник способен усваивать  элементарные теоретические знания, для чего необходим определенный уровень развития логического мышления.</a:t>
            </a:r>
          </a:p>
          <a:p>
            <a:r>
              <a:rPr lang="ru-RU" sz="2900" dirty="0" smtClean="0">
                <a:latin typeface="Arial" pitchFamily="34" charset="0"/>
                <a:cs typeface="Arial" pitchFamily="34" charset="0"/>
              </a:rPr>
              <a:t>И основа тут как тут природа. В ней все логично, все взаимосвязано. Поэтому важно учить детей не только познавать отдельные природоведческие факты и события, но и устанавливать между ними связи и зависимости.</a:t>
            </a:r>
          </a:p>
          <a:p>
            <a:r>
              <a:rPr lang="ru-RU" sz="2900" dirty="0" smtClean="0">
                <a:latin typeface="Arial" pitchFamily="34" charset="0"/>
                <a:cs typeface="Arial" pitchFamily="34" charset="0"/>
              </a:rPr>
              <a:t>Судьба природы в руках человека, и ждать момента, когда она будет достойна его любви, но крайней мере не разумно. Природа такова, какой мы ее сами сделаем.</a:t>
            </a:r>
          </a:p>
          <a:p>
            <a:r>
              <a:rPr lang="ru-RU" sz="2900" dirty="0" smtClean="0">
                <a:latin typeface="Arial" pitchFamily="34" charset="0"/>
                <a:cs typeface="Arial" pitchFamily="34" charset="0"/>
              </a:rPr>
              <a:t>Поэтому, в работе с детьми, мы должны решать основные задачи экологического воспитания дошкольников.</a:t>
            </a:r>
          </a:p>
          <a:p>
            <a:endParaRPr lang="ru-RU" dirty="0"/>
          </a:p>
        </p:txBody>
      </p:sp>
      <p:pic>
        <p:nvPicPr>
          <p:cNvPr id="5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67738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427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altLang="ru-RU" sz="5400" dirty="0">
                <a:solidFill>
                  <a:srgbClr val="000066"/>
                </a:solidFill>
                <a:latin typeface="Arial" charset="0"/>
              </a:rPr>
              <a:t>Игровая  деятельность</a:t>
            </a: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ru-RU" dirty="0"/>
          </a:p>
        </p:txBody>
      </p:sp>
      <p:pic>
        <p:nvPicPr>
          <p:cNvPr id="2050" name="Picture 2" descr="C:\Users\dell 9\Desktop\проект\DSC_0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662850" cy="5759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329642" cy="235004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ru-RU" alt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altLang="ru-RU" sz="31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Художественное  творчество  </a:t>
            </a:r>
            <a:r>
              <a:rPr lang="ru-RU" altLang="ru-RU" sz="31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1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Впечатления, получаемые в ходе проектной деятельности, дети отображали в художественном творчестве: рисовании, аппликации, лепке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C:\Users\Дом\Desktop\презентация 2\DSC_02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656" y="2204864"/>
            <a:ext cx="7350557" cy="4653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м\Desktop\презентация 2\DSC_02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403" y="404664"/>
            <a:ext cx="8670046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ом\Desktop\презентация 2\DSC_02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501122" cy="6500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 СК\DSC_0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1632"/>
            <a:ext cx="8856984" cy="5888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333125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ФОТО СК\DSC_0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7" y="332656"/>
            <a:ext cx="8795285" cy="5991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587730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родителями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363272" cy="4389120"/>
          </a:xfrm>
        </p:spPr>
        <p:txBody>
          <a:bodyPr/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 помощью родителей был создан и оборудован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Миниаквариум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»,  собран бросовый и природный материал. Ознакомление с природой даёт наиболее оптимальные результаты при условии, если оно будет носить действенный характер.</a:t>
            </a:r>
            <a:r>
              <a:rPr lang="ru-RU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Миниаквармум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дал детям возможность «общаться», «действовать» с подводным миром, в результате чего формировались элементарные понятия и умозаключения.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0696"/>
            <a:ext cx="2357422" cy="241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Дом\Desktop\презентация 2\DSC_02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43" y="239232"/>
            <a:ext cx="8911745" cy="6404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Дом\Desktop\презентация 2\DSC_02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06" y="214290"/>
            <a:ext cx="8921450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мониторинга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365895"/>
              </p:ext>
            </p:extLst>
          </p:nvPr>
        </p:nvGraphicFramePr>
        <p:xfrm>
          <a:off x="395536" y="1916832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538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 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После прочтения литературы, бесед, наблюдений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за природными явлениями было замечено, что дети осознанно понимают</a:t>
            </a:r>
            <a:r>
              <a:rPr lang="ru-RU" dirty="0"/>
              <a:t>, </a:t>
            </a:r>
            <a:r>
              <a:rPr lang="ru-RU" dirty="0" smtClean="0"/>
              <a:t>но не могут выявлять взаимосвязь и взаимозависимость между различными объектами и явлениями природы, их состоянием и развитием. Ребята знали, </a:t>
            </a:r>
            <a:r>
              <a:rPr lang="ru-RU" dirty="0"/>
              <a:t>что </a:t>
            </a:r>
            <a:r>
              <a:rPr lang="ru-RU" dirty="0" smtClean="0"/>
              <a:t>идёт дождь, снег, град, но не умели выявлять </a:t>
            </a:r>
            <a:r>
              <a:rPr lang="ru-RU" dirty="0" err="1" smtClean="0"/>
              <a:t>причинно</a:t>
            </a:r>
            <a:r>
              <a:rPr lang="ru-RU" dirty="0" smtClean="0"/>
              <a:t> – следственные связи круговорота воды в природе. Стало необходимым расширить представления детей о разнообразии водных ресурсов: родники, озёра, реки, моря и т. д. Расширять представления о свойствах воды. Закреплять знания о пользе воды в жизни человека, животных, растений.</a:t>
            </a:r>
            <a:endParaRPr lang="ru-RU" dirty="0"/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62304"/>
            <a:ext cx="1440160" cy="15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953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5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5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800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реализации проекта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dirty="0" smtClean="0">
                <a:latin typeface="Arial" charset="0"/>
              </a:rPr>
              <a:t>У детей сформированы начальные представления о воде, как источнике жизни живых организмов.</a:t>
            </a:r>
          </a:p>
          <a:p>
            <a:endParaRPr lang="ru-RU" altLang="ru-RU" dirty="0" smtClean="0">
              <a:latin typeface="Arial" charset="0"/>
            </a:endParaRPr>
          </a:p>
          <a:p>
            <a:r>
              <a:rPr lang="ru-RU" altLang="ru-RU" dirty="0" smtClean="0">
                <a:latin typeface="Arial" charset="0"/>
              </a:rPr>
              <a:t>У детей появились исследовательские умения, соответствующие возрасту.</a:t>
            </a:r>
          </a:p>
          <a:p>
            <a:r>
              <a:rPr lang="ru-RU" altLang="ru-RU" dirty="0" smtClean="0"/>
              <a:t> </a:t>
            </a:r>
            <a:r>
              <a:rPr lang="ru-RU" altLang="ru-RU" sz="2800" dirty="0" smtClean="0">
                <a:latin typeface="Arial" charset="0"/>
              </a:rPr>
              <a:t>Дети приобрели экологически ценный опыт поведения и деятельности в природе.</a:t>
            </a:r>
          </a:p>
          <a:p>
            <a:r>
              <a:rPr lang="ru-RU" altLang="ru-RU" sz="2800" dirty="0" smtClean="0">
                <a:latin typeface="Arial" charset="0"/>
              </a:rPr>
              <a:t>Повысилась компетентность родителей в экологическом образовании дошкольников.</a:t>
            </a:r>
          </a:p>
          <a:p>
            <a:endParaRPr lang="ru-RU" altLang="ru-RU" sz="2800" dirty="0" smtClean="0">
              <a:latin typeface="Arial" charset="0"/>
            </a:endParaRPr>
          </a:p>
          <a:p>
            <a:endParaRPr lang="ru-RU" altLang="ru-RU" dirty="0" smtClean="0">
              <a:solidFill>
                <a:srgbClr val="FFFFFF"/>
              </a:solidFill>
              <a:latin typeface="Calibri" pitchFamily="34" charset="0"/>
            </a:endParaRPr>
          </a:p>
          <a:p>
            <a:endParaRPr lang="ru-RU" altLang="ru-RU" dirty="0" smtClean="0">
              <a:solidFill>
                <a:srgbClr val="FFFFFF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4806" y="5373216"/>
            <a:ext cx="1341689" cy="137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Мои работы!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86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проекта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82442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Образовательные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Знакомить детей с самым важным компонентом природы-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водой, без которой невозможна жизнь на планете Земля.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Расширять представления о роли воды в жизни растений, животных, человека.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Формировать представления о свойствах и состояниях воды.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Развивающие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Развивать наблюдательность, интерес к познавательно-исследовательской деятельности, самостоятельность, активность, инициативность, умение работать в группе, делать выводы.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Воспитательные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Воспитывать интерес к явлениям в природе, бережное отношение к воде, любознательность, доброжелательное отношение друг к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другу.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-142900"/>
            <a:ext cx="2357422" cy="241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84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6929486" cy="10001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20480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Наличие у детей системных знаний о воде, её свойствах, состояниях; о причинно - следственных связях, роли в жизни планеты и человечества.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 Присутствие экологического сознания.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 Развитие исследовательских умений;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 Расширение кругозора, обогащение словаря детей терминологией по теме проекта. </a:t>
            </a: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Развитие мелкой моторики рук.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Осуществление взаимодействия с родителями, их активное участие в воспитательном процессе.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1785918" cy="182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567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0485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проекта</a:t>
            </a:r>
            <a:endParaRPr lang="ru-RU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8442"/>
            <a:ext cx="8229600" cy="5148909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0000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Подготовительный: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Обсуждение цели и задачи проекта.</a:t>
            </a:r>
          </a:p>
          <a:p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Подбор литературы и материалов для реализации проекта.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Сбор и разработка методических материалов по теме проекта.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Составление картотек дидактических игр по экологии, загадок, стихов, опытов с водой. </a:t>
            </a: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Пополнение развивающей предметно-пространственной среды.</a:t>
            </a:r>
          </a:p>
          <a:p>
            <a:pPr lvl="0"/>
            <a:r>
              <a:rPr lang="ru-RU" sz="2400" dirty="0" smtClean="0">
                <a:latin typeface="Arial" pitchFamily="34" charset="0"/>
                <a:cs typeface="Arial" pitchFamily="34" charset="0"/>
              </a:rPr>
              <a:t>Консультации для родителей.</a:t>
            </a:r>
          </a:p>
          <a:p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Привлечение родителей в проектную деятельность.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2400" dirty="0" smtClean="0"/>
          </a:p>
          <a:p>
            <a:pPr lvl="0"/>
            <a:endParaRPr lang="ru-RU" sz="2400" dirty="0" smtClean="0"/>
          </a:p>
          <a:p>
            <a:pPr lvl="0"/>
            <a:endParaRPr lang="ru-RU" sz="2400" dirty="0" smtClean="0"/>
          </a:p>
          <a:p>
            <a:pPr lvl="0"/>
            <a:endParaRPr lang="ru-RU" sz="2400" dirty="0" smtClean="0"/>
          </a:p>
          <a:p>
            <a:pPr lvl="0"/>
            <a:endParaRPr lang="ru-RU" dirty="0" smtClean="0"/>
          </a:p>
          <a:p>
            <a:endParaRPr lang="ru-RU" dirty="0" smtClean="0">
              <a:ea typeface="Times New Roman" pitchFamily="18" charset="0"/>
              <a:cs typeface="Arial" pitchFamily="34" charset="0"/>
            </a:endParaRP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2" y="-49794"/>
            <a:ext cx="1462324" cy="149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</a:t>
            </a:r>
            <a:r>
              <a:rPr lang="ru-RU" sz="3200" b="1" dirty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dirty="0" smtClean="0">
                <a:latin typeface="Arial" pitchFamily="34" charset="0"/>
                <a:cs typeface="Arial" pitchFamily="34" charset="0"/>
              </a:rPr>
              <a:t>Формы </a:t>
            </a:r>
            <a:r>
              <a:rPr lang="ru-RU" altLang="ru-RU" sz="2800" dirty="0">
                <a:latin typeface="Arial" pitchFamily="34" charset="0"/>
                <a:cs typeface="Arial" pitchFamily="34" charset="0"/>
              </a:rPr>
              <a:t>деятельности: наблюдения, экскурсии, беседы, игры, художественное творчество, опытно-исследовательская, </a:t>
            </a:r>
            <a:r>
              <a:rPr lang="ru-RU" altLang="ru-RU" sz="2800" dirty="0" smtClean="0">
                <a:latin typeface="Arial" pitchFamily="34" charset="0"/>
                <a:cs typeface="Arial" pitchFamily="34" charset="0"/>
              </a:rPr>
              <a:t>познавательная </a:t>
            </a:r>
            <a:r>
              <a:rPr lang="ru-RU" altLang="ru-RU" sz="2800" dirty="0">
                <a:latin typeface="Arial" pitchFamily="34" charset="0"/>
                <a:cs typeface="Arial" pitchFamily="34" charset="0"/>
              </a:rPr>
              <a:t>деятельность, </a:t>
            </a:r>
            <a:r>
              <a:rPr lang="ru-RU" altLang="ru-RU" sz="2800" dirty="0" smtClean="0">
                <a:latin typeface="Arial" pitchFamily="34" charset="0"/>
                <a:cs typeface="Arial" pitchFamily="34" charset="0"/>
              </a:rPr>
              <a:t>музыкальная.</a:t>
            </a:r>
          </a:p>
          <a:p>
            <a:pPr marL="0" indent="0"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Большая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роль в осуществлении поставленных задач была отведена образовательной деятельности.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1" descr="http://www.forchel.ru/uploads/posts/2012-02/1328203985_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2" y="-49794"/>
            <a:ext cx="2236072" cy="22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1021</TotalTime>
  <Words>901</Words>
  <Application>Microsoft Office PowerPoint</Application>
  <PresentationFormat>Экран (4:3)</PresentationFormat>
  <Paragraphs>98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7" baseType="lpstr">
      <vt:lpstr>Arial</vt:lpstr>
      <vt:lpstr>Calibri</vt:lpstr>
      <vt:lpstr>Constantia</vt:lpstr>
      <vt:lpstr>Times New Roman</vt:lpstr>
      <vt:lpstr>Wingdings 2</vt:lpstr>
      <vt:lpstr>Поток</vt:lpstr>
      <vt:lpstr>Презентация проекта по экологическому воспитанию для детей от 5 до 6 лет «Капелька за капелькой»</vt:lpstr>
      <vt:lpstr>Презентация PowerPoint</vt:lpstr>
      <vt:lpstr>Цель проекта</vt:lpstr>
      <vt:lpstr>Актуальность </vt:lpstr>
      <vt:lpstr>Проблема </vt:lpstr>
      <vt:lpstr>Задачи проекта</vt:lpstr>
      <vt:lpstr>Ожидаемый результат</vt:lpstr>
      <vt:lpstr>Этапы проекта</vt:lpstr>
      <vt:lpstr>Основной </vt:lpstr>
      <vt:lpstr> </vt:lpstr>
      <vt:lpstr>Презентация PowerPoint</vt:lpstr>
      <vt:lpstr>Презентация PowerPoint</vt:lpstr>
      <vt:lpstr>                                                                                      Беседы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Взаимодействие с родителями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Экскурсии</vt:lpstr>
      <vt:lpstr>Презентация PowerPoint</vt:lpstr>
      <vt:lpstr>Презентация PowerPoint</vt:lpstr>
      <vt:lpstr>Наблюдения </vt:lpstr>
      <vt:lpstr>Презентация PowerPoint</vt:lpstr>
      <vt:lpstr>Презентация PowerPoint</vt:lpstr>
      <vt:lpstr> Познавательно-исследовательская 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  Игровая  деятельность </vt:lpstr>
      <vt:lpstr> Художественное  творчество   Впечатления, получаемые в ходе проектной деятельности, дети отображали в художественном творчестве: рисовании, аппликации, лепке. 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</vt:lpstr>
      <vt:lpstr>Презентация PowerPoint</vt:lpstr>
      <vt:lpstr>Презентация PowerPoint</vt:lpstr>
      <vt:lpstr>Результаты мониторинга</vt:lpstr>
      <vt:lpstr> Результаты реализации проекта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«Волшебная капелька»</dc:title>
  <dc:creator>Home</dc:creator>
  <cp:lastModifiedBy>Koptelov</cp:lastModifiedBy>
  <cp:revision>84</cp:revision>
  <dcterms:created xsi:type="dcterms:W3CDTF">2012-11-22T18:18:05Z</dcterms:created>
  <dcterms:modified xsi:type="dcterms:W3CDTF">2023-01-01T09:50:25Z</dcterms:modified>
</cp:coreProperties>
</file>