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8" r:id="rId2"/>
    <p:sldId id="289" r:id="rId3"/>
    <p:sldId id="290" r:id="rId4"/>
    <p:sldId id="294" r:id="rId5"/>
    <p:sldId id="296" r:id="rId6"/>
    <p:sldId id="302" r:id="rId7"/>
    <p:sldId id="297" r:id="rId8"/>
    <p:sldId id="298" r:id="rId9"/>
    <p:sldId id="303" r:id="rId10"/>
    <p:sldId id="299" r:id="rId11"/>
    <p:sldId id="300" r:id="rId12"/>
    <p:sldId id="259" r:id="rId13"/>
    <p:sldId id="304" r:id="rId14"/>
    <p:sldId id="305" r:id="rId15"/>
    <p:sldId id="262" r:id="rId16"/>
    <p:sldId id="285" r:id="rId17"/>
    <p:sldId id="263" r:id="rId18"/>
    <p:sldId id="314" r:id="rId19"/>
    <p:sldId id="310" r:id="rId20"/>
    <p:sldId id="311" r:id="rId21"/>
    <p:sldId id="312" r:id="rId22"/>
    <p:sldId id="313" r:id="rId23"/>
    <p:sldId id="306" r:id="rId24"/>
    <p:sldId id="309" r:id="rId25"/>
    <p:sldId id="308" r:id="rId26"/>
    <p:sldId id="265" r:id="rId27"/>
    <p:sldId id="275" r:id="rId28"/>
    <p:sldId id="286" r:id="rId29"/>
    <p:sldId id="287" r:id="rId30"/>
    <p:sldId id="27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426" autoAdjust="0"/>
    <p:restoredTop sz="94660"/>
  </p:normalViewPr>
  <p:slideViewPr>
    <p:cSldViewPr>
      <p:cViewPr varScale="1">
        <p:scale>
          <a:sx n="79" d="100"/>
          <a:sy n="79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EC0B88-9D0A-4295-B703-E08D2C2DEFA5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42.jpeg"/><Relationship Id="rId7" Type="http://schemas.openxmlformats.org/officeDocument/2006/relationships/image" Target="../media/image20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43.jpeg"/><Relationship Id="rId10" Type="http://schemas.openxmlformats.org/officeDocument/2006/relationships/image" Target="../media/image44.jpeg"/><Relationship Id="rId4" Type="http://schemas.openxmlformats.org/officeDocument/2006/relationships/image" Target="../media/image13.jpeg"/><Relationship Id="rId9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42.jpeg"/><Relationship Id="rId7" Type="http://schemas.openxmlformats.org/officeDocument/2006/relationships/image" Target="../media/image20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43.jpeg"/><Relationship Id="rId10" Type="http://schemas.openxmlformats.org/officeDocument/2006/relationships/image" Target="../media/image44.jpeg"/><Relationship Id="rId4" Type="http://schemas.openxmlformats.org/officeDocument/2006/relationships/image" Target="../media/image13.jpeg"/><Relationship Id="rId9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42.jpeg"/><Relationship Id="rId7" Type="http://schemas.openxmlformats.org/officeDocument/2006/relationships/image" Target="../media/image20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43.jpeg"/><Relationship Id="rId10" Type="http://schemas.openxmlformats.org/officeDocument/2006/relationships/image" Target="../media/image44.jpeg"/><Relationship Id="rId4" Type="http://schemas.openxmlformats.org/officeDocument/2006/relationships/image" Target="../media/image1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Тема: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</a:rPr>
              <a:t>«Семейства класса </a:t>
            </a:r>
            <a:r>
              <a:rPr lang="ru-RU" sz="4400" b="1" dirty="0" smtClean="0">
                <a:solidFill>
                  <a:srgbClr val="C00000"/>
                </a:solidFill>
              </a:rPr>
              <a:t>    Однодольные</a:t>
            </a:r>
            <a:r>
              <a:rPr lang="ru-RU" sz="4400" b="1" dirty="0" smtClean="0">
                <a:solidFill>
                  <a:srgbClr val="C00000"/>
                </a:solidFill>
              </a:rPr>
              <a:t>».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81804" cy="3609996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Выполнила </a:t>
            </a:r>
            <a:r>
              <a:rPr lang="ru-RU" sz="2400" dirty="0" smtClean="0">
                <a:solidFill>
                  <a:srgbClr val="002060"/>
                </a:solidFill>
              </a:rPr>
              <a:t>учитель биологии </a:t>
            </a:r>
            <a:r>
              <a:rPr lang="ru-RU" sz="2400" dirty="0" err="1" smtClean="0">
                <a:solidFill>
                  <a:srgbClr val="002060"/>
                </a:solidFill>
              </a:rPr>
              <a:t>МБОУ-Княгининская</a:t>
            </a:r>
            <a:r>
              <a:rPr lang="ru-RU" sz="2400" dirty="0" smtClean="0">
                <a:solidFill>
                  <a:srgbClr val="002060"/>
                </a:solidFill>
              </a:rPr>
              <a:t> СОШ</a:t>
            </a:r>
          </a:p>
          <a:p>
            <a:r>
              <a:rPr lang="ru-RU" sz="2400" dirty="0" err="1" smtClean="0">
                <a:solidFill>
                  <a:srgbClr val="002060"/>
                </a:solidFill>
              </a:rPr>
              <a:t>Курносенкова</a:t>
            </a:r>
            <a:r>
              <a:rPr lang="ru-RU" sz="2400" dirty="0" smtClean="0">
                <a:solidFill>
                  <a:srgbClr val="002060"/>
                </a:solidFill>
              </a:rPr>
              <a:t> С.А.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1500166" y="214290"/>
            <a:ext cx="6500858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Представители  семейства Лилейные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2" descr="http://mir-lilii.ru/foto_lilii_k800_2/oriol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2500330" cy="2214578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500034" y="1357298"/>
            <a:ext cx="1714512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</a:rPr>
              <a:t>Лилия</a:t>
            </a:r>
            <a:endParaRPr lang="ru-RU" sz="2000" b="1" dirty="0">
              <a:solidFill>
                <a:srgbClr val="00B0F0"/>
              </a:solidFill>
            </a:endParaRPr>
          </a:p>
        </p:txBody>
      </p:sp>
      <p:pic>
        <p:nvPicPr>
          <p:cNvPr id="18438" name="Picture 6" descr="http://img-fotki.yandex.ru/get/6443/31164703.121/0_955aa_3d2d14fe_orig.jpg"/>
          <p:cNvPicPr>
            <a:picLocks noChangeAspect="1" noChangeArrowheads="1"/>
          </p:cNvPicPr>
          <p:nvPr/>
        </p:nvPicPr>
        <p:blipFill>
          <a:blip r:embed="rId3" cstate="print"/>
          <a:srcRect t="2751" b="9228"/>
          <a:stretch>
            <a:fillRect/>
          </a:stretch>
        </p:blipFill>
        <p:spPr bwMode="auto">
          <a:xfrm>
            <a:off x="3214678" y="1357298"/>
            <a:ext cx="2571768" cy="2214578"/>
          </a:xfrm>
          <a:prstGeom prst="rect">
            <a:avLst/>
          </a:prstGeom>
          <a:noFill/>
        </p:spPr>
      </p:pic>
      <p:sp>
        <p:nvSpPr>
          <p:cNvPr id="19" name="Овал 18"/>
          <p:cNvSpPr/>
          <p:nvPr/>
        </p:nvSpPr>
        <p:spPr>
          <a:xfrm>
            <a:off x="3571868" y="1357298"/>
            <a:ext cx="1714512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Тюльпан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18440" name="Picture 8" descr="http://koffkindom.ru/wp-content/uploads/2015/03/Woodstoc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285860"/>
            <a:ext cx="2571768" cy="2214578"/>
          </a:xfrm>
          <a:prstGeom prst="rect">
            <a:avLst/>
          </a:prstGeom>
          <a:noFill/>
        </p:spPr>
      </p:pic>
      <p:sp>
        <p:nvSpPr>
          <p:cNvPr id="21" name="Овал 20"/>
          <p:cNvSpPr/>
          <p:nvPr/>
        </p:nvSpPr>
        <p:spPr>
          <a:xfrm>
            <a:off x="6715140" y="1142984"/>
            <a:ext cx="1714512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Гиацинт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18442" name="Picture 10" descr="https://img-fotki.yandex.ru/get/44085/234433779.406/0_150e2d_8af27408_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1" y="4000504"/>
            <a:ext cx="2571767" cy="2505044"/>
          </a:xfrm>
          <a:prstGeom prst="rect">
            <a:avLst/>
          </a:prstGeom>
          <a:noFill/>
        </p:spPr>
      </p:pic>
      <p:sp>
        <p:nvSpPr>
          <p:cNvPr id="23" name="Овал 22"/>
          <p:cNvSpPr/>
          <p:nvPr/>
        </p:nvSpPr>
        <p:spPr>
          <a:xfrm>
            <a:off x="571472" y="3857628"/>
            <a:ext cx="1714512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Ландыш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18444" name="Picture 12" descr="https://kezling.ru/wp-media/naturkunde_4_008.jpg"/>
          <p:cNvPicPr>
            <a:picLocks noChangeAspect="1" noChangeArrowheads="1"/>
          </p:cNvPicPr>
          <p:nvPr/>
        </p:nvPicPr>
        <p:blipFill>
          <a:blip r:embed="rId6" cstate="print"/>
          <a:srcRect l="19192" r="10101" b="2777"/>
          <a:stretch>
            <a:fillRect/>
          </a:stretch>
        </p:blipFill>
        <p:spPr bwMode="auto">
          <a:xfrm>
            <a:off x="3143240" y="4071942"/>
            <a:ext cx="2643206" cy="2542002"/>
          </a:xfrm>
          <a:prstGeom prst="rect">
            <a:avLst/>
          </a:prstGeom>
          <a:noFill/>
        </p:spPr>
      </p:pic>
      <p:sp>
        <p:nvSpPr>
          <p:cNvPr id="25" name="Овал 24"/>
          <p:cNvSpPr/>
          <p:nvPr/>
        </p:nvSpPr>
        <p:spPr>
          <a:xfrm>
            <a:off x="3214678" y="3929066"/>
            <a:ext cx="2500330" cy="64294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B0F0"/>
                </a:solidFill>
              </a:rPr>
              <a:t>Рябчик императорский</a:t>
            </a:r>
            <a:endParaRPr lang="ru-RU" sz="1600" b="1" dirty="0">
              <a:solidFill>
                <a:srgbClr val="00B0F0"/>
              </a:solidFill>
            </a:endParaRPr>
          </a:p>
        </p:txBody>
      </p:sp>
      <p:sp>
        <p:nvSpPr>
          <p:cNvPr id="18446" name="AutoShape 14" descr="http://%D1%84%D0%BE%D1%82%D0%BE%D0%B4%D0%B8%D0%BB%D0%B5%D1%80.%D1%80%D1%84/photo/8e/8ed48510148fe56aefbf9040f9ff1b4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8" name="AutoShape 16" descr="http://%D1%84%D0%BE%D1%82%D0%BE%D0%B4%D0%B8%D0%BB%D0%B5%D1%80.%D1%80%D1%84/photo/8e/8ed48510148fe56aefbf9040f9ff1b4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50" name="Picture 18" descr="http://encycl.chita.ru/photobank/maynik_dvulistniy.jpg"/>
          <p:cNvPicPr>
            <a:picLocks noChangeAspect="1" noChangeArrowheads="1"/>
          </p:cNvPicPr>
          <p:nvPr/>
        </p:nvPicPr>
        <p:blipFill>
          <a:blip r:embed="rId7"/>
          <a:srcRect l="20834" t="10000" r="31666" b="26666"/>
          <a:stretch>
            <a:fillRect/>
          </a:stretch>
        </p:blipFill>
        <p:spPr bwMode="auto">
          <a:xfrm>
            <a:off x="6143636" y="4000504"/>
            <a:ext cx="2643206" cy="2643206"/>
          </a:xfrm>
          <a:prstGeom prst="rect">
            <a:avLst/>
          </a:prstGeom>
          <a:noFill/>
        </p:spPr>
      </p:pic>
      <p:sp>
        <p:nvSpPr>
          <p:cNvPr id="29" name="Овал 28"/>
          <p:cNvSpPr/>
          <p:nvPr/>
        </p:nvSpPr>
        <p:spPr>
          <a:xfrm>
            <a:off x="6500826" y="4000504"/>
            <a:ext cx="1714512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</a:rPr>
              <a:t>Майник</a:t>
            </a:r>
            <a:endParaRPr lang="ru-RU" sz="20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3" grpId="0" animBg="1"/>
      <p:bldP spid="25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357166"/>
          <a:ext cx="8143932" cy="5786478"/>
        </p:xfrm>
        <a:graphic>
          <a:graphicData uri="http://schemas.openxmlformats.org/drawingml/2006/table">
            <a:tbl>
              <a:tblPr/>
              <a:tblGrid>
                <a:gridCol w="4071966"/>
                <a:gridCol w="4071966"/>
              </a:tblGrid>
              <a:tr h="1227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NewRoman"/>
                        </a:rPr>
                        <a:t>Основные признаки</a:t>
                      </a:r>
                      <a:endParaRPr lang="ru-RU" sz="2400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NewRoman"/>
                        </a:rPr>
                        <a:t>Характеристика</a:t>
                      </a:r>
                      <a:endParaRPr lang="ru-RU" sz="2400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NewRoman"/>
                        </a:rPr>
                        <a:t>семейства Лилейные</a:t>
                      </a:r>
                      <a:endParaRPr lang="ru-RU" sz="2400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9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NewRoman"/>
                        </a:rPr>
                        <a:t>Общее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NewRoman"/>
                        </a:rPr>
                        <a:t>количество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NewRoman"/>
                        </a:rPr>
                        <a:t>видов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NewRoman"/>
                        </a:rPr>
                        <a:t>Жизненные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NewRoman"/>
                        </a:rPr>
                        <a:t>формы</a:t>
                      </a:r>
                      <a:endParaRPr lang="ru-RU" sz="2400" dirty="0">
                        <a:solidFill>
                          <a:srgbClr val="FFFF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NewRoman"/>
                        </a:rPr>
                        <a:t>Цветки</a:t>
                      </a:r>
                      <a:endParaRPr lang="ru-RU" sz="2400" dirty="0">
                        <a:solidFill>
                          <a:srgbClr val="FFFF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NewRoman"/>
                        </a:rPr>
                        <a:t>Плод</a:t>
                      </a:r>
                      <a:endParaRPr lang="ru-RU" sz="2400" dirty="0">
                        <a:solidFill>
                          <a:srgbClr val="FFFF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NewRoman"/>
                        </a:rPr>
                        <a:t>Значение в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NewRoman"/>
                        </a:rPr>
                        <a:t>жизни</a:t>
                      </a:r>
                      <a:r>
                        <a:rPr lang="ru-RU" sz="2400" baseline="0" dirty="0" smtClean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NewRoman"/>
                        </a:rPr>
                        <a:t>людей</a:t>
                      </a:r>
                      <a:endParaRPr lang="ru-RU" sz="2400" dirty="0">
                        <a:solidFill>
                          <a:srgbClr val="FFFF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таймес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357422" y="285728"/>
            <a:ext cx="5214974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Семейство Лилейных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14612" y="1428736"/>
            <a:ext cx="4143404" cy="78581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Формула и диаграмма цветка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20482" name="Picture 2" descr="https://fs00.infourok.ru/images/doc/224/23723/2/img7.jpg"/>
          <p:cNvPicPr>
            <a:picLocks noChangeAspect="1" noChangeArrowheads="1"/>
          </p:cNvPicPr>
          <p:nvPr/>
        </p:nvPicPr>
        <p:blipFill>
          <a:blip r:embed="rId2"/>
          <a:srcRect l="11719" t="19791" r="57031" b="36458"/>
          <a:stretch>
            <a:fillRect/>
          </a:stretch>
        </p:blipFill>
        <p:spPr bwMode="auto">
          <a:xfrm>
            <a:off x="3571868" y="2571744"/>
            <a:ext cx="2857520" cy="3000396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214678" y="5786454"/>
            <a:ext cx="3357586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Ок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3+3</a:t>
            </a:r>
            <a:r>
              <a:rPr lang="ru-RU" sz="3200" b="1" dirty="0" smtClean="0">
                <a:solidFill>
                  <a:srgbClr val="002060"/>
                </a:solidFill>
              </a:rPr>
              <a:t>Т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3+3</a:t>
            </a:r>
            <a:r>
              <a:rPr lang="ru-RU" sz="3200" b="1" dirty="0" smtClean="0">
                <a:solidFill>
                  <a:srgbClr val="002060"/>
                </a:solidFill>
              </a:rPr>
              <a:t>П</a:t>
            </a:r>
            <a:r>
              <a:rPr lang="ru-RU" sz="3200" b="1" baseline="-25000" dirty="0" smtClean="0">
                <a:solidFill>
                  <a:srgbClr val="002060"/>
                </a:solidFill>
              </a:rPr>
              <a:t>1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642918"/>
          <a:ext cx="8001055" cy="6092809"/>
        </p:xfrm>
        <a:graphic>
          <a:graphicData uri="http://schemas.openxmlformats.org/drawingml/2006/table">
            <a:tbl>
              <a:tblPr/>
              <a:tblGrid>
                <a:gridCol w="3999367"/>
                <a:gridCol w="4001688"/>
              </a:tblGrid>
              <a:tr h="7452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FF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NewRoman"/>
                        </a:rPr>
                        <a:t>Основные признаки</a:t>
                      </a:r>
                      <a:endParaRPr lang="ru-RU" sz="2000" b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New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NewRoman"/>
                        </a:rPr>
                        <a:t>Характеристика семейства Лилейные</a:t>
                      </a:r>
                      <a:endParaRPr lang="ru-RU" sz="2000" b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12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Общее </a:t>
                      </a:r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количество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видов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Жизненные</a:t>
                      </a:r>
                      <a:r>
                        <a:rPr lang="ru-RU" sz="1600" baseline="0" dirty="0" smtClean="0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aseline="0" dirty="0" smtClean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 New Roman"/>
                        </a:rPr>
                        <a:t>ф</a:t>
                      </a:r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ормы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itchFamily="18" charset="2"/>
                        <a:buChar char="·"/>
                      </a:pPr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Цветки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itchFamily="18" charset="2"/>
                        <a:buChar char="·"/>
                      </a:pPr>
                      <a:endParaRPr lang="ru-RU" sz="1600" dirty="0" smtClean="0">
                        <a:solidFill>
                          <a:srgbClr val="FFFF00"/>
                        </a:solidFill>
                        <a:latin typeface="TimesNew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itchFamily="18" charset="2"/>
                        <a:buChar char="·"/>
                      </a:pPr>
                      <a:endParaRPr lang="ru-RU" sz="1600" dirty="0" smtClean="0">
                        <a:solidFill>
                          <a:srgbClr val="FFFF00"/>
                        </a:solidFill>
                        <a:latin typeface="TimesNew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itchFamily="18" charset="2"/>
                        <a:buChar char="·"/>
                      </a:pPr>
                      <a:endParaRPr lang="ru-RU" sz="1600" dirty="0" smtClean="0">
                        <a:solidFill>
                          <a:srgbClr val="FFFF00"/>
                        </a:solidFill>
                        <a:latin typeface="TimesNew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itchFamily="18" charset="2"/>
                        <a:buChar char="·"/>
                      </a:pPr>
                      <a:endParaRPr lang="ru-RU" sz="1600" dirty="0" smtClean="0">
                        <a:solidFill>
                          <a:srgbClr val="FFFF00"/>
                        </a:solidFill>
                        <a:latin typeface="TimesNew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 pitchFamily="18" charset="2"/>
                        <a:buChar char="·"/>
                      </a:pP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Плод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Значение в </a:t>
                      </a:r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жизни</a:t>
                      </a:r>
                      <a:r>
                        <a:rPr lang="ru-RU" sz="1600" baseline="0" dirty="0" smtClean="0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людей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4000;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преимущественно многолетние луковичные травы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обычно яркие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крупные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ароматные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;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они обоеполые с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простым венчиковидным околоцветником из шести </a:t>
                      </a:r>
                      <a:r>
                        <a:rPr lang="ru-RU" sz="1600" dirty="0" err="1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ча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стей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тычинок шесть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пестик один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;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формула цветка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*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О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3+3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Т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3+3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1;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коробочка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тюльпан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или ягода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ландыш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).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Овощные культуры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спаржа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);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Декоративные растения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лилии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тюльпаны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гиацинты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);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Лекарственные растения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ландыш майский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вороний глаз</a:t>
                      </a:r>
                      <a:r>
                        <a:rPr lang="ru-RU" sz="16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).</a:t>
                      </a:r>
                      <a:endParaRPr lang="ru-RU" sz="1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285852" y="214290"/>
            <a:ext cx="735811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Представители  семейства Луковые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http://www.fotopetropavlovsk.ru/photo/cheremsha.jpg"/>
          <p:cNvPicPr>
            <a:picLocks noChangeAspect="1" noChangeArrowheads="1"/>
          </p:cNvPicPr>
          <p:nvPr/>
        </p:nvPicPr>
        <p:blipFill>
          <a:blip r:embed="rId2"/>
          <a:srcRect l="11764" t="3937" r="45111" b="39813"/>
          <a:stretch>
            <a:fillRect/>
          </a:stretch>
        </p:blipFill>
        <p:spPr bwMode="auto">
          <a:xfrm>
            <a:off x="428596" y="1500174"/>
            <a:ext cx="2628918" cy="2286016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714348" y="1428736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Черемша</a:t>
            </a:r>
            <a:endParaRPr lang="ru-RU" sz="2000" b="1" dirty="0"/>
          </a:p>
        </p:txBody>
      </p:sp>
      <p:pic>
        <p:nvPicPr>
          <p:cNvPr id="15364" name="Picture 4" descr="http://itd1.mycdn.me/image?id=851742861932&amp;t=20&amp;plc=WEB&amp;tkn=*ewdabFIGKLn8EDYRBb-FadscCKY"/>
          <p:cNvPicPr>
            <a:picLocks noChangeAspect="1" noChangeArrowheads="1"/>
          </p:cNvPicPr>
          <p:nvPr/>
        </p:nvPicPr>
        <p:blipFill>
          <a:blip r:embed="rId3"/>
          <a:srcRect t="19379" r="46663" b="24536"/>
          <a:stretch>
            <a:fillRect/>
          </a:stretch>
        </p:blipFill>
        <p:spPr bwMode="auto">
          <a:xfrm>
            <a:off x="3428992" y="1500174"/>
            <a:ext cx="2786082" cy="2286016"/>
          </a:xfrm>
          <a:prstGeom prst="rect">
            <a:avLst/>
          </a:prstGeom>
          <a:noFill/>
        </p:spPr>
      </p:pic>
      <p:sp>
        <p:nvSpPr>
          <p:cNvPr id="18" name="Овал 17"/>
          <p:cNvSpPr/>
          <p:nvPr/>
        </p:nvSpPr>
        <p:spPr>
          <a:xfrm>
            <a:off x="3500430" y="1285860"/>
            <a:ext cx="2347898" cy="63341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Лук репчатый</a:t>
            </a:r>
            <a:endParaRPr lang="ru-RU" sz="2000" b="1" dirty="0"/>
          </a:p>
        </p:txBody>
      </p:sp>
      <p:pic>
        <p:nvPicPr>
          <p:cNvPr id="15366" name="Picture 6" descr="http://www.florini.ru/wp-content/uploads/2016/04/TSvetushhij-luk-shnitt.jpg"/>
          <p:cNvPicPr>
            <a:picLocks noChangeAspect="1" noChangeArrowheads="1"/>
          </p:cNvPicPr>
          <p:nvPr/>
        </p:nvPicPr>
        <p:blipFill>
          <a:blip r:embed="rId4" cstate="print"/>
          <a:srcRect t="8071" r="19019" b="14827"/>
          <a:stretch>
            <a:fillRect/>
          </a:stretch>
        </p:blipFill>
        <p:spPr bwMode="auto">
          <a:xfrm>
            <a:off x="6357950" y="1571612"/>
            <a:ext cx="2571768" cy="2214578"/>
          </a:xfrm>
          <a:prstGeom prst="rect">
            <a:avLst/>
          </a:prstGeom>
          <a:noFill/>
        </p:spPr>
      </p:pic>
      <p:sp>
        <p:nvSpPr>
          <p:cNvPr id="20" name="Овал 19"/>
          <p:cNvSpPr/>
          <p:nvPr/>
        </p:nvSpPr>
        <p:spPr>
          <a:xfrm>
            <a:off x="6572264" y="157161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Шнитт-лук</a:t>
            </a:r>
            <a:endParaRPr lang="ru-RU" sz="2000" b="1" dirty="0"/>
          </a:p>
        </p:txBody>
      </p:sp>
      <p:pic>
        <p:nvPicPr>
          <p:cNvPr id="15372" name="Picture 12" descr="http://vselhoz.ru/images/growing/growing-garlic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071942"/>
            <a:ext cx="2643206" cy="2357454"/>
          </a:xfrm>
          <a:prstGeom prst="rect">
            <a:avLst/>
          </a:prstGeom>
          <a:noFill/>
        </p:spPr>
      </p:pic>
      <p:sp>
        <p:nvSpPr>
          <p:cNvPr id="24" name="Овал 23"/>
          <p:cNvSpPr/>
          <p:nvPr/>
        </p:nvSpPr>
        <p:spPr>
          <a:xfrm>
            <a:off x="571472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Чеснок</a:t>
            </a:r>
            <a:endParaRPr lang="ru-RU" sz="2000" b="1" dirty="0"/>
          </a:p>
        </p:txBody>
      </p:sp>
      <p:pic>
        <p:nvPicPr>
          <p:cNvPr id="15374" name="Picture 14" descr="http://www.siulo.lt/upload/skelbimai/big/2012-11/82837-darbas-rinkti-porus-be-anglu-kalbos-skubiai-1.jpg"/>
          <p:cNvPicPr>
            <a:picLocks noChangeAspect="1" noChangeArrowheads="1"/>
          </p:cNvPicPr>
          <p:nvPr/>
        </p:nvPicPr>
        <p:blipFill>
          <a:blip r:embed="rId6"/>
          <a:srcRect t="20548" r="38355" b="5821"/>
          <a:stretch>
            <a:fillRect/>
          </a:stretch>
        </p:blipFill>
        <p:spPr bwMode="auto">
          <a:xfrm>
            <a:off x="3428992" y="4071943"/>
            <a:ext cx="2714644" cy="2439310"/>
          </a:xfrm>
          <a:prstGeom prst="rect">
            <a:avLst/>
          </a:prstGeom>
          <a:noFill/>
        </p:spPr>
      </p:pic>
      <p:sp>
        <p:nvSpPr>
          <p:cNvPr id="26" name="Овал 25"/>
          <p:cNvSpPr/>
          <p:nvPr/>
        </p:nvSpPr>
        <p:spPr>
          <a:xfrm>
            <a:off x="3571868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Лук-порей</a:t>
            </a:r>
            <a:endParaRPr lang="ru-RU" sz="2000" b="1" dirty="0"/>
          </a:p>
        </p:txBody>
      </p:sp>
      <p:pic>
        <p:nvPicPr>
          <p:cNvPr id="15376" name="Picture 16" descr="http://www.jparkers.co.uk/media/catalog/product/cache/1/image/9df78eab33525d08d6e5fb8d27136e95/1/0/10038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4071942"/>
            <a:ext cx="2428892" cy="2428892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>
            <a:off x="6572264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/>
              <a:t>Агапантус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4" grpId="0" animBg="1"/>
      <p:bldP spid="26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728" y="214290"/>
            <a:ext cx="6500858" cy="500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Семейство Луковые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928670"/>
          <a:ext cx="8715435" cy="564357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928958"/>
                <a:gridCol w="3429024"/>
                <a:gridCol w="2357453"/>
              </a:tblGrid>
              <a:tr h="75247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Листья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Цветок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плод</a:t>
                      </a:r>
                      <a:endParaRPr lang="ru-RU" sz="2400" b="1" dirty="0"/>
                    </a:p>
                  </a:txBody>
                  <a:tcPr/>
                </a:tc>
              </a:tr>
              <a:tr h="489110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Листья растений могут иметь разную, непохожую друг на друга форму. Они могут быть дудчатыми, овальными, линейными, ланцетными.  Соцветия зонтиковидные, рыхлая головка</a:t>
                      </a:r>
                      <a:endParaRPr lang="ru-RU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Цветки обоеполые, околоцветник состоит из 6 свободных или сросшихся</a:t>
                      </a:r>
                      <a:r>
                        <a:rPr lang="ru-RU" sz="20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узких </a:t>
                      </a:r>
                      <a:r>
                        <a:rPr lang="ru-RU" sz="2000" b="1" i="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лепестковидных</a:t>
                      </a:r>
                      <a:r>
                        <a:rPr lang="ru-RU" sz="20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частей, 6 тычинок, 1 пестик</a:t>
                      </a:r>
                      <a:endParaRPr lang="ru-RU" sz="2000" b="1" i="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Коробочка,</a:t>
                      </a: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вскрывающаяся по гнездам</a:t>
                      </a:r>
                      <a:endParaRPr lang="ru-RU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410" name="Picture 2" descr="http://photosflowery.ru/photo/eb/eb69fce0852efc3819a268719e9db25b.jpg"/>
          <p:cNvPicPr>
            <a:picLocks noChangeAspect="1" noChangeArrowheads="1"/>
          </p:cNvPicPr>
          <p:nvPr/>
        </p:nvPicPr>
        <p:blipFill>
          <a:blip r:embed="rId2"/>
          <a:srcRect l="9166" t="4235" r="9974" b="11389"/>
          <a:stretch>
            <a:fillRect/>
          </a:stretch>
        </p:blipFill>
        <p:spPr bwMode="auto">
          <a:xfrm>
            <a:off x="642910" y="4929198"/>
            <a:ext cx="1825638" cy="1428760"/>
          </a:xfrm>
          <a:prstGeom prst="rect">
            <a:avLst/>
          </a:prstGeom>
          <a:noFill/>
        </p:spPr>
      </p:pic>
      <p:pic>
        <p:nvPicPr>
          <p:cNvPr id="17412" name="Picture 4" descr="https://cdn5.imgbb.ru/user/30/300750/201604/e6c4f67f797c43b3997f2fc6abccb5a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784520"/>
            <a:ext cx="3000396" cy="2267832"/>
          </a:xfrm>
          <a:prstGeom prst="rect">
            <a:avLst/>
          </a:prstGeom>
          <a:noFill/>
        </p:spPr>
      </p:pic>
      <p:pic>
        <p:nvPicPr>
          <p:cNvPr id="17414" name="Picture 6" descr="http://moidachi.ru/uploads/images/00/00/05/2015/06/23/990fa7.jpg"/>
          <p:cNvPicPr>
            <a:picLocks noChangeAspect="1" noChangeArrowheads="1"/>
          </p:cNvPicPr>
          <p:nvPr/>
        </p:nvPicPr>
        <p:blipFill>
          <a:blip r:embed="rId4"/>
          <a:srcRect l="29819" t="6000" r="31325" b="38799"/>
          <a:stretch>
            <a:fillRect/>
          </a:stretch>
        </p:blipFill>
        <p:spPr bwMode="auto">
          <a:xfrm>
            <a:off x="6715140" y="3786190"/>
            <a:ext cx="2071702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28860" y="428604"/>
            <a:ext cx="4357718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Размножение луковых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42976" y="1785926"/>
            <a:ext cx="2286016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Семенами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43504" y="1785926"/>
            <a:ext cx="2428892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Вегетативно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3000364" y="1285860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5393537" y="1321579"/>
            <a:ext cx="500066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3643306" y="5286388"/>
            <a:ext cx="2571768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Выводковыми луковичками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00826" y="3643314"/>
            <a:ext cx="2428892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Зубками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86182" y="3643314"/>
            <a:ext cx="2428892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Луковицами-детками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72264" y="5214950"/>
            <a:ext cx="2428892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Делением донца луковицы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5322099" y="2821777"/>
            <a:ext cx="642942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7000892" y="2786058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5286380" y="4786322"/>
            <a:ext cx="428628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6929454" y="4714884"/>
            <a:ext cx="428628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8914" name="Picture 2" descr="https://fs00.infourok.ru/images/doc/195/222402/img17.jpg"/>
          <p:cNvPicPr>
            <a:picLocks noChangeAspect="1" noChangeArrowheads="1"/>
          </p:cNvPicPr>
          <p:nvPr/>
        </p:nvPicPr>
        <p:blipFill>
          <a:blip r:embed="rId2"/>
          <a:srcRect l="19531" t="22917" r="20312" b="10416"/>
          <a:stretch>
            <a:fillRect/>
          </a:stretch>
        </p:blipFill>
        <p:spPr bwMode="auto">
          <a:xfrm>
            <a:off x="214282" y="3286124"/>
            <a:ext cx="3094158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14480" y="357166"/>
            <a:ext cx="6429420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Семейство Луковые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22" name="AutoShape 2" descr="http://megabook.ru/stream/mediapreview?Key=%D0%91%D0%BE%D0%B1%D0%BE%D0%B2%D1%8B%D0%B5%20%28%D0%B4%D0%B8%D0%B0%D0%B3%D1%80%D0%B0%D0%BC%D0%BC%D0%B0%20%D0%B8%20%D1%84%D0%BE%D1%80%D0%BC%D1%83%D0%BB%D0%B0%20%D1%86%D0%B2%D0%B5%D1%82%D0%BA%D0%B0%20%D1%80%D0%B0%D1%81%D1%82%D0%B5%D0%BD%D0%B8%D0%B9%20%D1%81%D0%B5%D0%BC%D0%B5%D0%B9%D1%81%D1%82%D0%B2%D0%B0%20%D0%BC%D0%BE%D1%82%D1%8B%D0%BB%D1%8C%D0%BA%D0%BE%D0%B2%D1%8B%D1%85%29&amp;amp;Width=654&amp;amp;Height=65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http://megabook.ru/stream/mediapreview?Key=%D0%91%D0%BE%D0%B1%D0%BE%D0%B2%D1%8B%D0%B5%20%28%D0%B4%D0%B8%D0%B0%D0%B3%D1%80%D0%B0%D0%BC%D0%BC%D0%B0%20%D0%B8%20%D1%84%D0%BE%D1%80%D0%BC%D1%83%D0%BB%D0%B0%20%D1%86%D0%B2%D0%B5%D1%82%D0%BA%D0%B0%20%D1%80%D0%B0%D1%81%D1%82%D0%B5%D0%BD%D0%B8%D0%B9%20%D1%81%D0%B5%D0%BC%D0%B5%D0%B9%D1%81%D1%82%D0%B2%D0%B0%20%D0%BC%D0%BE%D1%82%D1%8B%D0%BB%D1%8C%D0%BA%D0%BE%D0%B2%D1%8B%D1%85%29&amp;amp;Width=654&amp;amp;Height=65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57422" y="1428736"/>
            <a:ext cx="4643470" cy="78581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Формула и диаграмма цветка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6388" name="Picture 4" descr="http://pandia.ru/text/78/154/images/image002_1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571744"/>
            <a:ext cx="2500330" cy="2576099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357422" y="5572140"/>
            <a:ext cx="4500594" cy="64294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О3+3Т3+3П1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10834663"/>
              </p:ext>
            </p:extLst>
          </p:nvPr>
        </p:nvGraphicFramePr>
        <p:xfrm>
          <a:off x="357158" y="1142984"/>
          <a:ext cx="5154227" cy="4172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8325">
                  <a:extLst>
                    <a:ext uri="{9D8B030D-6E8A-4147-A177-3AD203B41FA5}">
                      <a16:colId xmlns="" xmlns:a16="http://schemas.microsoft.com/office/drawing/2014/main" val="2432111026"/>
                    </a:ext>
                  </a:extLst>
                </a:gridCol>
                <a:gridCol w="3385902">
                  <a:extLst>
                    <a:ext uri="{9D8B030D-6E8A-4147-A177-3AD203B41FA5}">
                      <a16:colId xmlns="" xmlns:a16="http://schemas.microsoft.com/office/drawing/2014/main" val="3872663510"/>
                    </a:ext>
                  </a:extLst>
                </a:gridCol>
              </a:tblGrid>
              <a:tr h="69273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Основные признаки</a:t>
                      </a:r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Характеристика семейства Луковые </a:t>
                      </a:r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2479991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Жизненные формы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Многолетние травянистые растения</a:t>
                      </a:r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657428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Цветки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Обоеполые </a:t>
                      </a:r>
                    </a:p>
                    <a:p>
                      <a:pPr rtl="0" eaLnBrk="1" fontAlgn="auto" latinLnBrk="0" hangingPunct="1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Формула цветка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*О</a:t>
                      </a:r>
                      <a:r>
                        <a:rPr lang="ru-RU" sz="18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3+3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</a:t>
                      </a:r>
                      <a:r>
                        <a:rPr lang="ru-RU" sz="18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3+3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r>
                        <a:rPr lang="ru-RU" sz="18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800" dirty="0" smtClean="0">
                        <a:effectLst/>
                      </a:endParaRPr>
                    </a:p>
                    <a:p>
                      <a:r>
                        <a:rPr lang="ru-RU" sz="1800" dirty="0" smtClean="0"/>
                        <a:t>Соцветие - зонтик</a:t>
                      </a:r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3856928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Плод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коробочка</a:t>
                      </a:r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2434198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Значение в жизни людей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Пищевые, лекарственные, декоративные</a:t>
                      </a:r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4724618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Представители</a:t>
                      </a:r>
                      <a:endParaRPr lang="ru-RU" sz="1800" dirty="0" smtClean="0">
                        <a:effectLst/>
                      </a:endParaRPr>
                    </a:p>
                    <a:p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Лук репчатый, лук батут, лук- шалот, </a:t>
                      </a:r>
                      <a:r>
                        <a:rPr lang="ru-RU" sz="1800" dirty="0" err="1" smtClean="0"/>
                        <a:t>агапантус</a:t>
                      </a:r>
                      <a:r>
                        <a:rPr lang="ru-RU" sz="1800" dirty="0" smtClean="0"/>
                        <a:t> зонтичный.</a:t>
                      </a:r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344478911"/>
                  </a:ext>
                </a:extLst>
              </a:tr>
            </a:tbl>
          </a:graphicData>
        </a:graphic>
      </p:graphicFrame>
      <p:pic>
        <p:nvPicPr>
          <p:cNvPr id="8194" name="Picture 2" descr="https://rb7.ru/system/images/image_links/13872/112652_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43" y="257452"/>
            <a:ext cx="1837678" cy="16324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ornyakov.net/wp-content/uploads/2017/05/vyrashhivanie-luka-shalota-iz-sevka.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43" y="1889923"/>
            <a:ext cx="1837678" cy="16963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chastnosti.com/wp-content/uploads/2015/07/1434629491_chesno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43" y="3618760"/>
            <a:ext cx="1784412" cy="16218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zojclub.ru/wp-content/uploads/2017/03/8a5ad1f3959c4fce81f1ea833b501b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521" y="257452"/>
            <a:ext cx="1677880" cy="16778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i.artfile.me/wallpaper/18-10-2013/1920x1200/cvety-agapantus-afrikanskaya-liliya-lepe-75869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917" r="12892"/>
          <a:stretch/>
        </p:blipFill>
        <p:spPr bwMode="auto">
          <a:xfrm>
            <a:off x="7237521" y="1781525"/>
            <a:ext cx="1677880" cy="17882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s://dobryesemena.ru/image/catalog/luk-repchatyj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080" y="3679834"/>
            <a:ext cx="1560759" cy="15607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5849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" y="511765"/>
            <a:ext cx="740619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Задание2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Определите систематическое положение </a:t>
            </a:r>
            <a:r>
              <a:rPr lang="ru-RU" sz="3200" b="1" u="sng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Тимофеевки луговой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9243" y="1615736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/>
              <a:t>Вид -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9243" y="2224694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Род </a:t>
            </a:r>
            <a:r>
              <a:rPr lang="ru-RU" sz="2800" dirty="0"/>
              <a:t>-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9243" y="2924930"/>
            <a:ext cx="157134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Семейство </a:t>
            </a:r>
            <a:r>
              <a:rPr lang="ru-RU" sz="2800" dirty="0"/>
              <a:t>-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9243" y="3599070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Класс </a:t>
            </a:r>
            <a:r>
              <a:rPr lang="ru-RU" sz="2800" dirty="0"/>
              <a:t>-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9243" y="4299306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Отдел </a:t>
            </a:r>
            <a:r>
              <a:rPr lang="ru-RU" sz="2800" dirty="0"/>
              <a:t>-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9243" y="4927139"/>
            <a:ext cx="164458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err="1" smtClean="0"/>
              <a:t>Подцарство</a:t>
            </a:r>
            <a:r>
              <a:rPr lang="ru-RU" sz="2800" dirty="0" smtClean="0"/>
              <a:t> </a:t>
            </a:r>
            <a:r>
              <a:rPr lang="ru-RU" sz="2800" dirty="0"/>
              <a:t>-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5863" y="5579206"/>
            <a:ext cx="157134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Царство </a:t>
            </a:r>
            <a:r>
              <a:rPr lang="ru-RU" sz="2800" dirty="0"/>
              <a:t>-</a:t>
            </a:r>
          </a:p>
        </p:txBody>
      </p:sp>
    </p:spTree>
    <p:extLst>
      <p:ext uri="{BB962C8B-B14F-4D97-AF65-F5344CB8AC3E}">
        <p14:creationId xmlns="" xmlns:p14="http://schemas.microsoft.com/office/powerpoint/2010/main" val="416400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Самостоятельная работа на тему: «Семейства класса Двудольные».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1.Чашечка состоит из пяти свободных чашелистиков.(Р)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2.Чашечка состоит из четырех свободных чашелистиков.(К)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3.Венчик цветка состоит из четырех лепестков. (К)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4.Цветок имеет 1 пестик и 10 тычинок. (Б)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 5. Цветок имеет 1 пестик и 6 тычинок. (К)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 6. Плод стручок. (К)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 7.Венчик цветка сростнолепестной, состоит из пяти лепестков. (П) 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 8. Плод - семянка. (С)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 9. Плод- ягода или коробочка. (П)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10. Мелкие цветки собраны в соцветие «корзинка». (С)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11. </a:t>
            </a:r>
            <a:r>
              <a:rPr lang="ru-RU" sz="1800" dirty="0" err="1" smtClean="0">
                <a:solidFill>
                  <a:srgbClr val="FFFF00"/>
                </a:solidFill>
              </a:rPr>
              <a:t>Пятилепесковый</a:t>
            </a:r>
            <a:r>
              <a:rPr lang="ru-RU" sz="1800" dirty="0" smtClean="0">
                <a:solidFill>
                  <a:srgbClr val="FFFF00"/>
                </a:solidFill>
              </a:rPr>
              <a:t> венчик, похожий на сидячего мотылька. (Б)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12. На корнях имеются вздутия, в которых живут бактерии, усваивающие азот воздуха. (Б)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13. В цветке много тычинок. ( Р)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14. Тычинок 6 , из них 2 короткие и 4 длинные. (К)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15. Цветки крупные, одиночные. (Р)</a:t>
            </a: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 </a:t>
            </a:r>
            <a:endParaRPr lang="ru-RU" sz="1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" y="511765"/>
            <a:ext cx="740619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Задание2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Определите систематическое положение </a:t>
            </a:r>
            <a:r>
              <a:rPr lang="ru-RU" sz="3200" b="1" u="sng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Тимофеевки луговой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9243" y="1615736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/>
              <a:t>Вид -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9243" y="2224694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Род </a:t>
            </a:r>
            <a:r>
              <a:rPr lang="ru-RU" sz="2800" dirty="0"/>
              <a:t>-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9243" y="2924930"/>
            <a:ext cx="157134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Семейство </a:t>
            </a:r>
            <a:r>
              <a:rPr lang="ru-RU" sz="2800" dirty="0"/>
              <a:t>-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9243" y="3599070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Класс </a:t>
            </a:r>
            <a:r>
              <a:rPr lang="ru-RU" sz="2800" dirty="0"/>
              <a:t>-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9243" y="4299306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Отдел </a:t>
            </a:r>
            <a:r>
              <a:rPr lang="ru-RU" sz="2800" dirty="0"/>
              <a:t>-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9243" y="4927139"/>
            <a:ext cx="164458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err="1" smtClean="0"/>
              <a:t>Подцарство</a:t>
            </a:r>
            <a:r>
              <a:rPr lang="ru-RU" sz="2800" dirty="0" smtClean="0"/>
              <a:t> </a:t>
            </a:r>
            <a:r>
              <a:rPr lang="ru-RU" sz="2800" dirty="0"/>
              <a:t>-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9243" y="5579206"/>
            <a:ext cx="157134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Царство </a:t>
            </a:r>
            <a:r>
              <a:rPr lang="ru-RU" sz="2800" dirty="0"/>
              <a:t>-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71321" y="1615736"/>
            <a:ext cx="2828648" cy="95410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Тимофеевка луговая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471321" y="2224694"/>
            <a:ext cx="282864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Тимофеевка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467437" y="2911882"/>
            <a:ext cx="282864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Злаки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2471321" y="3599070"/>
            <a:ext cx="282864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Однодольные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2467437" y="4299306"/>
            <a:ext cx="282864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Цветковые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2467437" y="4929620"/>
            <a:ext cx="2828648" cy="95410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Многоклеточные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2467437" y="5579206"/>
            <a:ext cx="282864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Растения</a:t>
            </a:r>
            <a:endParaRPr lang="ru-RU" sz="2800" dirty="0"/>
          </a:p>
        </p:txBody>
      </p:sp>
      <p:pic>
        <p:nvPicPr>
          <p:cNvPr id="16386" name="Picture 2" descr="http://www.tyz.uu.ru/agrotehnika/images/1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071" y="1491197"/>
            <a:ext cx="2197325" cy="39703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0116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" y="511765"/>
            <a:ext cx="740619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Задание2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Определите систематическое положение </a:t>
            </a:r>
            <a:r>
              <a:rPr lang="ru-RU" sz="3200" b="1" u="sng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Ландыша майского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9243" y="1615736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/>
              <a:t>Вид -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9243" y="2224694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Род </a:t>
            </a:r>
            <a:r>
              <a:rPr lang="ru-RU" sz="2800" dirty="0"/>
              <a:t>-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9243" y="2924930"/>
            <a:ext cx="157134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Семейство </a:t>
            </a:r>
            <a:r>
              <a:rPr lang="ru-RU" sz="2800" dirty="0"/>
              <a:t>-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9243" y="3599070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Класс </a:t>
            </a:r>
            <a:r>
              <a:rPr lang="ru-RU" sz="2800" dirty="0"/>
              <a:t>-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9243" y="4299306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Отдел </a:t>
            </a:r>
            <a:r>
              <a:rPr lang="ru-RU" sz="2800" dirty="0"/>
              <a:t>-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9243" y="4927139"/>
            <a:ext cx="164458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err="1" smtClean="0"/>
              <a:t>Подцарство</a:t>
            </a:r>
            <a:r>
              <a:rPr lang="ru-RU" sz="2800" dirty="0" smtClean="0"/>
              <a:t> </a:t>
            </a:r>
            <a:r>
              <a:rPr lang="ru-RU" sz="2800" dirty="0"/>
              <a:t>-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5863" y="5579206"/>
            <a:ext cx="157134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Царство </a:t>
            </a:r>
            <a:r>
              <a:rPr lang="ru-RU" sz="2800" dirty="0"/>
              <a:t>-</a:t>
            </a:r>
          </a:p>
        </p:txBody>
      </p:sp>
      <p:pic>
        <p:nvPicPr>
          <p:cNvPr id="19458" name="Picture 2" descr="http://plantsvideoworld.ru/wp-content/uploads/61021554-1140x8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176" y="1765316"/>
            <a:ext cx="4434495" cy="419072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2060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" y="511765"/>
            <a:ext cx="740619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Задание2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Определите систематическое положение </a:t>
            </a:r>
            <a:r>
              <a:rPr lang="ru-RU" sz="3200" b="1" u="sng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Тимофеевки луговой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9243" y="1615736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/>
              <a:t>Вид -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9243" y="2224694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Род </a:t>
            </a:r>
            <a:r>
              <a:rPr lang="ru-RU" sz="2800" dirty="0"/>
              <a:t>-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9243" y="2924930"/>
            <a:ext cx="157134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Семейство </a:t>
            </a:r>
            <a:r>
              <a:rPr lang="ru-RU" sz="2800" dirty="0"/>
              <a:t>-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9243" y="3599070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Класс </a:t>
            </a:r>
            <a:r>
              <a:rPr lang="ru-RU" sz="2800" dirty="0"/>
              <a:t>-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9243" y="4299306"/>
            <a:ext cx="157134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Отдел </a:t>
            </a:r>
            <a:r>
              <a:rPr lang="ru-RU" sz="2800" dirty="0"/>
              <a:t>-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9243" y="4927139"/>
            <a:ext cx="164458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err="1" smtClean="0"/>
              <a:t>Подцарство</a:t>
            </a:r>
            <a:r>
              <a:rPr lang="ru-RU" sz="2800" dirty="0" smtClean="0"/>
              <a:t> </a:t>
            </a:r>
            <a:r>
              <a:rPr lang="ru-RU" sz="2800" dirty="0"/>
              <a:t>-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9243" y="5579206"/>
            <a:ext cx="1571348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Царство </a:t>
            </a:r>
            <a:r>
              <a:rPr lang="ru-RU" sz="2800" dirty="0"/>
              <a:t>-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71321" y="1615736"/>
            <a:ext cx="2828648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Ландыш майский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2471321" y="2224694"/>
            <a:ext cx="282864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Ландыш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467437" y="2911882"/>
            <a:ext cx="282864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Лилейные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2471321" y="3599070"/>
            <a:ext cx="282864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Однодольные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2467437" y="4299306"/>
            <a:ext cx="282864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Цветковые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2467437" y="4929620"/>
            <a:ext cx="2828648" cy="95410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Многоклеточные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2467437" y="5579206"/>
            <a:ext cx="282864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Растения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25002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Кроссворд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кроссворд цвето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835824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857232"/>
          <a:ext cx="7643866" cy="5500726"/>
        </p:xfrm>
        <a:graphic>
          <a:graphicData uri="http://schemas.openxmlformats.org/drawingml/2006/table">
            <a:tbl>
              <a:tblPr/>
              <a:tblGrid>
                <a:gridCol w="7643866"/>
              </a:tblGrid>
              <a:tr h="5500726">
                <a:tc>
                  <a:txBody>
                    <a:bodyPr/>
                    <a:lstStyle/>
                    <a:p>
                      <a:pPr indent="-2286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    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1. 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У двудольных – лепестки, а у однодольных - ……</a:t>
                      </a:r>
                      <a:endParaRPr lang="ru-RU" sz="160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2286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2. 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Раннецветущее растение с белыми цветками. Находится под охраной.</a:t>
                      </a:r>
                      <a:endParaRPr lang="ru-RU" sz="160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2286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3  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По горизонтали. Видоизмененный побег лилейных, частично или полностью расположенный в земле. По вертикали. Культурное растение с крупными красивыми цветками.</a:t>
                      </a:r>
                      <a:endParaRPr lang="ru-RU" sz="160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2286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У двудольных околоцветник двойной, а у однодольных </a:t>
                      </a: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……</a:t>
                      </a:r>
                      <a:endParaRPr lang="ru-RU" sz="1600" dirty="0" smtClean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2286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</a:t>
                      </a: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 5.Культурное растение с крупными красивыми цветками. В больших количествах разводится и выращивается в Голландии.</a:t>
                      </a:r>
                      <a:endParaRPr lang="ru-RU" sz="1600" dirty="0" smtClean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2286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 6. 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Ценное овощное растение. Запах и вкус его обусловлены эфирными маслами.</a:t>
                      </a:r>
                      <a:endParaRPr lang="ru-RU" sz="160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2286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 7. 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Число пестиков цветка лилейных</a:t>
                      </a:r>
                      <a:endParaRPr lang="ru-RU" sz="160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-2286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 8.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Число тычинок цветка </a:t>
                      </a: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лилейных</a:t>
                      </a:r>
                      <a:endParaRPr lang="ru-RU" sz="1600" dirty="0" smtClean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-2286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  9.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Вещества, выделяемые в воздух некоторыми лилейными (</a:t>
                      </a:r>
                      <a:r>
                        <a:rPr lang="ru-RU" sz="1600" b="1" dirty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лук</a:t>
                      </a:r>
                      <a:r>
                        <a:rPr lang="ru-RU" sz="1600" dirty="0">
                          <a:solidFill>
                            <a:srgbClr val="00B0F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, чеснок) и обеззараживающие воздух от микроорганизмов.</a:t>
                      </a:r>
                      <a:endParaRPr lang="ru-RU" sz="1600" dirty="0">
                        <a:solidFill>
                          <a:srgbClr val="00B0F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Кроссворд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кроссворд семейство лилейные биологи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14488"/>
            <a:ext cx="828680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285852" y="214290"/>
            <a:ext cx="735811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Представители  семейства Луковые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http://www.fotopetropavlovsk.ru/photo/cheremsha.jpg"/>
          <p:cNvPicPr>
            <a:picLocks noChangeAspect="1" noChangeArrowheads="1"/>
          </p:cNvPicPr>
          <p:nvPr/>
        </p:nvPicPr>
        <p:blipFill>
          <a:blip r:embed="rId2"/>
          <a:srcRect l="11764" t="3937" r="45111" b="39813"/>
          <a:stretch>
            <a:fillRect/>
          </a:stretch>
        </p:blipFill>
        <p:spPr bwMode="auto">
          <a:xfrm>
            <a:off x="428596" y="1500174"/>
            <a:ext cx="2628918" cy="2286016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714348" y="1428736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Черемша</a:t>
            </a:r>
            <a:endParaRPr lang="ru-RU" sz="2000" b="1" dirty="0"/>
          </a:p>
        </p:txBody>
      </p:sp>
      <p:pic>
        <p:nvPicPr>
          <p:cNvPr id="15364" name="Picture 4" descr="http://itd1.mycdn.me/image?id=851742861932&amp;t=20&amp;plc=WEB&amp;tkn=*ewdabFIGKLn8EDYRBb-FadscCKY"/>
          <p:cNvPicPr>
            <a:picLocks noChangeAspect="1" noChangeArrowheads="1"/>
          </p:cNvPicPr>
          <p:nvPr/>
        </p:nvPicPr>
        <p:blipFill>
          <a:blip r:embed="rId3"/>
          <a:srcRect t="19379" r="46663" b="24536"/>
          <a:stretch>
            <a:fillRect/>
          </a:stretch>
        </p:blipFill>
        <p:spPr bwMode="auto">
          <a:xfrm>
            <a:off x="3428992" y="1500174"/>
            <a:ext cx="2786082" cy="2286016"/>
          </a:xfrm>
          <a:prstGeom prst="rect">
            <a:avLst/>
          </a:prstGeom>
          <a:noFill/>
        </p:spPr>
      </p:pic>
      <p:sp>
        <p:nvSpPr>
          <p:cNvPr id="18" name="Овал 17"/>
          <p:cNvSpPr/>
          <p:nvPr/>
        </p:nvSpPr>
        <p:spPr>
          <a:xfrm>
            <a:off x="3500430" y="1285860"/>
            <a:ext cx="2347898" cy="63341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Лук репчатый</a:t>
            </a:r>
            <a:endParaRPr lang="ru-RU" sz="2000" b="1" dirty="0"/>
          </a:p>
        </p:txBody>
      </p:sp>
      <p:pic>
        <p:nvPicPr>
          <p:cNvPr id="15366" name="Picture 6" descr="http://www.florini.ru/wp-content/uploads/2016/04/TSvetushhij-luk-shnitt.jpg"/>
          <p:cNvPicPr>
            <a:picLocks noChangeAspect="1" noChangeArrowheads="1"/>
          </p:cNvPicPr>
          <p:nvPr/>
        </p:nvPicPr>
        <p:blipFill>
          <a:blip r:embed="rId4" cstate="print"/>
          <a:srcRect t="8071" r="19019" b="14827"/>
          <a:stretch>
            <a:fillRect/>
          </a:stretch>
        </p:blipFill>
        <p:spPr bwMode="auto">
          <a:xfrm>
            <a:off x="6357950" y="1571612"/>
            <a:ext cx="2571768" cy="2214578"/>
          </a:xfrm>
          <a:prstGeom prst="rect">
            <a:avLst/>
          </a:prstGeom>
          <a:noFill/>
        </p:spPr>
      </p:pic>
      <p:sp>
        <p:nvSpPr>
          <p:cNvPr id="20" name="Овал 19"/>
          <p:cNvSpPr/>
          <p:nvPr/>
        </p:nvSpPr>
        <p:spPr>
          <a:xfrm>
            <a:off x="6572264" y="157161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Шнитт-лук</a:t>
            </a:r>
            <a:endParaRPr lang="ru-RU" sz="2000" b="1" dirty="0"/>
          </a:p>
        </p:txBody>
      </p:sp>
      <p:pic>
        <p:nvPicPr>
          <p:cNvPr id="15372" name="Picture 12" descr="http://vselhoz.ru/images/growing/growing-garlic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071942"/>
            <a:ext cx="2643206" cy="2357454"/>
          </a:xfrm>
          <a:prstGeom prst="rect">
            <a:avLst/>
          </a:prstGeom>
          <a:noFill/>
        </p:spPr>
      </p:pic>
      <p:sp>
        <p:nvSpPr>
          <p:cNvPr id="24" name="Овал 23"/>
          <p:cNvSpPr/>
          <p:nvPr/>
        </p:nvSpPr>
        <p:spPr>
          <a:xfrm>
            <a:off x="571472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Чеснок</a:t>
            </a:r>
            <a:endParaRPr lang="ru-RU" sz="2000" b="1" dirty="0"/>
          </a:p>
        </p:txBody>
      </p:sp>
      <p:pic>
        <p:nvPicPr>
          <p:cNvPr id="15374" name="Picture 14" descr="http://www.siulo.lt/upload/skelbimai/big/2012-11/82837-darbas-rinkti-porus-be-anglu-kalbos-skubiai-1.jpg"/>
          <p:cNvPicPr>
            <a:picLocks noChangeAspect="1" noChangeArrowheads="1"/>
          </p:cNvPicPr>
          <p:nvPr/>
        </p:nvPicPr>
        <p:blipFill>
          <a:blip r:embed="rId6"/>
          <a:srcRect t="20548" r="38355" b="5821"/>
          <a:stretch>
            <a:fillRect/>
          </a:stretch>
        </p:blipFill>
        <p:spPr bwMode="auto">
          <a:xfrm>
            <a:off x="3428992" y="4071943"/>
            <a:ext cx="2714644" cy="2439310"/>
          </a:xfrm>
          <a:prstGeom prst="rect">
            <a:avLst/>
          </a:prstGeom>
          <a:noFill/>
        </p:spPr>
      </p:pic>
      <p:sp>
        <p:nvSpPr>
          <p:cNvPr id="26" name="Овал 25"/>
          <p:cNvSpPr/>
          <p:nvPr/>
        </p:nvSpPr>
        <p:spPr>
          <a:xfrm>
            <a:off x="3571868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Лук-порей</a:t>
            </a:r>
            <a:endParaRPr lang="ru-RU" sz="2000" b="1" dirty="0"/>
          </a:p>
        </p:txBody>
      </p:sp>
      <p:pic>
        <p:nvPicPr>
          <p:cNvPr id="15376" name="Picture 16" descr="http://www.jparkers.co.uk/media/catalog/product/cache/1/image/9df78eab33525d08d6e5fb8d27136e95/1/0/10038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4071942"/>
            <a:ext cx="2428892" cy="2428892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>
            <a:off x="6572264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/>
              <a:t>Агапантус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4" grpId="0" animBg="1"/>
      <p:bldP spid="26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142852"/>
            <a:ext cx="8001056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Назовите растения семейства Лилейные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Picture 10" descr="https://img-fotki.yandex.ru/get/44085/234433779.406/0_150e2d_8af27408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786322"/>
            <a:ext cx="2357454" cy="1878784"/>
          </a:xfrm>
          <a:prstGeom prst="rect">
            <a:avLst/>
          </a:prstGeom>
          <a:noFill/>
        </p:spPr>
      </p:pic>
      <p:pic>
        <p:nvPicPr>
          <p:cNvPr id="13" name="Picture 6" descr="http://img-fotki.yandex.ru/get/6443/31164703.121/0_955aa_3d2d14fe_orig.jpg"/>
          <p:cNvPicPr>
            <a:picLocks noChangeAspect="1" noChangeArrowheads="1"/>
          </p:cNvPicPr>
          <p:nvPr/>
        </p:nvPicPr>
        <p:blipFill>
          <a:blip r:embed="rId3" cstate="print"/>
          <a:srcRect t="2751" b="9228"/>
          <a:stretch>
            <a:fillRect/>
          </a:stretch>
        </p:blipFill>
        <p:spPr bwMode="auto">
          <a:xfrm>
            <a:off x="500034" y="3000372"/>
            <a:ext cx="2286016" cy="1670856"/>
          </a:xfrm>
          <a:prstGeom prst="rect">
            <a:avLst/>
          </a:prstGeom>
          <a:noFill/>
        </p:spPr>
      </p:pic>
      <p:pic>
        <p:nvPicPr>
          <p:cNvPr id="14" name="Picture 2" descr="http://mir-lilii.ru/foto_lilii_k800_2/oriol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285860"/>
            <a:ext cx="2214578" cy="1581841"/>
          </a:xfrm>
          <a:prstGeom prst="rect">
            <a:avLst/>
          </a:prstGeom>
          <a:noFill/>
        </p:spPr>
      </p:pic>
      <p:pic>
        <p:nvPicPr>
          <p:cNvPr id="15" name="Picture 6" descr="http://www.florini.ru/wp-content/uploads/2016/04/TSvetushhij-luk-shnitt.jpg"/>
          <p:cNvPicPr>
            <a:picLocks noChangeAspect="1" noChangeArrowheads="1"/>
          </p:cNvPicPr>
          <p:nvPr/>
        </p:nvPicPr>
        <p:blipFill>
          <a:blip r:embed="rId5" cstate="print"/>
          <a:srcRect t="8071" r="19019" b="14827"/>
          <a:stretch>
            <a:fillRect/>
          </a:stretch>
        </p:blipFill>
        <p:spPr bwMode="auto">
          <a:xfrm>
            <a:off x="3357554" y="3000372"/>
            <a:ext cx="2214578" cy="1643074"/>
          </a:xfrm>
          <a:prstGeom prst="rect">
            <a:avLst/>
          </a:prstGeom>
          <a:noFill/>
        </p:spPr>
      </p:pic>
      <p:pic>
        <p:nvPicPr>
          <p:cNvPr id="16" name="Picture 14" descr="http://www.siulo.lt/upload/skelbimai/big/2012-11/82837-darbas-rinkti-porus-be-anglu-kalbos-skubiai-1.jpg"/>
          <p:cNvPicPr>
            <a:picLocks noChangeAspect="1" noChangeArrowheads="1"/>
          </p:cNvPicPr>
          <p:nvPr/>
        </p:nvPicPr>
        <p:blipFill>
          <a:blip r:embed="rId6"/>
          <a:srcRect t="20548" r="38355" b="5821"/>
          <a:stretch>
            <a:fillRect/>
          </a:stretch>
        </p:blipFill>
        <p:spPr bwMode="auto">
          <a:xfrm>
            <a:off x="3357554" y="4786322"/>
            <a:ext cx="2286016" cy="1857388"/>
          </a:xfrm>
          <a:prstGeom prst="rect">
            <a:avLst/>
          </a:prstGeom>
          <a:noFill/>
        </p:spPr>
      </p:pic>
      <p:pic>
        <p:nvPicPr>
          <p:cNvPr id="17" name="Picture 2" descr="http://www.fotopetropavlovsk.ru/photo/cheremsha.jpg"/>
          <p:cNvPicPr>
            <a:picLocks noChangeAspect="1" noChangeArrowheads="1"/>
          </p:cNvPicPr>
          <p:nvPr/>
        </p:nvPicPr>
        <p:blipFill>
          <a:blip r:embed="rId7"/>
          <a:srcRect l="11764" t="3937" r="45111" b="39813"/>
          <a:stretch>
            <a:fillRect/>
          </a:stretch>
        </p:blipFill>
        <p:spPr bwMode="auto">
          <a:xfrm>
            <a:off x="3357554" y="1285860"/>
            <a:ext cx="2214578" cy="1571636"/>
          </a:xfrm>
          <a:prstGeom prst="rect">
            <a:avLst/>
          </a:prstGeom>
          <a:noFill/>
        </p:spPr>
      </p:pic>
      <p:pic>
        <p:nvPicPr>
          <p:cNvPr id="18" name="Picture 6" descr="http://photosflowery.ru/photo/8f/8f9f40a37a2c7d858ec7e505a0e3372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1285860"/>
            <a:ext cx="2714644" cy="1500198"/>
          </a:xfrm>
          <a:prstGeom prst="rect">
            <a:avLst/>
          </a:prstGeom>
          <a:noFill/>
        </p:spPr>
      </p:pic>
      <p:pic>
        <p:nvPicPr>
          <p:cNvPr id="19" name="Picture 12" descr="http://lpx.my1.ru/_pu/6/93621884.jpg"/>
          <p:cNvPicPr>
            <a:picLocks noChangeAspect="1" noChangeArrowheads="1"/>
          </p:cNvPicPr>
          <p:nvPr/>
        </p:nvPicPr>
        <p:blipFill>
          <a:blip r:embed="rId9" cstate="print"/>
          <a:srcRect r="3862" b="5897"/>
          <a:stretch>
            <a:fillRect/>
          </a:stretch>
        </p:blipFill>
        <p:spPr bwMode="auto">
          <a:xfrm>
            <a:off x="6000760" y="3000372"/>
            <a:ext cx="2714644" cy="1643074"/>
          </a:xfrm>
          <a:prstGeom prst="rect">
            <a:avLst/>
          </a:prstGeom>
          <a:noFill/>
        </p:spPr>
      </p:pic>
      <p:pic>
        <p:nvPicPr>
          <p:cNvPr id="20" name="Picture 2" descr="http://uz24.uz/userfiles/images/pshenica.jpg"/>
          <p:cNvPicPr>
            <a:picLocks noChangeAspect="1" noChangeArrowheads="1"/>
          </p:cNvPicPr>
          <p:nvPr/>
        </p:nvPicPr>
        <p:blipFill>
          <a:blip r:embed="rId10" cstate="print"/>
          <a:srcRect r="33664" b="1823"/>
          <a:stretch>
            <a:fillRect/>
          </a:stretch>
        </p:blipFill>
        <p:spPr bwMode="auto">
          <a:xfrm>
            <a:off x="6000760" y="4857760"/>
            <a:ext cx="2786082" cy="1746659"/>
          </a:xfrm>
          <a:prstGeom prst="rect">
            <a:avLst/>
          </a:prstGeom>
          <a:noFill/>
        </p:spPr>
      </p:pic>
      <p:sp>
        <p:nvSpPr>
          <p:cNvPr id="21" name="Овал 20"/>
          <p:cNvSpPr/>
          <p:nvPr/>
        </p:nvSpPr>
        <p:spPr>
          <a:xfrm>
            <a:off x="71434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22" name="Овал 21"/>
          <p:cNvSpPr/>
          <p:nvPr/>
        </p:nvSpPr>
        <p:spPr>
          <a:xfrm>
            <a:off x="3428992" y="12858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23" name="Овал 22"/>
          <p:cNvSpPr/>
          <p:nvPr/>
        </p:nvSpPr>
        <p:spPr>
          <a:xfrm>
            <a:off x="607219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24" name="Овал 23"/>
          <p:cNvSpPr/>
          <p:nvPr/>
        </p:nvSpPr>
        <p:spPr>
          <a:xfrm>
            <a:off x="6072198" y="300037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25" name="Овал 24"/>
          <p:cNvSpPr/>
          <p:nvPr/>
        </p:nvSpPr>
        <p:spPr>
          <a:xfrm>
            <a:off x="342899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26" name="Овал 25"/>
          <p:cNvSpPr/>
          <p:nvPr/>
        </p:nvSpPr>
        <p:spPr>
          <a:xfrm>
            <a:off x="57147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27" name="Овал 26"/>
          <p:cNvSpPr/>
          <p:nvPr/>
        </p:nvSpPr>
        <p:spPr>
          <a:xfrm>
            <a:off x="500034" y="478632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28" name="Овал 27"/>
          <p:cNvSpPr/>
          <p:nvPr/>
        </p:nvSpPr>
        <p:spPr>
          <a:xfrm>
            <a:off x="3500430" y="48577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29" name="Овал 28"/>
          <p:cNvSpPr/>
          <p:nvPr/>
        </p:nvSpPr>
        <p:spPr>
          <a:xfrm>
            <a:off x="6000760" y="49291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9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142852"/>
            <a:ext cx="8001056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Назовите растения семейства Луковые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Picture 10" descr="https://img-fotki.yandex.ru/get/44085/234433779.406/0_150e2d_8af27408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786322"/>
            <a:ext cx="2357454" cy="1878784"/>
          </a:xfrm>
          <a:prstGeom prst="rect">
            <a:avLst/>
          </a:prstGeom>
          <a:noFill/>
        </p:spPr>
      </p:pic>
      <p:pic>
        <p:nvPicPr>
          <p:cNvPr id="13" name="Picture 6" descr="http://img-fotki.yandex.ru/get/6443/31164703.121/0_955aa_3d2d14fe_orig.jpg"/>
          <p:cNvPicPr>
            <a:picLocks noChangeAspect="1" noChangeArrowheads="1"/>
          </p:cNvPicPr>
          <p:nvPr/>
        </p:nvPicPr>
        <p:blipFill>
          <a:blip r:embed="rId3" cstate="print"/>
          <a:srcRect t="2751" b="9228"/>
          <a:stretch>
            <a:fillRect/>
          </a:stretch>
        </p:blipFill>
        <p:spPr bwMode="auto">
          <a:xfrm>
            <a:off x="500034" y="3000372"/>
            <a:ext cx="2286016" cy="1670856"/>
          </a:xfrm>
          <a:prstGeom prst="rect">
            <a:avLst/>
          </a:prstGeom>
          <a:noFill/>
        </p:spPr>
      </p:pic>
      <p:pic>
        <p:nvPicPr>
          <p:cNvPr id="14" name="Picture 2" descr="http://mir-lilii.ru/foto_lilii_k800_2/oriol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285860"/>
            <a:ext cx="2214578" cy="1581841"/>
          </a:xfrm>
          <a:prstGeom prst="rect">
            <a:avLst/>
          </a:prstGeom>
          <a:noFill/>
        </p:spPr>
      </p:pic>
      <p:pic>
        <p:nvPicPr>
          <p:cNvPr id="15" name="Picture 6" descr="http://www.florini.ru/wp-content/uploads/2016/04/TSvetushhij-luk-shnitt.jpg"/>
          <p:cNvPicPr>
            <a:picLocks noChangeAspect="1" noChangeArrowheads="1"/>
          </p:cNvPicPr>
          <p:nvPr/>
        </p:nvPicPr>
        <p:blipFill>
          <a:blip r:embed="rId5" cstate="print"/>
          <a:srcRect t="8071" r="19019" b="14827"/>
          <a:stretch>
            <a:fillRect/>
          </a:stretch>
        </p:blipFill>
        <p:spPr bwMode="auto">
          <a:xfrm>
            <a:off x="3357554" y="3000372"/>
            <a:ext cx="2214578" cy="1643074"/>
          </a:xfrm>
          <a:prstGeom prst="rect">
            <a:avLst/>
          </a:prstGeom>
          <a:noFill/>
        </p:spPr>
      </p:pic>
      <p:pic>
        <p:nvPicPr>
          <p:cNvPr id="16" name="Picture 14" descr="http://www.siulo.lt/upload/skelbimai/big/2012-11/82837-darbas-rinkti-porus-be-anglu-kalbos-skubiai-1.jpg"/>
          <p:cNvPicPr>
            <a:picLocks noChangeAspect="1" noChangeArrowheads="1"/>
          </p:cNvPicPr>
          <p:nvPr/>
        </p:nvPicPr>
        <p:blipFill>
          <a:blip r:embed="rId6"/>
          <a:srcRect t="20548" r="38355" b="5821"/>
          <a:stretch>
            <a:fillRect/>
          </a:stretch>
        </p:blipFill>
        <p:spPr bwMode="auto">
          <a:xfrm>
            <a:off x="3357554" y="4786322"/>
            <a:ext cx="2286016" cy="1857388"/>
          </a:xfrm>
          <a:prstGeom prst="rect">
            <a:avLst/>
          </a:prstGeom>
          <a:noFill/>
        </p:spPr>
      </p:pic>
      <p:pic>
        <p:nvPicPr>
          <p:cNvPr id="17" name="Picture 2" descr="http://www.fotopetropavlovsk.ru/photo/cheremsha.jpg"/>
          <p:cNvPicPr>
            <a:picLocks noChangeAspect="1" noChangeArrowheads="1"/>
          </p:cNvPicPr>
          <p:nvPr/>
        </p:nvPicPr>
        <p:blipFill>
          <a:blip r:embed="rId7"/>
          <a:srcRect l="11764" t="3937" r="45111" b="39813"/>
          <a:stretch>
            <a:fillRect/>
          </a:stretch>
        </p:blipFill>
        <p:spPr bwMode="auto">
          <a:xfrm>
            <a:off x="3357554" y="1285860"/>
            <a:ext cx="2214578" cy="1571636"/>
          </a:xfrm>
          <a:prstGeom prst="rect">
            <a:avLst/>
          </a:prstGeom>
          <a:noFill/>
        </p:spPr>
      </p:pic>
      <p:pic>
        <p:nvPicPr>
          <p:cNvPr id="18" name="Picture 6" descr="http://photosflowery.ru/photo/8f/8f9f40a37a2c7d858ec7e505a0e3372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1285860"/>
            <a:ext cx="2714644" cy="1500198"/>
          </a:xfrm>
          <a:prstGeom prst="rect">
            <a:avLst/>
          </a:prstGeom>
          <a:noFill/>
        </p:spPr>
      </p:pic>
      <p:pic>
        <p:nvPicPr>
          <p:cNvPr id="19" name="Picture 12" descr="http://lpx.my1.ru/_pu/6/93621884.jpg"/>
          <p:cNvPicPr>
            <a:picLocks noChangeAspect="1" noChangeArrowheads="1"/>
          </p:cNvPicPr>
          <p:nvPr/>
        </p:nvPicPr>
        <p:blipFill>
          <a:blip r:embed="rId9" cstate="print"/>
          <a:srcRect r="3862" b="5897"/>
          <a:stretch>
            <a:fillRect/>
          </a:stretch>
        </p:blipFill>
        <p:spPr bwMode="auto">
          <a:xfrm>
            <a:off x="6000760" y="3000372"/>
            <a:ext cx="2714644" cy="1643074"/>
          </a:xfrm>
          <a:prstGeom prst="rect">
            <a:avLst/>
          </a:prstGeom>
          <a:noFill/>
        </p:spPr>
      </p:pic>
      <p:pic>
        <p:nvPicPr>
          <p:cNvPr id="20" name="Picture 2" descr="http://uz24.uz/userfiles/images/pshenica.jpg"/>
          <p:cNvPicPr>
            <a:picLocks noChangeAspect="1" noChangeArrowheads="1"/>
          </p:cNvPicPr>
          <p:nvPr/>
        </p:nvPicPr>
        <p:blipFill>
          <a:blip r:embed="rId10" cstate="print"/>
          <a:srcRect r="33664" b="1823"/>
          <a:stretch>
            <a:fillRect/>
          </a:stretch>
        </p:blipFill>
        <p:spPr bwMode="auto">
          <a:xfrm>
            <a:off x="6000760" y="4857760"/>
            <a:ext cx="2786082" cy="1746659"/>
          </a:xfrm>
          <a:prstGeom prst="rect">
            <a:avLst/>
          </a:prstGeom>
          <a:noFill/>
        </p:spPr>
      </p:pic>
      <p:sp>
        <p:nvSpPr>
          <p:cNvPr id="21" name="Овал 20"/>
          <p:cNvSpPr/>
          <p:nvPr/>
        </p:nvSpPr>
        <p:spPr>
          <a:xfrm>
            <a:off x="71434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22" name="Овал 21"/>
          <p:cNvSpPr/>
          <p:nvPr/>
        </p:nvSpPr>
        <p:spPr>
          <a:xfrm>
            <a:off x="3428992" y="12858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23" name="Овал 22"/>
          <p:cNvSpPr/>
          <p:nvPr/>
        </p:nvSpPr>
        <p:spPr>
          <a:xfrm>
            <a:off x="607219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24" name="Овал 23"/>
          <p:cNvSpPr/>
          <p:nvPr/>
        </p:nvSpPr>
        <p:spPr>
          <a:xfrm>
            <a:off x="6072198" y="300037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25" name="Овал 24"/>
          <p:cNvSpPr/>
          <p:nvPr/>
        </p:nvSpPr>
        <p:spPr>
          <a:xfrm>
            <a:off x="342899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26" name="Овал 25"/>
          <p:cNvSpPr/>
          <p:nvPr/>
        </p:nvSpPr>
        <p:spPr>
          <a:xfrm>
            <a:off x="57147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27" name="Овал 26"/>
          <p:cNvSpPr/>
          <p:nvPr/>
        </p:nvSpPr>
        <p:spPr>
          <a:xfrm>
            <a:off x="500034" y="478632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28" name="Овал 27"/>
          <p:cNvSpPr/>
          <p:nvPr/>
        </p:nvSpPr>
        <p:spPr>
          <a:xfrm>
            <a:off x="3500430" y="48577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29" name="Овал 28"/>
          <p:cNvSpPr/>
          <p:nvPr/>
        </p:nvSpPr>
        <p:spPr>
          <a:xfrm>
            <a:off x="6000760" y="49291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9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6" grpId="0" animBg="1"/>
      <p:bldP spid="27" grpId="0" animBg="1"/>
      <p:bldP spid="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142852"/>
            <a:ext cx="8001056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Назовите растения семейства Злаки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Picture 10" descr="https://img-fotki.yandex.ru/get/44085/234433779.406/0_150e2d_8af27408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786322"/>
            <a:ext cx="2357454" cy="1878784"/>
          </a:xfrm>
          <a:prstGeom prst="rect">
            <a:avLst/>
          </a:prstGeom>
          <a:noFill/>
        </p:spPr>
      </p:pic>
      <p:pic>
        <p:nvPicPr>
          <p:cNvPr id="13" name="Picture 6" descr="http://img-fotki.yandex.ru/get/6443/31164703.121/0_955aa_3d2d14fe_orig.jpg"/>
          <p:cNvPicPr>
            <a:picLocks noChangeAspect="1" noChangeArrowheads="1"/>
          </p:cNvPicPr>
          <p:nvPr/>
        </p:nvPicPr>
        <p:blipFill>
          <a:blip r:embed="rId3" cstate="print"/>
          <a:srcRect t="2751" b="9228"/>
          <a:stretch>
            <a:fillRect/>
          </a:stretch>
        </p:blipFill>
        <p:spPr bwMode="auto">
          <a:xfrm>
            <a:off x="500034" y="3000372"/>
            <a:ext cx="2286016" cy="1670856"/>
          </a:xfrm>
          <a:prstGeom prst="rect">
            <a:avLst/>
          </a:prstGeom>
          <a:noFill/>
        </p:spPr>
      </p:pic>
      <p:pic>
        <p:nvPicPr>
          <p:cNvPr id="14" name="Picture 2" descr="http://mir-lilii.ru/foto_lilii_k800_2/oriol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285860"/>
            <a:ext cx="2214578" cy="1581841"/>
          </a:xfrm>
          <a:prstGeom prst="rect">
            <a:avLst/>
          </a:prstGeom>
          <a:noFill/>
        </p:spPr>
      </p:pic>
      <p:pic>
        <p:nvPicPr>
          <p:cNvPr id="15" name="Picture 6" descr="http://www.florini.ru/wp-content/uploads/2016/04/TSvetushhij-luk-shnitt.jpg"/>
          <p:cNvPicPr>
            <a:picLocks noChangeAspect="1" noChangeArrowheads="1"/>
          </p:cNvPicPr>
          <p:nvPr/>
        </p:nvPicPr>
        <p:blipFill>
          <a:blip r:embed="rId5" cstate="print"/>
          <a:srcRect t="8071" r="19019" b="14827"/>
          <a:stretch>
            <a:fillRect/>
          </a:stretch>
        </p:blipFill>
        <p:spPr bwMode="auto">
          <a:xfrm>
            <a:off x="3357554" y="3000372"/>
            <a:ext cx="2214578" cy="1643074"/>
          </a:xfrm>
          <a:prstGeom prst="rect">
            <a:avLst/>
          </a:prstGeom>
          <a:noFill/>
        </p:spPr>
      </p:pic>
      <p:pic>
        <p:nvPicPr>
          <p:cNvPr id="16" name="Picture 14" descr="http://www.siulo.lt/upload/skelbimai/big/2012-11/82837-darbas-rinkti-porus-be-anglu-kalbos-skubiai-1.jpg"/>
          <p:cNvPicPr>
            <a:picLocks noChangeAspect="1" noChangeArrowheads="1"/>
          </p:cNvPicPr>
          <p:nvPr/>
        </p:nvPicPr>
        <p:blipFill>
          <a:blip r:embed="rId6"/>
          <a:srcRect t="20548" r="38355" b="5821"/>
          <a:stretch>
            <a:fillRect/>
          </a:stretch>
        </p:blipFill>
        <p:spPr bwMode="auto">
          <a:xfrm>
            <a:off x="3357554" y="4786322"/>
            <a:ext cx="2286016" cy="1857388"/>
          </a:xfrm>
          <a:prstGeom prst="rect">
            <a:avLst/>
          </a:prstGeom>
          <a:noFill/>
        </p:spPr>
      </p:pic>
      <p:pic>
        <p:nvPicPr>
          <p:cNvPr id="17" name="Picture 2" descr="http://www.fotopetropavlovsk.ru/photo/cheremsha.jpg"/>
          <p:cNvPicPr>
            <a:picLocks noChangeAspect="1" noChangeArrowheads="1"/>
          </p:cNvPicPr>
          <p:nvPr/>
        </p:nvPicPr>
        <p:blipFill>
          <a:blip r:embed="rId7"/>
          <a:srcRect l="11764" t="3937" r="45111" b="39813"/>
          <a:stretch>
            <a:fillRect/>
          </a:stretch>
        </p:blipFill>
        <p:spPr bwMode="auto">
          <a:xfrm>
            <a:off x="3357554" y="1285860"/>
            <a:ext cx="2214578" cy="1571636"/>
          </a:xfrm>
          <a:prstGeom prst="rect">
            <a:avLst/>
          </a:prstGeom>
          <a:noFill/>
        </p:spPr>
      </p:pic>
      <p:pic>
        <p:nvPicPr>
          <p:cNvPr id="18" name="Picture 6" descr="http://photosflowery.ru/photo/8f/8f9f40a37a2c7d858ec7e505a0e3372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1285860"/>
            <a:ext cx="2714644" cy="1500198"/>
          </a:xfrm>
          <a:prstGeom prst="rect">
            <a:avLst/>
          </a:prstGeom>
          <a:noFill/>
        </p:spPr>
      </p:pic>
      <p:pic>
        <p:nvPicPr>
          <p:cNvPr id="19" name="Picture 12" descr="http://lpx.my1.ru/_pu/6/93621884.jpg"/>
          <p:cNvPicPr>
            <a:picLocks noChangeAspect="1" noChangeArrowheads="1"/>
          </p:cNvPicPr>
          <p:nvPr/>
        </p:nvPicPr>
        <p:blipFill>
          <a:blip r:embed="rId9" cstate="print"/>
          <a:srcRect r="3862" b="5897"/>
          <a:stretch>
            <a:fillRect/>
          </a:stretch>
        </p:blipFill>
        <p:spPr bwMode="auto">
          <a:xfrm>
            <a:off x="6000760" y="3000372"/>
            <a:ext cx="2714644" cy="1643074"/>
          </a:xfrm>
          <a:prstGeom prst="rect">
            <a:avLst/>
          </a:prstGeom>
          <a:noFill/>
        </p:spPr>
      </p:pic>
      <p:pic>
        <p:nvPicPr>
          <p:cNvPr id="20" name="Picture 2" descr="http://uz24.uz/userfiles/images/pshenica.jpg"/>
          <p:cNvPicPr>
            <a:picLocks noChangeAspect="1" noChangeArrowheads="1"/>
          </p:cNvPicPr>
          <p:nvPr/>
        </p:nvPicPr>
        <p:blipFill>
          <a:blip r:embed="rId10" cstate="print"/>
          <a:srcRect r="33664" b="1823"/>
          <a:stretch>
            <a:fillRect/>
          </a:stretch>
        </p:blipFill>
        <p:spPr bwMode="auto">
          <a:xfrm>
            <a:off x="6000760" y="4857760"/>
            <a:ext cx="2786082" cy="1746659"/>
          </a:xfrm>
          <a:prstGeom prst="rect">
            <a:avLst/>
          </a:prstGeom>
          <a:noFill/>
        </p:spPr>
      </p:pic>
      <p:sp>
        <p:nvSpPr>
          <p:cNvPr id="21" name="Овал 20"/>
          <p:cNvSpPr/>
          <p:nvPr/>
        </p:nvSpPr>
        <p:spPr>
          <a:xfrm>
            <a:off x="71434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22" name="Овал 21"/>
          <p:cNvSpPr/>
          <p:nvPr/>
        </p:nvSpPr>
        <p:spPr>
          <a:xfrm>
            <a:off x="3428992" y="12858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23" name="Овал 22"/>
          <p:cNvSpPr/>
          <p:nvPr/>
        </p:nvSpPr>
        <p:spPr>
          <a:xfrm>
            <a:off x="607219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24" name="Овал 23"/>
          <p:cNvSpPr/>
          <p:nvPr/>
        </p:nvSpPr>
        <p:spPr>
          <a:xfrm>
            <a:off x="6072198" y="300037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25" name="Овал 24"/>
          <p:cNvSpPr/>
          <p:nvPr/>
        </p:nvSpPr>
        <p:spPr>
          <a:xfrm>
            <a:off x="342899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26" name="Овал 25"/>
          <p:cNvSpPr/>
          <p:nvPr/>
        </p:nvSpPr>
        <p:spPr>
          <a:xfrm>
            <a:off x="57147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27" name="Овал 26"/>
          <p:cNvSpPr/>
          <p:nvPr/>
        </p:nvSpPr>
        <p:spPr>
          <a:xfrm>
            <a:off x="500034" y="478632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28" name="Овал 27"/>
          <p:cNvSpPr/>
          <p:nvPr/>
        </p:nvSpPr>
        <p:spPr>
          <a:xfrm>
            <a:off x="3500430" y="48577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29" name="Овал 28"/>
          <p:cNvSpPr/>
          <p:nvPr/>
        </p:nvSpPr>
        <p:spPr>
          <a:xfrm>
            <a:off x="6000760" y="49291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9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70C0"/>
                </a:solidFill>
              </a:rPr>
              <a:t>Ответы</a:t>
            </a:r>
            <a:endParaRPr lang="ru-RU" sz="4400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2000242"/>
          <a:ext cx="8072494" cy="3929088"/>
        </p:xfrm>
        <a:graphic>
          <a:graphicData uri="http://schemas.openxmlformats.org/drawingml/2006/table">
            <a:tbl>
              <a:tblPr/>
              <a:tblGrid>
                <a:gridCol w="4747930"/>
                <a:gridCol w="3324564"/>
              </a:tblGrid>
              <a:tr h="688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Крестоцветные</a:t>
                      </a:r>
                      <a:endParaRPr lang="ru-RU" sz="1800" baseline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aseline="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2,3,5,6,14</a:t>
                      </a:r>
                      <a:endParaRPr lang="ru-RU" sz="2000" baseline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Розоцветные</a:t>
                      </a:r>
                      <a:endParaRPr lang="ru-RU" sz="1800" baseline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aseline="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1,13,15</a:t>
                      </a:r>
                      <a:endParaRPr lang="ru-RU" sz="2000" baseline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Бобовые</a:t>
                      </a:r>
                      <a:endParaRPr lang="ru-RU" sz="1800" baseline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aseline="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4,11,12</a:t>
                      </a:r>
                      <a:endParaRPr lang="ru-RU" sz="2000" baseline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Пасленовые</a:t>
                      </a:r>
                      <a:endParaRPr lang="ru-RU" sz="1800" baseline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aseline="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7,9</a:t>
                      </a:r>
                      <a:endParaRPr lang="ru-RU" sz="2000" baseline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33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Сложноцветные</a:t>
                      </a:r>
                      <a:endParaRPr lang="ru-RU" sz="1800" baseline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8,10</a:t>
                      </a:r>
                      <a:endParaRPr lang="ru-RU" sz="2000" baseline="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14480" y="2000240"/>
            <a:ext cx="5715040" cy="15716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Спасибо за внимание!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71670" y="642918"/>
            <a:ext cx="521497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Класс  Однодольные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2928934"/>
            <a:ext cx="3429024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Семейство </a:t>
            </a:r>
            <a:r>
              <a:rPr lang="ru-RU" sz="2800" b="1" dirty="0" smtClean="0">
                <a:solidFill>
                  <a:srgbClr val="FFC000"/>
                </a:solidFill>
              </a:rPr>
              <a:t>Лилейные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14942" y="2928934"/>
            <a:ext cx="3500462" cy="92869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Семейство </a:t>
            </a:r>
            <a:r>
              <a:rPr lang="ru-RU" sz="2800" b="1" dirty="0" smtClean="0">
                <a:solidFill>
                  <a:srgbClr val="FFFF00"/>
                </a:solidFill>
              </a:rPr>
              <a:t>Луковые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86050" y="5286388"/>
            <a:ext cx="3643338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Семейство </a:t>
            </a:r>
            <a:r>
              <a:rPr lang="ru-RU" sz="2800" b="1" dirty="0" smtClean="0">
                <a:solidFill>
                  <a:srgbClr val="FFFF00"/>
                </a:solidFill>
              </a:rPr>
              <a:t>Злаки (Мятликовые)</a:t>
            </a:r>
            <a:endParaRPr lang="ru-RU" sz="2800" b="1" dirty="0">
              <a:solidFill>
                <a:srgbClr val="FFFF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2321703" y="1964521"/>
            <a:ext cx="1071570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5464975" y="1893083"/>
            <a:ext cx="1143008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2821769" y="3393281"/>
            <a:ext cx="3429024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42976" y="214290"/>
            <a:ext cx="735811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Представители  Злаки (Мятликовые)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8682" name="AutoShape 10" descr="http://%D1%84%D0%BE%D1%82%D0%BE%D0%B4%D0%B8%D0%BB%D0%B5%D1%80.%D1%80%D1%84/photo/3e/3e3bcd7aa1ae9c49a0d8a815d183073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4" name="AutoShape 12" descr="http://%D1%84%D0%BE%D1%82%D0%BE%D0%B4%D0%B8%D0%BB%D0%B5%D1%80.%D1%80%D1%84/photo/3e/3e3bcd7aa1ae9c49a0d8a815d183073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 descr="http://uz24.uz/userfiles/images/pshenica.jpg"/>
          <p:cNvPicPr>
            <a:picLocks noChangeAspect="1" noChangeArrowheads="1"/>
          </p:cNvPicPr>
          <p:nvPr/>
        </p:nvPicPr>
        <p:blipFill>
          <a:blip r:embed="rId2" cstate="print"/>
          <a:srcRect r="33664" b="1823"/>
          <a:stretch>
            <a:fillRect/>
          </a:stretch>
        </p:blipFill>
        <p:spPr bwMode="auto">
          <a:xfrm>
            <a:off x="357158" y="1500174"/>
            <a:ext cx="2428892" cy="2246725"/>
          </a:xfrm>
          <a:prstGeom prst="rect">
            <a:avLst/>
          </a:prstGeom>
          <a:noFill/>
        </p:spPr>
      </p:pic>
      <p:sp>
        <p:nvSpPr>
          <p:cNvPr id="18" name="Овал 17"/>
          <p:cNvSpPr/>
          <p:nvPr/>
        </p:nvSpPr>
        <p:spPr>
          <a:xfrm>
            <a:off x="571472" y="1500174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Пшеница</a:t>
            </a:r>
            <a:endParaRPr lang="ru-RU" sz="2000" b="1" dirty="0"/>
          </a:p>
        </p:txBody>
      </p:sp>
      <p:pic>
        <p:nvPicPr>
          <p:cNvPr id="12292" name="Picture 4" descr="http://molbiol.ru/forums/uploads/a002/b064/post-12150-13011172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571612"/>
            <a:ext cx="2857520" cy="2214578"/>
          </a:xfrm>
          <a:prstGeom prst="rect">
            <a:avLst/>
          </a:prstGeom>
          <a:noFill/>
        </p:spPr>
      </p:pic>
      <p:sp>
        <p:nvSpPr>
          <p:cNvPr id="20" name="Овал 19"/>
          <p:cNvSpPr/>
          <p:nvPr/>
        </p:nvSpPr>
        <p:spPr>
          <a:xfrm>
            <a:off x="3428992" y="1500174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Мятлик</a:t>
            </a:r>
            <a:endParaRPr lang="ru-RU" sz="2000" b="1" dirty="0"/>
          </a:p>
        </p:txBody>
      </p:sp>
      <p:pic>
        <p:nvPicPr>
          <p:cNvPr id="12294" name="Picture 6" descr="http://photosflowery.ru/photo/8f/8f9f40a37a2c7d858ec7e505a0e337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571612"/>
            <a:ext cx="2714612" cy="2205622"/>
          </a:xfrm>
          <a:prstGeom prst="rect">
            <a:avLst/>
          </a:prstGeom>
          <a:noFill/>
        </p:spPr>
      </p:pic>
      <p:sp>
        <p:nvSpPr>
          <p:cNvPr id="22" name="Овал 21"/>
          <p:cNvSpPr/>
          <p:nvPr/>
        </p:nvSpPr>
        <p:spPr>
          <a:xfrm>
            <a:off x="6500826" y="157161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Пырей</a:t>
            </a:r>
            <a:endParaRPr lang="ru-RU" sz="2000" b="1" dirty="0"/>
          </a:p>
        </p:txBody>
      </p:sp>
      <p:pic>
        <p:nvPicPr>
          <p:cNvPr id="12296" name="Picture 8" descr="http://litceymos.ru/itbeitb/%D0%A1%D0%B5%D0%BC%D0%B5%D0%B9%D1%81%D1%82%D0%B2%D0%BE%20%D0%B7%D0%BB%D0%B0%D0%BA%D0%BE%D0%B2%20%D0%A1%D0%BE%D1%81%D1%82%D0%B0%D0%B2%D0%B8%D1%82%D0%B5%D0%BB%D1%8C%20%D0%91%D0%BE%D0%BB%D1%8C%D1%88%D0%B0%D0%BA%D0%BE%D0%B2%20%D0%A1.%20%D0%92b/img21.jpg"/>
          <p:cNvPicPr>
            <a:picLocks noChangeAspect="1" noChangeArrowheads="1"/>
          </p:cNvPicPr>
          <p:nvPr/>
        </p:nvPicPr>
        <p:blipFill>
          <a:blip r:embed="rId5"/>
          <a:srcRect l="15000" t="5000" r="24062" b="28750"/>
          <a:stretch>
            <a:fillRect/>
          </a:stretch>
        </p:blipFill>
        <p:spPr bwMode="auto">
          <a:xfrm>
            <a:off x="357159" y="4000504"/>
            <a:ext cx="2428892" cy="2357454"/>
          </a:xfrm>
          <a:prstGeom prst="rect">
            <a:avLst/>
          </a:prstGeom>
          <a:noFill/>
        </p:spPr>
      </p:pic>
      <p:sp>
        <p:nvSpPr>
          <p:cNvPr id="24" name="Овал 23"/>
          <p:cNvSpPr/>
          <p:nvPr/>
        </p:nvSpPr>
        <p:spPr>
          <a:xfrm>
            <a:off x="428596" y="4071942"/>
            <a:ext cx="2214578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Тимофеевка</a:t>
            </a:r>
            <a:endParaRPr lang="ru-RU" sz="2000" b="1" dirty="0"/>
          </a:p>
        </p:txBody>
      </p:sp>
      <p:pic>
        <p:nvPicPr>
          <p:cNvPr id="12298" name="Picture 10" descr="http://dachahome.ru/sites/default/files/images/rasteniya/kovyl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4071942"/>
            <a:ext cx="2952731" cy="2285986"/>
          </a:xfrm>
          <a:prstGeom prst="rect">
            <a:avLst/>
          </a:prstGeom>
          <a:noFill/>
        </p:spPr>
      </p:pic>
      <p:sp>
        <p:nvSpPr>
          <p:cNvPr id="26" name="Овал 25"/>
          <p:cNvSpPr/>
          <p:nvPr/>
        </p:nvSpPr>
        <p:spPr>
          <a:xfrm>
            <a:off x="3571868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Ковыль</a:t>
            </a:r>
            <a:endParaRPr lang="ru-RU" sz="2000" b="1" dirty="0"/>
          </a:p>
        </p:txBody>
      </p:sp>
      <p:pic>
        <p:nvPicPr>
          <p:cNvPr id="12300" name="Picture 12" descr="http://lpx.my1.ru/_pu/6/93621884.jpg"/>
          <p:cNvPicPr>
            <a:picLocks noChangeAspect="1" noChangeArrowheads="1"/>
          </p:cNvPicPr>
          <p:nvPr/>
        </p:nvPicPr>
        <p:blipFill>
          <a:blip r:embed="rId7" cstate="print"/>
          <a:srcRect r="3862" b="5897"/>
          <a:stretch>
            <a:fillRect/>
          </a:stretch>
        </p:blipFill>
        <p:spPr bwMode="auto">
          <a:xfrm>
            <a:off x="6215074" y="4071942"/>
            <a:ext cx="2643206" cy="2327608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>
            <a:off x="6500826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Кукуруза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24" grpId="0" animBg="1"/>
      <p:bldP spid="26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1071538" y="714356"/>
          <a:ext cx="7786715" cy="550072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4000528"/>
                <a:gridCol w="3786187"/>
              </a:tblGrid>
              <a:tr h="1071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70C0"/>
                          </a:solidFill>
                          <a:latin typeface="+mj-lt"/>
                          <a:ea typeface="Calibri"/>
                          <a:cs typeface="TimesNewRoman"/>
                        </a:rPr>
                        <a:t>Основные признаки</a:t>
                      </a:r>
                      <a:endParaRPr lang="ru-RU" sz="2800" dirty="0">
                        <a:solidFill>
                          <a:srgbClr val="0070C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70C0"/>
                          </a:solidFill>
                          <a:latin typeface="+mj-lt"/>
                          <a:ea typeface="Calibri"/>
                          <a:cs typeface="TimesNewRoman"/>
                        </a:rPr>
                        <a:t>Характеристика</a:t>
                      </a:r>
                      <a:endParaRPr lang="ru-RU" sz="2800" dirty="0">
                        <a:solidFill>
                          <a:srgbClr val="0070C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70C0"/>
                          </a:solidFill>
                          <a:latin typeface="+mj-lt"/>
                          <a:ea typeface="Calibri"/>
                          <a:cs typeface="TimesNewRoman"/>
                        </a:rPr>
                        <a:t>семейства Злаки</a:t>
                      </a:r>
                      <a:endParaRPr lang="ru-RU" sz="2800" dirty="0">
                        <a:solidFill>
                          <a:srgbClr val="0070C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92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Общее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количество</a:t>
                      </a:r>
                      <a:r>
                        <a:rPr lang="ru-RU" sz="2400" baseline="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видов</a:t>
                      </a:r>
                      <a:endParaRPr lang="ru-RU" sz="2400" dirty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Жизненные </a:t>
                      </a:r>
                      <a:r>
                        <a:rPr lang="ru-RU" sz="2400" b="0" i="0" baseline="0" dirty="0">
                          <a:solidFill>
                            <a:srgbClr val="FFFF00"/>
                          </a:solidFill>
                          <a:latin typeface="+mn-lt"/>
                          <a:ea typeface="Calibri"/>
                          <a:cs typeface="TimesNewRoman"/>
                        </a:rPr>
                        <a:t>формы</a:t>
                      </a:r>
                      <a:endParaRPr lang="ru-RU" sz="2400" b="0" i="0" baseline="0" dirty="0">
                        <a:solidFill>
                          <a:srgbClr val="FFFF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Стебель</a:t>
                      </a:r>
                      <a:endParaRPr lang="ru-RU" sz="2400" dirty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Листья</a:t>
                      </a:r>
                      <a:endParaRPr lang="ru-RU" sz="2400" dirty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Цветки</a:t>
                      </a:r>
                      <a:endParaRPr lang="ru-RU" sz="2400" dirty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Плод</a:t>
                      </a:r>
                      <a:endParaRPr lang="ru-RU" sz="2400" dirty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Значение в жизни людей</a:t>
                      </a:r>
                      <a:endParaRPr lang="ru-RU" sz="2400" dirty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48" y="214290"/>
            <a:ext cx="771530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</a:rPr>
              <a:t>Семейство Злаки (Мятликовые)</a:t>
            </a:r>
            <a:endParaRPr lang="ru-RU" sz="3200" b="1" dirty="0">
              <a:solidFill>
                <a:srgbClr val="00B0F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14546" y="1142984"/>
            <a:ext cx="4857784" cy="8572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Формула и диаграмма цветка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5214950"/>
            <a:ext cx="6858048" cy="135732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ЦЧ2+ Пл2+Т3+П1, или ↑О</a:t>
            </a:r>
            <a:r>
              <a:rPr lang="ru-RU" sz="2400" b="1" baseline="-25000" dirty="0" smtClean="0">
                <a:solidFill>
                  <a:srgbClr val="FF0000"/>
                </a:solidFill>
              </a:rPr>
              <a:t>(2) +2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baseline="-25000" dirty="0" smtClean="0">
                <a:solidFill>
                  <a:srgbClr val="FF0000"/>
                </a:solidFill>
              </a:rPr>
              <a:t>3</a:t>
            </a:r>
            <a:r>
              <a:rPr lang="ru-RU" sz="2400" b="1" dirty="0" smtClean="0">
                <a:solidFill>
                  <a:srgbClr val="FF0000"/>
                </a:solidFill>
              </a:rPr>
              <a:t>П</a:t>
            </a:r>
            <a:r>
              <a:rPr lang="ru-RU" sz="2400" b="1" baseline="-25000" dirty="0" smtClean="0">
                <a:solidFill>
                  <a:srgbClr val="FF0000"/>
                </a:solidFill>
              </a:rPr>
              <a:t>1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 Где ЦЧ - цветочные чешуи, </a:t>
            </a:r>
            <a:r>
              <a:rPr lang="ru-RU" sz="2400" dirty="0" err="1" smtClean="0">
                <a:solidFill>
                  <a:srgbClr val="FF0000"/>
                </a:solidFill>
              </a:rPr>
              <a:t>Пл</a:t>
            </a:r>
            <a:r>
              <a:rPr lang="ru-RU" sz="2400" dirty="0" smtClean="0">
                <a:solidFill>
                  <a:srgbClr val="FF0000"/>
                </a:solidFill>
              </a:rPr>
              <a:t> - пленки, Т - тычинки, П - пестик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3314" name="Picture 2" descr="http://worldofschool.ru/public/page_images/5546/425.jpg"/>
          <p:cNvPicPr>
            <a:picLocks noChangeAspect="1" noChangeArrowheads="1"/>
          </p:cNvPicPr>
          <p:nvPr/>
        </p:nvPicPr>
        <p:blipFill>
          <a:blip r:embed="rId2"/>
          <a:srcRect l="65607"/>
          <a:stretch>
            <a:fillRect/>
          </a:stretch>
        </p:blipFill>
        <p:spPr bwMode="auto">
          <a:xfrm>
            <a:off x="3214678" y="2214554"/>
            <a:ext cx="2772765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714348" y="214290"/>
            <a:ext cx="771530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Семейство Злаки (Мятликовые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6"/>
          <a:ext cx="8715435" cy="564360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00396"/>
                <a:gridCol w="3929090"/>
                <a:gridCol w="1785949"/>
              </a:tblGrid>
              <a:tr h="120400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Листья, соцветия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Цветок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плод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443959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B050"/>
                          </a:solidFill>
                        </a:rPr>
                        <a:t>Листья линейные, обхватывающие стебель целиком. Соцветия колоски, из которых образуются простые (початок0 и сложные (колос, метелка, султан)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0" dirty="0" smtClean="0">
                          <a:solidFill>
                            <a:srgbClr val="00B050"/>
                          </a:solidFill>
                        </a:rPr>
                        <a:t>Цветок состоит из</a:t>
                      </a:r>
                      <a:r>
                        <a:rPr lang="ru-RU" sz="1600" b="1" i="0" baseline="0" dirty="0" smtClean="0">
                          <a:solidFill>
                            <a:srgbClr val="00B050"/>
                          </a:solidFill>
                        </a:rPr>
                        <a:t> 2 цветковых чешуй, заменяющих околоцветник. Одна из них более крупная и вытянута в длинную ость. 3 тычинки с крупными пыльниками на длинных тычиночных нитях, 1 пестик с двойным перистым рыльцем</a:t>
                      </a:r>
                      <a:r>
                        <a:rPr lang="ru-RU" sz="16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.</a:t>
                      </a:r>
                      <a:endParaRPr lang="ru-RU" sz="1600" b="1" i="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B050"/>
                          </a:solidFill>
                        </a:rPr>
                        <a:t>Зерновка</a:t>
                      </a:r>
                      <a:endParaRPr lang="ru-RU" sz="18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338" name="Picture 2" descr="https://arhivurokov.ru/kopilka/uploads/user_file_560a7a1fd468f/img_user_file_560a7a1fd468f_0_14.jpg"/>
          <p:cNvPicPr>
            <a:picLocks noChangeAspect="1" noChangeArrowheads="1"/>
          </p:cNvPicPr>
          <p:nvPr/>
        </p:nvPicPr>
        <p:blipFill>
          <a:blip r:embed="rId2"/>
          <a:srcRect l="7031" t="15625" r="7421"/>
          <a:stretch>
            <a:fillRect/>
          </a:stretch>
        </p:blipFill>
        <p:spPr bwMode="auto">
          <a:xfrm>
            <a:off x="357159" y="4071942"/>
            <a:ext cx="2643206" cy="2526736"/>
          </a:xfrm>
          <a:prstGeom prst="rect">
            <a:avLst/>
          </a:prstGeom>
          <a:noFill/>
        </p:spPr>
      </p:pic>
      <p:pic>
        <p:nvPicPr>
          <p:cNvPr id="14340" name="Picture 4" descr="https://arhivurokov.ru/multiurok/9/a/0/9a04746ddeb27ff5493c1e43a84727f8be2648ab/img10.jpg"/>
          <p:cNvPicPr>
            <a:picLocks noChangeAspect="1" noChangeArrowheads="1"/>
          </p:cNvPicPr>
          <p:nvPr/>
        </p:nvPicPr>
        <p:blipFill>
          <a:blip r:embed="rId3"/>
          <a:srcRect l="4688" t="23438" r="61328" b="40624"/>
          <a:stretch>
            <a:fillRect/>
          </a:stretch>
        </p:blipFill>
        <p:spPr bwMode="auto">
          <a:xfrm>
            <a:off x="7215206" y="2714620"/>
            <a:ext cx="1621332" cy="1357322"/>
          </a:xfrm>
          <a:prstGeom prst="rect">
            <a:avLst/>
          </a:prstGeom>
          <a:noFill/>
        </p:spPr>
      </p:pic>
      <p:pic>
        <p:nvPicPr>
          <p:cNvPr id="14342" name="Picture 6" descr="http://konspekta.net/studenchikru/baza1/1095236250222.files/image017.jpg"/>
          <p:cNvPicPr>
            <a:picLocks noChangeAspect="1" noChangeArrowheads="1"/>
          </p:cNvPicPr>
          <p:nvPr/>
        </p:nvPicPr>
        <p:blipFill>
          <a:blip r:embed="rId4"/>
          <a:srcRect t="15000" r="892" b="1428"/>
          <a:stretch>
            <a:fillRect/>
          </a:stretch>
        </p:blipFill>
        <p:spPr bwMode="auto">
          <a:xfrm>
            <a:off x="3500430" y="4214818"/>
            <a:ext cx="3117628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214282" y="1428736"/>
          <a:ext cx="8429684" cy="4786346"/>
        </p:xfrm>
        <a:graphic>
          <a:graphicData uri="http://schemas.openxmlformats.org/drawingml/2006/table">
            <a:tbl>
              <a:tblPr/>
              <a:tblGrid>
                <a:gridCol w="3152581"/>
                <a:gridCol w="5277103"/>
              </a:tblGrid>
              <a:tr h="478634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Общее 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количество </a:t>
                      </a: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видов</a:t>
                      </a:r>
                      <a:endParaRPr lang="ru-RU" sz="1800" dirty="0" smtClean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Жизненные </a:t>
                      </a:r>
                      <a:r>
                        <a:rPr lang="ru-RU" sz="1800" b="0" i="1" baseline="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формы</a:t>
                      </a:r>
                      <a:endParaRPr lang="ru-RU" sz="1800" b="0" i="1" baseline="0" dirty="0" smtClean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Стебель</a:t>
                      </a:r>
                      <a:endParaRPr lang="ru-RU" sz="1800" dirty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Листья</a:t>
                      </a:r>
                      <a:endParaRPr lang="ru-RU" sz="1800" dirty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3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Цветки</a:t>
                      </a:r>
                      <a:endParaRPr lang="ru-RU" sz="1800" dirty="0" smtClean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Плод</a:t>
                      </a:r>
                      <a:endParaRPr lang="ru-RU" sz="1800" dirty="0" smtClean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+mj-lt"/>
                          <a:ea typeface="Calibri"/>
                          <a:cs typeface="TimesNewRoman"/>
                        </a:rPr>
                        <a:t>Значение в жизни людей</a:t>
                      </a:r>
                      <a:endParaRPr lang="ru-RU" sz="1800" dirty="0">
                        <a:solidFill>
                          <a:srgbClr val="FFFF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10000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 smtClean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преобладают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травы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но есть кустарники и деревья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endParaRPr lang="ru-RU" sz="1400" dirty="0" smtClean="0">
                        <a:solidFill>
                          <a:srgbClr val="FFFF00"/>
                        </a:solidFill>
                        <a:latin typeface="TimesNewRoman"/>
                        <a:ea typeface="Calibri"/>
                        <a:cs typeface="TimesNew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 smtClean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полый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соломина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с хорошо выраженными узлами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 smtClean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простые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длинные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имеют влагалище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жилкование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 smtClean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параллельное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мелкие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невзрачные с двумя цветочными чешуями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имеют три тычинки и один пестик с двумя мохнатыми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рыльцами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;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формула цветка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^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О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(2)+2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Т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1;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метёлка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сложный колос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початок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султан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;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сухой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зерновка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Symbol"/>
                          <a:ea typeface="Calibri"/>
                          <a:cs typeface="Symbol"/>
                        </a:rPr>
                        <a:t>·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используются в пищу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рожь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кукуруза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пшеница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рис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просо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сорго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ячмень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);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корм для животных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400" dirty="0" err="1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тимофеев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 err="1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ка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ежа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мятлик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овёс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ячмень и др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.);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сорняки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пырей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ползучий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NewRoman"/>
                          <a:ea typeface="Calibri"/>
                          <a:cs typeface="TimesNewRoman"/>
                        </a:rPr>
                        <a:t>овсюг</a:t>
                      </a: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).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500063"/>
            <a:ext cx="8229600" cy="896937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a typeface="Calibri"/>
                <a:cs typeface="TimesNewRoman"/>
              </a:rPr>
              <a:t>                                          </a:t>
            </a:r>
            <a:r>
              <a:rPr lang="ru-RU" sz="2800" dirty="0" smtClean="0">
                <a:solidFill>
                  <a:srgbClr val="0070C0"/>
                </a:solidFill>
                <a:ea typeface="Calibri"/>
                <a:cs typeface="TimesNewRoman"/>
              </a:rPr>
              <a:t>Характеристика</a:t>
            </a:r>
            <a:r>
              <a:rPr lang="ru-RU" sz="2800" dirty="0" smtClean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2800" dirty="0" smtClean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2800" dirty="0" smtClean="0">
                <a:solidFill>
                  <a:srgbClr val="0070C0"/>
                </a:solidFill>
                <a:ea typeface="Calibri"/>
                <a:cs typeface="Times New Roman"/>
              </a:rPr>
              <a:t>Признаки                  </a:t>
            </a:r>
            <a:r>
              <a:rPr lang="ru-RU" sz="2800" dirty="0" smtClean="0">
                <a:solidFill>
                  <a:srgbClr val="0070C0"/>
                </a:solidFill>
                <a:ea typeface="Calibri"/>
                <a:cs typeface="TimesNewRoman"/>
              </a:rPr>
              <a:t>семейства Злаки</a:t>
            </a:r>
            <a:endParaRPr lang="ru-RU" sz="28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214290"/>
            <a:ext cx="8229600" cy="1143000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919</TotalTime>
  <Words>927</Words>
  <Application>Microsoft Office PowerPoint</Application>
  <PresentationFormat>Экран (4:3)</PresentationFormat>
  <Paragraphs>273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Литейная</vt:lpstr>
      <vt:lpstr>Тема: «Семейства класса     Однодольные».</vt:lpstr>
      <vt:lpstr>Самостоятельная работа на тему: «Семейства класса Двудольные».</vt:lpstr>
      <vt:lpstr>Ответы</vt:lpstr>
      <vt:lpstr>Слайд 4</vt:lpstr>
      <vt:lpstr>Слайд 5</vt:lpstr>
      <vt:lpstr>Слайд 6</vt:lpstr>
      <vt:lpstr>Слайд 7</vt:lpstr>
      <vt:lpstr>Слайд 8</vt:lpstr>
      <vt:lpstr>                                          Характеристика Признаки                  семейства Злаки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Кроссворд</vt:lpstr>
      <vt:lpstr>Слайд 24</vt:lpstr>
      <vt:lpstr>Кроссворд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Семейства цветковых растений</dc:title>
  <dc:creator>PC</dc:creator>
  <cp:lastModifiedBy>Dexp</cp:lastModifiedBy>
  <cp:revision>103</cp:revision>
  <dcterms:created xsi:type="dcterms:W3CDTF">2017-04-24T06:23:54Z</dcterms:created>
  <dcterms:modified xsi:type="dcterms:W3CDTF">2022-03-12T19:57:08Z</dcterms:modified>
</cp:coreProperties>
</file>