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240" y="-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D83FEAD-75D5-4B9B-A3C1-D9534DAE0B28}" type="datetimeFigureOut">
              <a:rPr lang="ru-RU" smtClean="0"/>
              <a:t>24.02.2015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4987247-01B4-4AF5-9397-DD45F7D1BB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Пластиковая бутылка и </a:t>
            </a:r>
            <a:r>
              <a:rPr lang="ru-RU" b="1" i="1" dirty="0" err="1" smtClean="0">
                <a:solidFill>
                  <a:srgbClr val="002060"/>
                </a:solidFill>
              </a:rPr>
              <a:t>ламинирование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661748" y="2405905"/>
            <a:ext cx="6511131" cy="1684615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Научно-практическая работа</a:t>
            </a:r>
          </a:p>
          <a:p>
            <a:r>
              <a:rPr lang="ru-RU" sz="1600" b="1" i="1" dirty="0">
                <a:solidFill>
                  <a:srgbClr val="FFFF00"/>
                </a:solidFill>
              </a:rPr>
              <a:t> </a:t>
            </a:r>
            <a:r>
              <a:rPr lang="ru-RU" sz="1600" b="1" i="1" dirty="0" smtClean="0">
                <a:solidFill>
                  <a:srgbClr val="FFFF00"/>
                </a:solidFill>
              </a:rPr>
              <a:t>                         Ученицы 6 «а» класса</a:t>
            </a:r>
          </a:p>
          <a:p>
            <a:pPr algn="r"/>
            <a:r>
              <a:rPr lang="ru-RU" sz="1600" b="1" i="1" dirty="0" smtClean="0">
                <a:solidFill>
                  <a:srgbClr val="FFFF00"/>
                </a:solidFill>
              </a:rPr>
              <a:t>МБОУ </a:t>
            </a:r>
            <a:r>
              <a:rPr lang="ru-RU" sz="1600" b="1" i="1" dirty="0" err="1" smtClean="0">
                <a:solidFill>
                  <a:srgbClr val="FFFF00"/>
                </a:solidFill>
              </a:rPr>
              <a:t>Навлинская</a:t>
            </a:r>
            <a:r>
              <a:rPr lang="ru-RU" sz="1600" b="1" i="1" dirty="0" smtClean="0">
                <a:solidFill>
                  <a:srgbClr val="FFFF00"/>
                </a:solidFill>
              </a:rPr>
              <a:t> СОШ №2</a:t>
            </a:r>
          </a:p>
          <a:p>
            <a:pPr algn="r"/>
            <a:r>
              <a:rPr lang="ru-RU" sz="1600" b="1" i="1" dirty="0" smtClean="0">
                <a:solidFill>
                  <a:srgbClr val="FFFF00"/>
                </a:solidFill>
              </a:rPr>
              <a:t>Сидоровой </a:t>
            </a:r>
            <a:r>
              <a:rPr lang="ru-RU" sz="1600" b="1" i="1" dirty="0" err="1" smtClean="0">
                <a:solidFill>
                  <a:srgbClr val="FFFF00"/>
                </a:solidFill>
              </a:rPr>
              <a:t>ксении</a:t>
            </a:r>
            <a:endParaRPr lang="ru-RU" sz="1600" b="1" i="1" dirty="0" smtClean="0">
              <a:solidFill>
                <a:srgbClr val="FFFF00"/>
              </a:solidFill>
            </a:endParaRPr>
          </a:p>
          <a:p>
            <a:endParaRPr lang="ru-RU" sz="1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5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520940" cy="548640"/>
          </a:xfrm>
        </p:spPr>
        <p:txBody>
          <a:bodyPr/>
          <a:lstStyle/>
          <a:p>
            <a:r>
              <a:rPr lang="ru-RU" sz="2000" b="1" i="1" dirty="0">
                <a:solidFill>
                  <a:srgbClr val="0070C0"/>
                </a:solidFill>
              </a:rPr>
              <a:t>Для решения  задач и подтверждения выдвинутой гипотезы проводим исследование.</a:t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Анкетирование.</a:t>
            </a:r>
            <a:r>
              <a:rPr lang="ru-RU" sz="2000" b="1" i="1" dirty="0">
                <a:solidFill>
                  <a:srgbClr val="0070C0"/>
                </a:solidFill>
              </a:rPr>
              <a:t/>
            </a:r>
            <a:br>
              <a:rPr lang="ru-RU" sz="2000" b="1" i="1" dirty="0">
                <a:solidFill>
                  <a:srgbClr val="0070C0"/>
                </a:solidFill>
              </a:rPr>
            </a:br>
            <a:r>
              <a:rPr lang="ru-RU" sz="2000" b="1" i="1" dirty="0">
                <a:solidFill>
                  <a:srgbClr val="FF0000"/>
                </a:solidFill>
              </a:rPr>
              <a:t>Цель: </a:t>
            </a:r>
            <a:r>
              <a:rPr lang="ru-RU" sz="2000" b="1" i="1" dirty="0">
                <a:solidFill>
                  <a:srgbClr val="0070C0"/>
                </a:solidFill>
              </a:rPr>
              <a:t>выявление уровня знаний учащихся </a:t>
            </a:r>
            <a:r>
              <a:rPr lang="ru-RU" sz="2000" b="1" i="1" dirty="0" smtClean="0">
                <a:solidFill>
                  <a:srgbClr val="0070C0"/>
                </a:solidFill>
              </a:rPr>
              <a:t>о  пластиковых </a:t>
            </a:r>
            <a:r>
              <a:rPr lang="ru-RU" sz="2000" b="1" i="1" dirty="0">
                <a:solidFill>
                  <a:srgbClr val="0070C0"/>
                </a:solidFill>
              </a:rPr>
              <a:t>бутылках и их свойствах.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096403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400" b="1" i="1" dirty="0">
                <a:solidFill>
                  <a:srgbClr val="FF0000"/>
                </a:solidFill>
              </a:rPr>
              <a:t>Социологический опрос.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Цель: </a:t>
            </a:r>
            <a:r>
              <a:rPr lang="ru-RU" sz="2400" b="1" i="1" dirty="0">
                <a:solidFill>
                  <a:srgbClr val="0070C0"/>
                </a:solidFill>
              </a:rPr>
              <a:t>выяснение популярности способа </a:t>
            </a:r>
            <a:r>
              <a:rPr lang="ru-RU" sz="2400" b="1" i="1" dirty="0" err="1">
                <a:solidFill>
                  <a:srgbClr val="0070C0"/>
                </a:solidFill>
              </a:rPr>
              <a:t>ламинирования</a:t>
            </a:r>
            <a:r>
              <a:rPr lang="ru-RU" sz="2400" b="1" i="1" dirty="0">
                <a:solidFill>
                  <a:srgbClr val="0070C0"/>
                </a:solidFill>
              </a:rPr>
              <a:t> среди жителей поселка</a:t>
            </a:r>
            <a:r>
              <a:rPr lang="ru-RU" sz="2200" b="1" i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7564" y="3558706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400" b="1" i="1" dirty="0">
                <a:solidFill>
                  <a:srgbClr val="FF0000"/>
                </a:solidFill>
              </a:rPr>
              <a:t>Эксперимент </a:t>
            </a:r>
            <a:r>
              <a:rPr lang="ru-RU" sz="2400" b="1" i="1" dirty="0" smtClean="0">
                <a:solidFill>
                  <a:srgbClr val="FF0000"/>
                </a:solidFill>
              </a:rPr>
              <a:t>:  </a:t>
            </a:r>
            <a:r>
              <a:rPr lang="ru-RU" sz="2400" b="1" i="1" dirty="0" smtClean="0">
                <a:solidFill>
                  <a:srgbClr val="0070C0"/>
                </a:solidFill>
              </a:rPr>
              <a:t>по </a:t>
            </a:r>
            <a:r>
              <a:rPr lang="ru-RU" sz="2400" b="1" i="1" dirty="0" err="1">
                <a:solidFill>
                  <a:srgbClr val="0070C0"/>
                </a:solidFill>
              </a:rPr>
              <a:t>ламинированию</a:t>
            </a:r>
            <a:r>
              <a:rPr lang="ru-RU" sz="2400" b="1" i="1" dirty="0">
                <a:solidFill>
                  <a:srgbClr val="0070C0"/>
                </a:solidFill>
              </a:rPr>
              <a:t> стеклянного </a:t>
            </a:r>
            <a:r>
              <a:rPr lang="ru-RU" sz="2400" b="1" i="1" dirty="0" smtClean="0">
                <a:solidFill>
                  <a:srgbClr val="0070C0"/>
                </a:solidFill>
              </a:rPr>
              <a:t>сосуда с </a:t>
            </a:r>
            <a:r>
              <a:rPr lang="ru-RU" sz="2400" b="1" i="1" dirty="0">
                <a:solidFill>
                  <a:srgbClr val="0070C0"/>
                </a:solidFill>
              </a:rPr>
              <a:t>помощью пластиковой бутылки.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    Цель: </a:t>
            </a:r>
            <a:r>
              <a:rPr lang="ru-RU" sz="2400" b="1" i="1" dirty="0">
                <a:solidFill>
                  <a:srgbClr val="0070C0"/>
                </a:solidFill>
              </a:rPr>
              <a:t>убедиться, что ПЭТ можно и нужно </a:t>
            </a:r>
            <a:r>
              <a:rPr lang="ru-RU" sz="2400" b="1" i="1" dirty="0" smtClean="0">
                <a:solidFill>
                  <a:srgbClr val="0070C0"/>
                </a:solidFill>
              </a:rPr>
              <a:t>    использовать </a:t>
            </a:r>
            <a:r>
              <a:rPr lang="ru-RU" sz="2400" b="1" i="1" dirty="0">
                <a:solidFill>
                  <a:srgbClr val="0070C0"/>
                </a:solidFill>
              </a:rPr>
              <a:t>вторично, в том числе, как материал </a:t>
            </a:r>
            <a:r>
              <a:rPr lang="ru-RU" sz="2400" b="1" i="1" dirty="0">
                <a:solidFill>
                  <a:schemeClr val="bg1"/>
                </a:solidFill>
              </a:rPr>
              <a:t>для </a:t>
            </a:r>
            <a:r>
              <a:rPr lang="ru-RU" sz="2400" b="1" i="1" dirty="0" err="1">
                <a:solidFill>
                  <a:schemeClr val="bg1"/>
                </a:solidFill>
              </a:rPr>
              <a:t>ламинирования</a:t>
            </a:r>
            <a:r>
              <a:rPr lang="ru-RU" sz="2400" b="1" i="1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7818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520940" cy="548640"/>
          </a:xfrm>
        </p:spPr>
        <p:txBody>
          <a:bodyPr/>
          <a:lstStyle/>
          <a:p>
            <a:r>
              <a:rPr lang="ru-RU" sz="2400" b="1" i="1" dirty="0">
                <a:solidFill>
                  <a:srgbClr val="FF0000"/>
                </a:solidFill>
              </a:rPr>
              <a:t>Результаты исследования.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548680"/>
            <a:ext cx="763284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200" b="1" dirty="0" smtClean="0">
                <a:solidFill>
                  <a:srgbClr val="00B0F0"/>
                </a:solidFill>
              </a:rPr>
              <a:t>Результаты </a:t>
            </a:r>
            <a:r>
              <a:rPr lang="ru-RU" sz="2200" b="1" dirty="0">
                <a:solidFill>
                  <a:srgbClr val="00B0F0"/>
                </a:solidFill>
              </a:rPr>
              <a:t>проведённого анкетирования </a:t>
            </a:r>
            <a:r>
              <a:rPr lang="ru-RU" sz="2200" b="1" dirty="0" smtClean="0">
                <a:solidFill>
                  <a:srgbClr val="00B0F0"/>
                </a:solidFill>
              </a:rPr>
              <a:t>свидетельствуют </a:t>
            </a:r>
            <a:r>
              <a:rPr lang="ru-RU" sz="2200" b="1" dirty="0">
                <a:solidFill>
                  <a:srgbClr val="00B0F0"/>
                </a:solidFill>
              </a:rPr>
              <a:t>о том, что: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B0F0"/>
                </a:solidFill>
              </a:rPr>
              <a:t>100</a:t>
            </a:r>
            <a:r>
              <a:rPr lang="ru-RU" sz="2200" b="1" dirty="0">
                <a:solidFill>
                  <a:srgbClr val="00B0F0"/>
                </a:solidFill>
              </a:rPr>
              <a:t>% опрошенных заявили о том, что пластиковые бутылки им знакомы.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00B0F0"/>
                </a:solidFill>
              </a:rPr>
              <a:t>Пустые </a:t>
            </a:r>
            <a:r>
              <a:rPr lang="ru-RU" sz="2200" b="1" dirty="0">
                <a:solidFill>
                  <a:srgbClr val="00B0F0"/>
                </a:solidFill>
              </a:rPr>
              <a:t>бутылки 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</a:rPr>
              <a:t>Чаще всего выбрасывают, иногда хранят на всякий случай, иногда используют в рукоделии. Для </a:t>
            </a:r>
            <a:r>
              <a:rPr lang="ru-RU" sz="2200" b="1" dirty="0" err="1" smtClean="0">
                <a:solidFill>
                  <a:srgbClr val="00B0F0"/>
                </a:solidFill>
              </a:rPr>
              <a:t>ламинирования</a:t>
            </a:r>
            <a:r>
              <a:rPr lang="ru-RU" sz="2200" b="1" dirty="0" smtClean="0">
                <a:solidFill>
                  <a:srgbClr val="00B0F0"/>
                </a:solidFill>
              </a:rPr>
              <a:t> не использовал никто.</a:t>
            </a:r>
            <a:endParaRPr lang="ru-RU" sz="2200" b="1" dirty="0">
              <a:solidFill>
                <a:srgbClr val="00B0F0"/>
              </a:solidFill>
            </a:endParaRPr>
          </a:p>
          <a:p>
            <a:pPr lvl="0"/>
            <a:r>
              <a:rPr lang="ru-RU" sz="2200" b="1" dirty="0" smtClean="0">
                <a:solidFill>
                  <a:srgbClr val="00B0F0"/>
                </a:solidFill>
              </a:rPr>
              <a:t>На вопрос: </a:t>
            </a:r>
            <a:r>
              <a:rPr lang="ru-RU" sz="2200" b="1" i="1" dirty="0" smtClean="0">
                <a:solidFill>
                  <a:srgbClr val="FF0000"/>
                </a:solidFill>
              </a:rPr>
              <a:t>Можно </a:t>
            </a:r>
            <a:r>
              <a:rPr lang="ru-RU" sz="2200" b="1" i="1" dirty="0">
                <a:solidFill>
                  <a:srgbClr val="FF0000"/>
                </a:solidFill>
              </a:rPr>
              <a:t>ли применять бутылки для </a:t>
            </a:r>
            <a:r>
              <a:rPr lang="ru-RU" sz="2200" b="1" i="1" dirty="0" err="1">
                <a:solidFill>
                  <a:srgbClr val="FF0000"/>
                </a:solidFill>
              </a:rPr>
              <a:t>ламинирования</a:t>
            </a:r>
            <a:r>
              <a:rPr lang="ru-RU" sz="2200" b="1" i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2200" b="1" dirty="0" smtClean="0">
                <a:solidFill>
                  <a:srgbClr val="00B0F0"/>
                </a:solidFill>
              </a:rPr>
              <a:t>Ответили </a:t>
            </a:r>
          </a:p>
          <a:p>
            <a:r>
              <a:rPr lang="ru-RU" sz="2200" b="1" dirty="0" smtClean="0">
                <a:solidFill>
                  <a:srgbClr val="FF0000"/>
                </a:solidFill>
              </a:rPr>
              <a:t>Затрудняюсь </a:t>
            </a:r>
            <a:r>
              <a:rPr lang="ru-RU" sz="2200" b="1" dirty="0">
                <a:solidFill>
                  <a:srgbClr val="FF0000"/>
                </a:solidFill>
              </a:rPr>
              <a:t>ответить </a:t>
            </a:r>
            <a:r>
              <a:rPr lang="ru-RU" sz="2200" b="1" dirty="0">
                <a:solidFill>
                  <a:srgbClr val="00B0F0"/>
                </a:solidFill>
              </a:rPr>
              <a:t>– 24 </a:t>
            </a:r>
            <a:r>
              <a:rPr lang="ru-RU" sz="2200" b="1" dirty="0" smtClean="0">
                <a:solidFill>
                  <a:srgbClr val="00B0F0"/>
                </a:solidFill>
              </a:rPr>
              <a:t>%    </a:t>
            </a:r>
            <a:r>
              <a:rPr lang="ru-RU" sz="2200" b="1" dirty="0" smtClean="0">
                <a:solidFill>
                  <a:srgbClr val="FF0000"/>
                </a:solidFill>
              </a:rPr>
              <a:t>Нельзя</a:t>
            </a:r>
            <a:r>
              <a:rPr lang="ru-RU" sz="2200" b="1" dirty="0" smtClean="0"/>
              <a:t> </a:t>
            </a:r>
            <a:r>
              <a:rPr lang="ru-RU" sz="2200" b="1" dirty="0">
                <a:solidFill>
                  <a:srgbClr val="00B0F0"/>
                </a:solidFill>
              </a:rPr>
              <a:t>-76</a:t>
            </a:r>
            <a:r>
              <a:rPr lang="ru-RU" sz="2200" b="1" dirty="0" smtClean="0">
                <a:solidFill>
                  <a:srgbClr val="00B0F0"/>
                </a:solidFill>
              </a:rPr>
              <a:t>%</a:t>
            </a:r>
            <a:endParaRPr lang="ru-RU" sz="2200" b="1" dirty="0"/>
          </a:p>
          <a:p>
            <a:r>
              <a:rPr lang="ru-RU" sz="2200" b="1" i="1" dirty="0">
                <a:solidFill>
                  <a:srgbClr val="FF0000"/>
                </a:solidFill>
              </a:rPr>
              <a:t>Социологический опрос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rgbClr val="00B0F0"/>
                </a:solidFill>
              </a:rPr>
              <a:t>показал: </a:t>
            </a:r>
          </a:p>
          <a:p>
            <a:pPr lvl="0"/>
            <a:r>
              <a:rPr lang="ru-RU" sz="2200" b="1" dirty="0" smtClean="0">
                <a:solidFill>
                  <a:schemeClr val="bg1"/>
                </a:solidFill>
              </a:rPr>
              <a:t>В салон довольно часто обращаются по вопросу </a:t>
            </a:r>
            <a:r>
              <a:rPr lang="ru-RU" sz="2200" b="1" dirty="0" err="1" smtClean="0">
                <a:solidFill>
                  <a:schemeClr val="bg1"/>
                </a:solidFill>
              </a:rPr>
              <a:t>ламинации</a:t>
            </a:r>
            <a:r>
              <a:rPr lang="ru-RU" sz="2200" b="1" dirty="0" smtClean="0">
                <a:solidFill>
                  <a:schemeClr val="bg1"/>
                </a:solidFill>
              </a:rPr>
              <a:t>.</a:t>
            </a:r>
          </a:p>
          <a:p>
            <a:pPr lvl="0"/>
            <a:r>
              <a:rPr lang="ru-RU" sz="2200" b="1" dirty="0" smtClean="0">
                <a:solidFill>
                  <a:schemeClr val="bg1"/>
                </a:solidFill>
              </a:rPr>
              <a:t>Было выяснено , что чаще жители поселка ламинируют документы и детские рисунки.</a:t>
            </a:r>
          </a:p>
          <a:p>
            <a:pPr lvl="0"/>
            <a:r>
              <a:rPr lang="ru-RU" sz="2200" b="1" dirty="0" smtClean="0">
                <a:solidFill>
                  <a:schemeClr val="bg1"/>
                </a:solidFill>
              </a:rPr>
              <a:t>Объемные </a:t>
            </a:r>
            <a:r>
              <a:rPr lang="ru-RU" sz="2200" b="1" dirty="0">
                <a:solidFill>
                  <a:schemeClr val="bg1"/>
                </a:solidFill>
              </a:rPr>
              <a:t>предметы в салоне не ламинируют, так как нет необходимого </a:t>
            </a:r>
            <a:r>
              <a:rPr lang="ru-RU" sz="2200" b="1" dirty="0" smtClean="0">
                <a:solidFill>
                  <a:schemeClr val="bg1"/>
                </a:solidFill>
              </a:rPr>
              <a:t>оборудования.</a:t>
            </a:r>
          </a:p>
          <a:p>
            <a:pPr lvl="0"/>
            <a:r>
              <a:rPr lang="ru-RU" sz="2200" dirty="0" smtClean="0">
                <a:solidFill>
                  <a:srgbClr val="00B0F0"/>
                </a:solidFill>
              </a:rPr>
              <a:t>.</a:t>
            </a:r>
            <a:endParaRPr lang="ru-RU" sz="2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28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4220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FF0000"/>
                </a:solidFill>
              </a:rPr>
              <a:t>Эксперимент с пластиковой бутылкой я проводила по фото из инета, вместо строительного фена использовала кипяток.</a:t>
            </a:r>
            <a:endParaRPr lang="ru-RU" sz="22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03661"/>
            <a:ext cx="3528392" cy="2646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803661"/>
            <a:ext cx="3457567" cy="2593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15" y="3803794"/>
            <a:ext cx="3514361" cy="25595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29" y="3789040"/>
            <a:ext cx="3428070" cy="25710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8391" y="3449955"/>
            <a:ext cx="3566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1. обрезать верх бутылки.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889529" y="3419708"/>
            <a:ext cx="3642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2. Поместить в бутылку предмет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8391" y="6453336"/>
            <a:ext cx="3547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3. Выдержать в кипящей воде.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9529" y="6453336"/>
            <a:ext cx="3942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4. Обрезать излишки пластика.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93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Евросеть\Desktop\брасл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344816" cy="444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5229200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FFFF00"/>
                </a:solidFill>
              </a:rPr>
              <a:t>И вот такая идея с </a:t>
            </a:r>
            <a:r>
              <a:rPr lang="ru-RU" sz="2200" b="1" i="1" dirty="0" err="1" smtClean="0">
                <a:solidFill>
                  <a:srgbClr val="FFFF00"/>
                </a:solidFill>
              </a:rPr>
              <a:t>ламинированием</a:t>
            </a:r>
            <a:r>
              <a:rPr lang="ru-RU" sz="2200" b="1" i="1" dirty="0" smtClean="0">
                <a:solidFill>
                  <a:srgbClr val="FFFF00"/>
                </a:solidFill>
              </a:rPr>
              <a:t> россыпи бусин в пластиковой бутылке мне понравилась!  Это может стать  хорошей идеей для творческого проекта.</a:t>
            </a:r>
            <a:endParaRPr lang="ru-RU" sz="2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8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2400" y="365760"/>
            <a:ext cx="45719" cy="2379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603727"/>
            <a:ext cx="85689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 smtClean="0">
                <a:solidFill>
                  <a:srgbClr val="FF0000"/>
                </a:solidFill>
              </a:rPr>
              <a:t>Эксперимент </a:t>
            </a:r>
            <a:r>
              <a:rPr lang="ru-RU" sz="2200" b="1" dirty="0" smtClean="0"/>
              <a:t> </a:t>
            </a:r>
            <a:r>
              <a:rPr lang="ru-RU" sz="2200" b="1" dirty="0" smtClean="0">
                <a:solidFill>
                  <a:srgbClr val="00B0F0"/>
                </a:solidFill>
              </a:rPr>
              <a:t>подтвердил гипотезу о том, что:</a:t>
            </a:r>
          </a:p>
          <a:p>
            <a:r>
              <a:rPr lang="ru-RU" sz="2200" b="1" dirty="0" smtClean="0">
                <a:solidFill>
                  <a:srgbClr val="00B0F0"/>
                </a:solidFill>
              </a:rPr>
              <a:t>Пластиковая бутылка может использоваться для </a:t>
            </a:r>
            <a:r>
              <a:rPr lang="ru-RU" sz="2200" b="1" dirty="0" err="1" smtClean="0">
                <a:solidFill>
                  <a:srgbClr val="00B0F0"/>
                </a:solidFill>
              </a:rPr>
              <a:t>ламинирования</a:t>
            </a:r>
            <a:r>
              <a:rPr lang="ru-RU" sz="2200" b="1" dirty="0" smtClean="0">
                <a:solidFill>
                  <a:srgbClr val="00B0F0"/>
                </a:solidFill>
              </a:rPr>
              <a:t> в домашних условиях, но этот метод несовершенен и требует определенных навыков и большой осторожности.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</a:rPr>
              <a:t>Опыт показал, что пластиковая бутылка при нагревании обжимает помещенный внутрь предмет равномерно, при этом её прозрачность и гладкость поверхности не нарушаются.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</a:rPr>
              <a:t>При соблюдении правил безопасности метод «</a:t>
            </a:r>
            <a:r>
              <a:rPr lang="ru-RU" sz="2200" b="1" dirty="0" err="1" smtClean="0">
                <a:solidFill>
                  <a:srgbClr val="00B0F0"/>
                </a:solidFill>
              </a:rPr>
              <a:t>ламинирования</a:t>
            </a:r>
            <a:r>
              <a:rPr lang="ru-RU" sz="2200" b="1" dirty="0" smtClean="0">
                <a:solidFill>
                  <a:srgbClr val="00B0F0"/>
                </a:solidFill>
              </a:rPr>
              <a:t> в кипятке» прост и доступен.</a:t>
            </a:r>
          </a:p>
          <a:p>
            <a:pPr lvl="0"/>
            <a:r>
              <a:rPr lang="ru-RU" sz="2200" b="1" dirty="0" err="1" smtClean="0">
                <a:solidFill>
                  <a:srgbClr val="00B0F0"/>
                </a:solidFill>
              </a:rPr>
              <a:t>Заламинированный</a:t>
            </a:r>
            <a:r>
              <a:rPr lang="ru-RU" sz="2200" b="1" dirty="0" smtClean="0">
                <a:solidFill>
                  <a:srgbClr val="00B0F0"/>
                </a:solidFill>
              </a:rPr>
              <a:t> таким способом предмет можно использовать в быту.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</a:rPr>
              <a:t>Способ хорош и для защиты хрупких стеклянных сосудов от механических повреждений, и для оригинального оформления </a:t>
            </a:r>
            <a:r>
              <a:rPr lang="ru-RU" sz="2200" b="1" dirty="0" smtClean="0">
                <a:solidFill>
                  <a:schemeClr val="bg1"/>
                </a:solidFill>
              </a:rPr>
              <a:t>детских рисунков, фото и т. п. </a:t>
            </a:r>
          </a:p>
          <a:p>
            <a:pPr lvl="0"/>
            <a:r>
              <a:rPr lang="ru-RU" sz="2200" b="1" dirty="0" smtClean="0">
                <a:solidFill>
                  <a:schemeClr val="bg1"/>
                </a:solidFill>
              </a:rPr>
              <a:t>Пластиковая бутылка может быть использована вторично, чем сокращается вред окружающей среде, пусть </a:t>
            </a:r>
            <a:r>
              <a:rPr lang="ru-RU" b="1" dirty="0" smtClean="0">
                <a:solidFill>
                  <a:schemeClr val="bg1"/>
                </a:solidFill>
              </a:rPr>
              <a:t>и минимально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2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-29915"/>
            <a:ext cx="8208912" cy="987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 </a:t>
            </a:r>
            <a:endParaRPr lang="ru-RU" dirty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Заключение</a:t>
            </a:r>
            <a:r>
              <a:rPr lang="ru-RU" sz="2800" b="1" dirty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/>
              <a:t> </a:t>
            </a:r>
            <a:r>
              <a:rPr lang="ru-RU" sz="2200" b="1" i="1" dirty="0" smtClean="0">
                <a:solidFill>
                  <a:srgbClr val="0070C0"/>
                </a:solidFill>
              </a:rPr>
              <a:t>подводим  итоги работы.</a:t>
            </a:r>
            <a:endParaRPr lang="ru-RU" sz="2200" b="1" i="1" dirty="0">
              <a:solidFill>
                <a:srgbClr val="0070C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B0F0"/>
                </a:solidFill>
              </a:rPr>
              <a:t>Результаты анкетирования показали, что пластиковые бутылки знакомы всем, но большинством они воспринимаются, как мусор, а не ресурсы для ручной работы.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B0F0"/>
                </a:solidFill>
              </a:rPr>
              <a:t>В современных городах и поселках есть возможность по вопросам </a:t>
            </a:r>
            <a:r>
              <a:rPr lang="ru-RU" sz="2200" b="1" dirty="0" err="1">
                <a:solidFill>
                  <a:srgbClr val="00B0F0"/>
                </a:solidFill>
              </a:rPr>
              <a:t>ламинирования</a:t>
            </a:r>
            <a:r>
              <a:rPr lang="ru-RU" sz="2200" b="1" dirty="0">
                <a:solidFill>
                  <a:srgbClr val="00B0F0"/>
                </a:solidFill>
              </a:rPr>
              <a:t> обратиться к специалистам ,но выполнить эту работу можно только на плоских полиграфических материалах.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rgbClr val="00B0F0"/>
                </a:solidFill>
              </a:rPr>
              <a:t>В домашних условиях можно использовать пластиковые бутылки для </a:t>
            </a:r>
            <a:r>
              <a:rPr lang="ru-RU" sz="2200" b="1" dirty="0" err="1">
                <a:solidFill>
                  <a:srgbClr val="00B0F0"/>
                </a:solidFill>
              </a:rPr>
              <a:t>ламинирования</a:t>
            </a:r>
            <a:r>
              <a:rPr lang="ru-RU" sz="2200" b="1" dirty="0">
                <a:solidFill>
                  <a:srgbClr val="00B0F0"/>
                </a:solidFill>
              </a:rPr>
              <a:t>.</a:t>
            </a:r>
          </a:p>
          <a:p>
            <a:r>
              <a:rPr lang="ru-RU" sz="2200" b="1" i="1" dirty="0">
                <a:solidFill>
                  <a:srgbClr val="FF0000"/>
                </a:solidFill>
              </a:rPr>
              <a:t>Цель работы достигнута, наша гипотеза подтвердилась.  Результат исследования наглядно показывает, пластиковая бутылка  вполне годится для домашнего </a:t>
            </a:r>
            <a:r>
              <a:rPr lang="ru-RU" sz="2200" b="1" i="1" dirty="0" err="1">
                <a:solidFill>
                  <a:srgbClr val="FF0000"/>
                </a:solidFill>
              </a:rPr>
              <a:t>ламинирования</a:t>
            </a:r>
            <a:r>
              <a:rPr lang="ru-RU" sz="2200" b="1" i="1" dirty="0">
                <a:solidFill>
                  <a:srgbClr val="FF0000"/>
                </a:solidFill>
              </a:rPr>
              <a:t>, это не </a:t>
            </a:r>
            <a:r>
              <a:rPr lang="ru-RU" sz="2200" b="1" i="1" dirty="0">
                <a:solidFill>
                  <a:schemeClr val="bg1"/>
                </a:solidFill>
              </a:rPr>
              <a:t>мусор, это материал для творчества, её можно и нужно использовать в рукоделии, искать новые идеи применения, тем самым внося вклад в улучшение экологии. </a:t>
            </a:r>
          </a:p>
          <a:p>
            <a:r>
              <a:rPr lang="ru-RU" sz="2200" b="1" i="1" dirty="0">
                <a:solidFill>
                  <a:srgbClr val="FFFF00"/>
                </a:solidFill>
              </a:rPr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5472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76872"/>
            <a:ext cx="7520940" cy="548640"/>
          </a:xfrm>
        </p:spPr>
        <p:txBody>
          <a:bodyPr/>
          <a:lstStyle/>
          <a:p>
            <a:r>
              <a:rPr lang="ru-RU" sz="2000" b="1" dirty="0">
                <a:solidFill>
                  <a:srgbClr val="0070C0"/>
                </a:solidFill>
              </a:rPr>
              <a:t>Часто в современном мире нам в руки попадают различные пластиковые карточки, плотные, блестящие и яркие, печатная основа которых защищена слоем прозрачного плотного материала. Это и документы, и кредитные карты, и карты клиентов различных торговых сетей. Такие картонные изделия в «упаковке» и красивы и долговечны, в отличие от обычной печатной продукции без прозрачной защиты. Это, так называемые, ламинированные предметы. Так что же такое, этот </a:t>
            </a:r>
            <a:r>
              <a:rPr lang="ru-RU" sz="2000" b="1" dirty="0" err="1">
                <a:solidFill>
                  <a:srgbClr val="0070C0"/>
                </a:solidFill>
              </a:rPr>
              <a:t>ламинат</a:t>
            </a:r>
            <a:r>
              <a:rPr lang="ru-RU" sz="2000" b="1" dirty="0">
                <a:solidFill>
                  <a:srgbClr val="0070C0"/>
                </a:solidFill>
              </a:rPr>
              <a:t> и можно ли каким-то образом самостоятельно </a:t>
            </a:r>
            <a:r>
              <a:rPr lang="ru-RU" sz="2000" b="1" dirty="0" err="1">
                <a:solidFill>
                  <a:srgbClr val="0070C0"/>
                </a:solidFill>
              </a:rPr>
              <a:t>заламинировать</a:t>
            </a:r>
            <a:r>
              <a:rPr lang="ru-RU" sz="2000" b="1" dirty="0">
                <a:solidFill>
                  <a:srgbClr val="0070C0"/>
                </a:solidFill>
              </a:rPr>
              <a:t> дома </a:t>
            </a:r>
            <a:r>
              <a:rPr lang="ru-RU" sz="2000" b="1" dirty="0" smtClean="0">
                <a:solidFill>
                  <a:srgbClr val="0070C0"/>
                </a:solidFill>
              </a:rPr>
              <a:t>нужные мне предметы</a:t>
            </a:r>
            <a:r>
              <a:rPr lang="ru-RU" sz="2000" b="1" dirty="0">
                <a:solidFill>
                  <a:srgbClr val="0070C0"/>
                </a:solidFill>
              </a:rPr>
              <a:t>? Какие для этого используются методы и материалы</a:t>
            </a:r>
            <a:r>
              <a:rPr lang="ru-RU" sz="2000" b="1" dirty="0" smtClean="0">
                <a:solidFill>
                  <a:srgbClr val="0070C0"/>
                </a:solidFill>
              </a:rPr>
              <a:t>?  Ответ на эти вопросы я и буду искать в своей работе.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7520940" cy="548640"/>
          </a:xfrm>
        </p:spPr>
        <p:txBody>
          <a:bodyPr/>
          <a:lstStyle/>
          <a:p>
            <a:r>
              <a:rPr lang="ru-RU" sz="2400" b="1" i="1" dirty="0">
                <a:solidFill>
                  <a:srgbClr val="FF0000"/>
                </a:solidFill>
              </a:rPr>
              <a:t>Цель: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b="1" i="1" dirty="0">
                <a:solidFill>
                  <a:srgbClr val="0070C0"/>
                </a:solidFill>
              </a:rPr>
              <a:t>выяснить </a:t>
            </a:r>
            <a:r>
              <a:rPr lang="ru-RU" sz="2000" b="1" i="1" dirty="0" smtClean="0">
                <a:solidFill>
                  <a:srgbClr val="0070C0"/>
                </a:solidFill>
              </a:rPr>
              <a:t>, что такое и как осуществляется </a:t>
            </a:r>
            <a:r>
              <a:rPr lang="ru-RU" sz="2000" b="1" i="1" dirty="0" err="1" smtClean="0">
                <a:solidFill>
                  <a:srgbClr val="0070C0"/>
                </a:solidFill>
              </a:rPr>
              <a:t>ламинирование</a:t>
            </a:r>
            <a:r>
              <a:rPr lang="ru-RU" sz="2000" b="1" i="1" dirty="0" smtClean="0">
                <a:solidFill>
                  <a:srgbClr val="0070C0"/>
                </a:solidFill>
              </a:rPr>
              <a:t>, </a:t>
            </a:r>
            <a:r>
              <a:rPr lang="ru-RU" sz="2000" b="1" i="1" dirty="0">
                <a:solidFill>
                  <a:srgbClr val="0070C0"/>
                </a:solidFill>
              </a:rPr>
              <a:t>найти материалы, которые пригодны для домашнего </a:t>
            </a:r>
            <a:r>
              <a:rPr lang="ru-RU" sz="2000" b="1" i="1" dirty="0" err="1">
                <a:solidFill>
                  <a:srgbClr val="0070C0"/>
                </a:solidFill>
              </a:rPr>
              <a:t>ламинирования</a:t>
            </a:r>
            <a:r>
              <a:rPr lang="ru-RU" sz="2000" dirty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rgbClr val="FF0000"/>
                </a:solidFill>
              </a:rPr>
              <a:t>Задачи</a:t>
            </a:r>
            <a:r>
              <a:rPr lang="ru-RU" sz="2400" b="1" i="1" dirty="0">
                <a:solidFill>
                  <a:srgbClr val="FF0000"/>
                </a:solidFill>
              </a:rPr>
              <a:t>:</a:t>
            </a:r>
            <a:r>
              <a:rPr lang="ru-RU" sz="2400" i="1" dirty="0">
                <a:solidFill>
                  <a:srgbClr val="FF0000"/>
                </a:solidFill>
              </a:rPr>
              <a:t>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70C0"/>
                </a:solidFill>
              </a:rPr>
              <a:t>Изучить литературные и электронные источники по данной теме.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70C0"/>
                </a:solidFill>
              </a:rPr>
              <a:t>Провести исследование разнообразия методов </a:t>
            </a:r>
            <a:r>
              <a:rPr lang="ru-RU" sz="2400" b="1" i="1" dirty="0" err="1">
                <a:solidFill>
                  <a:srgbClr val="0070C0"/>
                </a:solidFill>
              </a:rPr>
              <a:t>ламинирования</a:t>
            </a:r>
            <a:r>
              <a:rPr lang="ru-RU" sz="2400" b="1" i="1" dirty="0">
                <a:solidFill>
                  <a:srgbClr val="0070C0"/>
                </a:solidFill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70C0"/>
                </a:solidFill>
              </a:rPr>
              <a:t>Изучить возможности пластиковых бутылок, как сырья для </a:t>
            </a:r>
            <a:r>
              <a:rPr lang="ru-RU" sz="2400" b="1" i="1" dirty="0" err="1">
                <a:solidFill>
                  <a:srgbClr val="0070C0"/>
                </a:solidFill>
              </a:rPr>
              <a:t>ламинирования</a:t>
            </a:r>
            <a:r>
              <a:rPr lang="ru-RU" sz="2400" b="1" i="1" dirty="0">
                <a:solidFill>
                  <a:srgbClr val="0070C0"/>
                </a:solidFill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70C0"/>
                </a:solidFill>
              </a:rPr>
              <a:t>Проанализировать полученные результаты, сформулировать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val="251123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54864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Гипотеза: </a:t>
            </a:r>
            <a:r>
              <a:rPr lang="ru-RU" sz="2000" b="1" i="1" dirty="0" smtClean="0">
                <a:solidFill>
                  <a:srgbClr val="0070C0"/>
                </a:solidFill>
              </a:rPr>
              <a:t>я предполагаю, что в качестве материала для </a:t>
            </a:r>
            <a:r>
              <a:rPr lang="ru-RU" sz="2000" b="1" i="1" dirty="0" err="1" smtClean="0">
                <a:solidFill>
                  <a:srgbClr val="0070C0"/>
                </a:solidFill>
              </a:rPr>
              <a:t>ламинирования</a:t>
            </a:r>
            <a:r>
              <a:rPr lang="ru-RU" sz="2000" b="1" i="1" dirty="0" smtClean="0">
                <a:solidFill>
                  <a:srgbClr val="0070C0"/>
                </a:solidFill>
              </a:rPr>
              <a:t>, можно использовать пластиковые бутылки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556792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</a:rPr>
              <a:t>Объект исследования: </a:t>
            </a:r>
            <a:r>
              <a:rPr lang="ru-RU" sz="2400" b="1" i="1" dirty="0" smtClean="0">
                <a:solidFill>
                  <a:srgbClr val="0070C0"/>
                </a:solidFill>
              </a:rPr>
              <a:t>пластиковые бутылки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</a:rPr>
              <a:t>Предмет </a:t>
            </a:r>
            <a:r>
              <a:rPr lang="ru-RU" sz="2400" b="1" i="1" dirty="0">
                <a:solidFill>
                  <a:srgbClr val="FF0000"/>
                </a:solidFill>
              </a:rPr>
              <a:t>исследования: </a:t>
            </a:r>
            <a:r>
              <a:rPr lang="ru-RU" sz="2400" b="1" i="1" dirty="0" err="1">
                <a:solidFill>
                  <a:srgbClr val="0070C0"/>
                </a:solidFill>
              </a:rPr>
              <a:t>термоплавкость</a:t>
            </a:r>
            <a:r>
              <a:rPr lang="ru-RU" sz="2400" b="1" i="1" dirty="0">
                <a:solidFill>
                  <a:srgbClr val="0070C0"/>
                </a:solidFill>
              </a:rPr>
              <a:t> бутылок.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</a:rPr>
              <a:t>Методы</a:t>
            </a:r>
            <a:r>
              <a:rPr lang="ru-RU" sz="2400" b="1" i="1" dirty="0">
                <a:solidFill>
                  <a:srgbClr val="FF0000"/>
                </a:solidFill>
              </a:rPr>
              <a:t>: </a:t>
            </a:r>
            <a:r>
              <a:rPr lang="ru-RU" sz="2400" b="1" i="1" dirty="0">
                <a:solidFill>
                  <a:srgbClr val="0070C0"/>
                </a:solidFill>
              </a:rPr>
              <a:t>анкетирование, наблюдение, сравнение, анализ, практическая работа.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</a:rPr>
              <a:t>Практическая значимость</a:t>
            </a:r>
            <a:r>
              <a:rPr lang="ru-RU" sz="2400" b="1" i="1" dirty="0">
                <a:solidFill>
                  <a:srgbClr val="0070C0"/>
                </a:solidFill>
              </a:rPr>
              <a:t>: ориентирует на экологически </a:t>
            </a:r>
            <a:r>
              <a:rPr lang="ru-RU" sz="2400" b="1" i="1" dirty="0" smtClean="0">
                <a:solidFill>
                  <a:srgbClr val="0070C0"/>
                </a:solidFill>
              </a:rPr>
              <a:t>грамотное </a:t>
            </a:r>
            <a:r>
              <a:rPr lang="ru-RU" sz="2400" b="1" i="1" dirty="0">
                <a:solidFill>
                  <a:srgbClr val="0070C0"/>
                </a:solidFill>
              </a:rPr>
              <a:t>поведение  и развитие творческого потенциала.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</a:rPr>
              <a:t>Новизна: </a:t>
            </a:r>
            <a:r>
              <a:rPr lang="ru-RU" sz="2400" b="1" i="1" dirty="0">
                <a:solidFill>
                  <a:srgbClr val="0070C0"/>
                </a:solidFill>
              </a:rPr>
              <a:t>исследование на школьном уровне проводится впервые.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5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Что такое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ламинирование</a:t>
            </a:r>
            <a:r>
              <a:rPr lang="ru-RU" b="1" dirty="0">
                <a:solidFill>
                  <a:srgbClr val="FF0000"/>
                </a:solidFill>
              </a:rPr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692696"/>
            <a:ext cx="7200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err="1">
                <a:solidFill>
                  <a:srgbClr val="FF0000"/>
                </a:solidFill>
              </a:rPr>
              <a:t>Ламинирование</a:t>
            </a:r>
            <a:r>
              <a:rPr lang="ru-RU" sz="2200" b="1" i="1" dirty="0">
                <a:solidFill>
                  <a:srgbClr val="FF0000"/>
                </a:solidFill>
              </a:rPr>
              <a:t> </a:t>
            </a:r>
            <a:r>
              <a:rPr lang="ru-RU" sz="2200" b="1" i="1" dirty="0">
                <a:solidFill>
                  <a:srgbClr val="0070C0"/>
                </a:solidFill>
              </a:rPr>
              <a:t>— это покрытие документа защитной пластиковой пленкой, с целью предостеречь его от внешних разрушающих воздействий. Благодаря </a:t>
            </a:r>
            <a:r>
              <a:rPr lang="ru-RU" sz="2200" b="1" i="1" dirty="0" err="1">
                <a:solidFill>
                  <a:srgbClr val="0070C0"/>
                </a:solidFill>
              </a:rPr>
              <a:t>ламинированию</a:t>
            </a:r>
            <a:r>
              <a:rPr lang="ru-RU" sz="2200" b="1" i="1" dirty="0">
                <a:solidFill>
                  <a:srgbClr val="0070C0"/>
                </a:solidFill>
              </a:rPr>
              <a:t>, полиграфическая продукция и многие документы, так необходимые нам в жизни прибрели неограниченный срок пользования. </a:t>
            </a:r>
            <a:r>
              <a:rPr lang="ru-RU" sz="2200" b="1" i="1" dirty="0" err="1">
                <a:solidFill>
                  <a:srgbClr val="0070C0"/>
                </a:solidFill>
              </a:rPr>
              <a:t>Ламинирование</a:t>
            </a:r>
            <a:r>
              <a:rPr lang="ru-RU" sz="2200" b="1" i="1" dirty="0">
                <a:solidFill>
                  <a:srgbClr val="0070C0"/>
                </a:solidFill>
              </a:rPr>
              <a:t> позволяет не только защитить хрупкий лист бумаги от влаги и истирания, но и придает ему достаточную прочность и жесткость, надежно предохраняя от любых возможных повреждений. Ламинировать можно различные предметы – полиграфическую продукцию, объемные предметы и даже волосы! </a:t>
            </a:r>
            <a:r>
              <a:rPr lang="ru-RU" sz="2200" b="1" i="1" dirty="0" err="1">
                <a:solidFill>
                  <a:srgbClr val="0070C0"/>
                </a:solidFill>
              </a:rPr>
              <a:t>Ламинат</a:t>
            </a:r>
            <a:r>
              <a:rPr lang="ru-RU" sz="2200" b="1" i="1" dirty="0">
                <a:solidFill>
                  <a:srgbClr val="0070C0"/>
                </a:solidFill>
              </a:rPr>
              <a:t> защищает предмет от воздействия влаги, </a:t>
            </a:r>
            <a:r>
              <a:rPr lang="ru-RU" sz="2200" b="1" i="1" dirty="0" smtClean="0">
                <a:solidFill>
                  <a:srgbClr val="0070C0"/>
                </a:solidFill>
              </a:rPr>
              <a:t>физического </a:t>
            </a:r>
            <a:r>
              <a:rPr lang="ru-RU" sz="2200" b="1" i="1" dirty="0">
                <a:solidFill>
                  <a:srgbClr val="0070C0"/>
                </a:solidFill>
              </a:rPr>
              <a:t>износа, </a:t>
            </a:r>
            <a:r>
              <a:rPr lang="ru-RU" sz="2200" b="1" i="1" dirty="0">
                <a:solidFill>
                  <a:schemeClr val="bg1"/>
                </a:solidFill>
              </a:rPr>
              <a:t>делает предмет прочнее, ярче и значительно увеличивает срок службы</a:t>
            </a:r>
            <a:r>
              <a:rPr lang="ru-RU" sz="2200" b="1" i="1" dirty="0">
                <a:solidFill>
                  <a:srgbClr val="0070C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921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виды </a:t>
            </a:r>
            <a:r>
              <a:rPr lang="ru-RU" b="1" i="1" dirty="0" err="1">
                <a:solidFill>
                  <a:srgbClr val="FF0000"/>
                </a:solidFill>
              </a:rPr>
              <a:t>ламинирования</a:t>
            </a:r>
            <a:r>
              <a:rPr lang="ru-RU" b="1" i="1" dirty="0">
                <a:solidFill>
                  <a:srgbClr val="FF0000"/>
                </a:solidFill>
              </a:rPr>
              <a:t>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68760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По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 способу крепления плёнки принято различать </a:t>
            </a:r>
            <a:r>
              <a:rPr lang="ru-RU" sz="2400" b="1" i="1" dirty="0">
                <a:solidFill>
                  <a:srgbClr val="FF0000"/>
                </a:solidFill>
              </a:rPr>
              <a:t>горячее и холодное </a:t>
            </a:r>
            <a:r>
              <a:rPr lang="ru-RU" sz="2400" b="1" i="1" dirty="0" err="1">
                <a:solidFill>
                  <a:schemeClr val="accent3">
                    <a:lumMod val="75000"/>
                  </a:schemeClr>
                </a:solidFill>
              </a:rPr>
              <a:t>ламинирование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endParaRPr lang="ru-RU" sz="24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</a:rPr>
              <a:t>При </a:t>
            </a:r>
            <a:r>
              <a:rPr lang="ru-RU" sz="2400" b="1" i="1" dirty="0">
                <a:solidFill>
                  <a:srgbClr val="FF0000"/>
                </a:solidFill>
              </a:rPr>
              <a:t>горячем 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- полиграфическое издание вместе с плёнкой прокатывается между нагретыми до нужной температуры валами. Сила нагрева определяется исходя из характеристик используемых материалов. </a:t>
            </a:r>
            <a:endParaRPr lang="ru-RU" sz="24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FF0000"/>
                </a:solidFill>
              </a:rPr>
              <a:t>В</a:t>
            </a:r>
            <a:r>
              <a:rPr lang="ru-RU" sz="2400" b="1" i="1" dirty="0">
                <a:solidFill>
                  <a:srgbClr val="FF0000"/>
                </a:solidFill>
              </a:rPr>
              <a:t> холодном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3">
                    <a:lumMod val="75000"/>
                  </a:schemeClr>
                </a:solidFill>
              </a:rPr>
              <a:t>ламинировании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 применяются плёнки с клеевой системой, реагирующей только на давление. Такой метод оправдан при особо </a:t>
            </a:r>
            <a:r>
              <a:rPr lang="ru-RU" sz="2400" b="1" i="1" dirty="0">
                <a:solidFill>
                  <a:srgbClr val="FFFF00"/>
                </a:solidFill>
              </a:rPr>
              <a:t>чувствительных к температурному воздействию материалов</a:t>
            </a:r>
            <a:r>
              <a:rPr lang="ru-RU" sz="2400" b="1" i="1" dirty="0" smtClean="0">
                <a:solidFill>
                  <a:srgbClr val="FFFF00"/>
                </a:solidFill>
              </a:rPr>
              <a:t>.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24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51" y="1054728"/>
            <a:ext cx="7520940" cy="54864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Ламинаторы и пленки для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ламинирования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существуют пакетные и рулонные ламинаторы, выполняющие горячее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ламинирование</a:t>
            </a: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>
                <a:solidFill>
                  <a:srgbClr val="FF0000"/>
                </a:solidFill>
              </a:rPr>
              <a:t/>
            </a:r>
            <a:br>
              <a:rPr lang="ru-RU" sz="2400" b="1" i="1" dirty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Существует два вид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3796"/>
            <a:ext cx="3456384" cy="230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821" y="1510174"/>
            <a:ext cx="3848571" cy="2179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2921" y="3589960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Пакетный ламинатор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358996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Рулонный ламинатор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01561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</a:rPr>
              <a:t>Плёнки для </a:t>
            </a:r>
            <a:r>
              <a:rPr lang="ru-RU" sz="2400" b="1" i="1" dirty="0" err="1">
                <a:solidFill>
                  <a:srgbClr val="0070C0"/>
                </a:solidFill>
              </a:rPr>
              <a:t>ламинирования</a:t>
            </a:r>
            <a:r>
              <a:rPr lang="ru-RU" sz="2400" b="1" i="1" dirty="0">
                <a:solidFill>
                  <a:srgbClr val="0070C0"/>
                </a:solidFill>
              </a:rPr>
              <a:t> </a:t>
            </a:r>
            <a:r>
              <a:rPr lang="ru-RU" sz="2400" dirty="0">
                <a:solidFill>
                  <a:srgbClr val="0070C0"/>
                </a:solidFill>
              </a:rPr>
              <a:t>бывают разных видов и </a:t>
            </a:r>
            <a:r>
              <a:rPr lang="ru-RU" sz="2400" dirty="0" smtClean="0">
                <a:solidFill>
                  <a:srgbClr val="0070C0"/>
                </a:solidFill>
              </a:rPr>
              <a:t>плотности, выпускаются </a:t>
            </a:r>
            <a:r>
              <a:rPr lang="ru-RU" sz="2400" dirty="0">
                <a:solidFill>
                  <a:srgbClr val="0070C0"/>
                </a:solidFill>
              </a:rPr>
              <a:t>как листовые </a:t>
            </a:r>
            <a:r>
              <a:rPr lang="ru-RU" sz="2400" dirty="0" smtClean="0">
                <a:solidFill>
                  <a:srgbClr val="0070C0"/>
                </a:solidFill>
              </a:rPr>
              <a:t>так </a:t>
            </a:r>
            <a:r>
              <a:rPr lang="ru-RU" sz="2400" dirty="0">
                <a:solidFill>
                  <a:srgbClr val="0070C0"/>
                </a:solidFill>
              </a:rPr>
              <a:t>и рулонные </a:t>
            </a:r>
            <a:r>
              <a:rPr lang="ru-RU" sz="2400" dirty="0" smtClean="0">
                <a:solidFill>
                  <a:srgbClr val="0070C0"/>
                </a:solidFill>
              </a:rPr>
              <a:t>плёнки, матовые, или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глянцевые. Матовые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плёнки исключают возникновение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бликов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sz="2400" dirty="0">
                <a:solidFill>
                  <a:schemeClr val="bg1"/>
                </a:solidFill>
              </a:rPr>
              <a:t>придают особую глубину и бархатистость рисунку, позволяет делать надписи на поверхности уже готового издания. Покрытие матовой плёнкой смотрится очень респектабельно и наиболее подходит для оформления дорогой рекламной и представительской продукции.</a:t>
            </a:r>
          </a:p>
        </p:txBody>
      </p:sp>
    </p:spTree>
    <p:extLst>
      <p:ext uri="{BB962C8B-B14F-4D97-AF65-F5344CB8AC3E}">
        <p14:creationId xmlns:p14="http://schemas.microsoft.com/office/powerpoint/2010/main" val="140217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Возможности пластиковых бутылок.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80728"/>
            <a:ext cx="741682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 Метод горячего </a:t>
            </a:r>
            <a:r>
              <a:rPr lang="ru-RU" sz="2000" b="1" i="1" dirty="0" err="1" smtClean="0">
                <a:solidFill>
                  <a:srgbClr val="00B0F0"/>
                </a:solidFill>
              </a:rPr>
              <a:t>ламинирования</a:t>
            </a:r>
            <a:r>
              <a:rPr lang="ru-RU" sz="2000" b="1" i="1" dirty="0" smtClean="0">
                <a:solidFill>
                  <a:srgbClr val="00B0F0"/>
                </a:solidFill>
              </a:rPr>
              <a:t> наводит на мысль, что в качестве материала можно использовать не только пленки, но и пластиковые бутылки, они  ведь получаются из таких вот маленьких заготовок при нагревании. Возможно, что при повторном нагревании они начнут сжиматься и обтягивать нужный нам предмет?</a:t>
            </a:r>
            <a:endParaRPr lang="ru-RU" sz="2000" b="1" i="1" dirty="0">
              <a:solidFill>
                <a:srgbClr val="00B0F0"/>
              </a:solidFill>
            </a:endParaRP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51" y="2852936"/>
            <a:ext cx="6408712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5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9534" y="2420888"/>
            <a:ext cx="3361935" cy="548640"/>
          </a:xfrm>
        </p:spPr>
        <p:txBody>
          <a:bodyPr/>
          <a:lstStyle/>
          <a:p>
            <a:r>
              <a:rPr lang="ru-RU" sz="2000" i="1" dirty="0">
                <a:solidFill>
                  <a:srgbClr val="00B0F0"/>
                </a:solidFill>
              </a:rPr>
              <a:t>Так можно ли использовать пластиковую бутылку </a:t>
            </a:r>
            <a:r>
              <a:rPr lang="ru-RU" sz="2000" i="1" dirty="0" smtClean="0">
                <a:solidFill>
                  <a:srgbClr val="00B0F0"/>
                </a:solidFill>
              </a:rPr>
              <a:t>, как сырье для </a:t>
            </a:r>
            <a:r>
              <a:rPr lang="ru-RU" sz="2000" i="1" dirty="0" err="1" smtClean="0">
                <a:solidFill>
                  <a:srgbClr val="00B0F0"/>
                </a:solidFill>
              </a:rPr>
              <a:t>ламинирования</a:t>
            </a:r>
            <a:r>
              <a:rPr lang="ru-RU" sz="2000" i="1" dirty="0" smtClean="0">
                <a:solidFill>
                  <a:srgbClr val="00B0F0"/>
                </a:solidFill>
              </a:rPr>
              <a:t>, </a:t>
            </a:r>
            <a:r>
              <a:rPr lang="ru-RU" sz="2000" i="1" dirty="0">
                <a:solidFill>
                  <a:srgbClr val="00B0F0"/>
                </a:solidFill>
              </a:rPr>
              <a:t>или нет? </a:t>
            </a:r>
            <a:r>
              <a:rPr lang="ru-RU" sz="2000" i="1" dirty="0" smtClean="0">
                <a:solidFill>
                  <a:srgbClr val="00B0F0"/>
                </a:solidFill>
              </a:rPr>
              <a:t/>
            </a:r>
            <a:br>
              <a:rPr lang="ru-RU" sz="2000" i="1" dirty="0" smtClean="0">
                <a:solidFill>
                  <a:srgbClr val="00B0F0"/>
                </a:solidFill>
              </a:rPr>
            </a:br>
            <a:r>
              <a:rPr lang="ru-RU" sz="2000" i="1" dirty="0" smtClean="0">
                <a:solidFill>
                  <a:srgbClr val="00B0F0"/>
                </a:solidFill>
              </a:rPr>
              <a:t>Просмотрев </a:t>
            </a:r>
            <a:r>
              <a:rPr lang="ru-RU" sz="2000" i="1" dirty="0">
                <a:solidFill>
                  <a:srgbClr val="00B0F0"/>
                </a:solidFill>
              </a:rPr>
              <a:t>много информации в интернете о пластиковых бутылках и примерах их вторичного использования, я убедилась, что можно. </a:t>
            </a:r>
            <a:r>
              <a:rPr lang="ru-RU" sz="2000" i="1" dirty="0" smtClean="0">
                <a:solidFill>
                  <a:srgbClr val="00B0F0"/>
                </a:solidFill>
              </a:rPr>
              <a:t/>
            </a:r>
            <a:br>
              <a:rPr lang="ru-RU" sz="2000" i="1" dirty="0" smtClean="0">
                <a:solidFill>
                  <a:srgbClr val="00B0F0"/>
                </a:solidFill>
              </a:rPr>
            </a:br>
            <a:endParaRPr lang="ru-RU" sz="2000" i="1" dirty="0">
              <a:solidFill>
                <a:srgbClr val="00B0F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00" y="476672"/>
            <a:ext cx="5434953" cy="40762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641487"/>
            <a:ext cx="86528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</a:rPr>
              <a:t>Пластиковые бутылки ( ПЭТ) производятся из </a:t>
            </a:r>
            <a:r>
              <a:rPr lang="ru-RU" sz="2200" b="1" i="1" dirty="0" err="1" smtClean="0">
                <a:solidFill>
                  <a:schemeClr val="accent3">
                    <a:lumMod val="75000"/>
                  </a:schemeClr>
                </a:solidFill>
              </a:rPr>
              <a:t>термоплавкого</a:t>
            </a:r>
            <a: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200" b="1" i="1" dirty="0" smtClean="0">
                <a:solidFill>
                  <a:schemeClr val="bg1"/>
                </a:solidFill>
              </a:rPr>
              <a:t>пластика. А </a:t>
            </a:r>
            <a:r>
              <a:rPr lang="ru-RU" sz="2200" b="1" i="1" dirty="0" err="1" smtClean="0">
                <a:solidFill>
                  <a:schemeClr val="bg1"/>
                </a:solidFill>
              </a:rPr>
              <a:t>термоплавкость</a:t>
            </a:r>
            <a:r>
              <a:rPr lang="ru-RU" sz="2200" b="1" i="1" dirty="0" smtClean="0">
                <a:solidFill>
                  <a:schemeClr val="bg1"/>
                </a:solidFill>
              </a:rPr>
              <a:t>  дает надежду на то, что при нагревании, пластиковая бутылка будет равномерно сжиматься вокруг предмета, который ламинируется. В качестве нагревателя можно использовать строительный фен, или кипяток. Но без эксперимента наверняка это утверждать нельзя. </a:t>
            </a:r>
            <a:endParaRPr lang="ru-RU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9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132</TotalTime>
  <Words>632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Пластиковая бутылка и ламинирование</vt:lpstr>
      <vt:lpstr>Часто в современном мире нам в руки попадают различные пластиковые карточки, плотные, блестящие и яркие, печатная основа которых защищена слоем прозрачного плотного материала. Это и документы, и кредитные карты, и карты клиентов различных торговых сетей. Такие картонные изделия в «упаковке» и красивы и долговечны, в отличие от обычной печатной продукции без прозрачной защиты. Это, так называемые, ламинированные предметы. Так что же такое, этот ламинат и можно ли каким-то образом самостоятельно заламинировать дома нужные мне предметы? Какие для этого используются методы и материалы?  Ответ на эти вопросы я и буду искать в своей работе.</vt:lpstr>
      <vt:lpstr>Цель:  выяснить , что такое и как осуществляется ламинирование, найти материалы, которые пригодны для домашнего ламинирования.  Задачи: </vt:lpstr>
      <vt:lpstr>Гипотеза: я предполагаю, что в качестве материала для ламинирования, можно использовать пластиковые бутылки.</vt:lpstr>
      <vt:lpstr>Что такое  ламинирование? </vt:lpstr>
      <vt:lpstr>виды ламинирования.</vt:lpstr>
      <vt:lpstr>Ламинаторы и пленки для ламинирования  существуют пакетные и рулонные ламинаторы, выполняющие горячее ламинирование  Существует два вид</vt:lpstr>
      <vt:lpstr>Возможности пластиковых бутылок.</vt:lpstr>
      <vt:lpstr>Так можно ли использовать пластиковую бутылку , как сырье для ламинирования, или нет?  Просмотрев много информации в интернете о пластиковых бутылках и примерах их вторичного использования, я убедилась, что можно.  </vt:lpstr>
      <vt:lpstr>Для решения  задач и подтверждения выдвинутой гипотезы проводим исследование. Анкетирование. Цель: выявление уровня знаний учащихся о  пластиковых бутылках и их свойствах. </vt:lpstr>
      <vt:lpstr>Результаты исследования.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Пластиковая бутылка и ламинирование</dc:title>
  <dc:creator>RePack by Diakov</dc:creator>
  <cp:lastModifiedBy>RePack by Diakov</cp:lastModifiedBy>
  <cp:revision>13</cp:revision>
  <dcterms:created xsi:type="dcterms:W3CDTF">2015-02-19T07:52:05Z</dcterms:created>
  <dcterms:modified xsi:type="dcterms:W3CDTF">2015-02-24T18:25:43Z</dcterms:modified>
</cp:coreProperties>
</file>