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57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9" r:id="rId23"/>
    <p:sldId id="290" r:id="rId24"/>
    <p:sldId id="291" r:id="rId25"/>
    <p:sldId id="25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41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44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207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88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17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68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258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41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979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6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9DBE9-C6ED-41EA-BEE7-B2C5AB289641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9CC68-DA56-4E32-8B24-725692EEF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1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ru.wikipedia.org/wiki/%D0%9F%D0%B0%D1%80%D0%B0%D1%81%D0%BA%D0%B5%D0%B2%D0%B0_%D0%98%D0%BA%D0%BE%D0%BD%D0%B8%D0%B9%D1%81%D0%BA%D0%B0%D1%8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ru.wikipedia.org/wiki/%D0%94%D0%B8%D0%BE%D0%BA%D0%BB%D0%B5%D1%82%D0%B8%D0%B0%D0%BD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1%D0%BF%D0%B0%D1%81%D0%BE-%D0%9F%D1%80%D0%B5%D0%BE%D0%B1%D1%80%D0%B0%D0%B6%D0%B5%D0%BD%D1%81%D0%BA%D0%B8%D0%B9_%D1%81%D0%BE%D0%B1%D0%BE%D1%80_(%D0%A7%D0%B5%D1%80%D0%BD%D0%B8%D0%B3%D0%BE%D0%B2)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309320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2022 г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040560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РУССКОЕ ИСКУССТВО ПЕРИОДА ФЕОДАЛЬНОЙ РАЗДРОБЛЕННОСТИ </a:t>
            </a:r>
          </a:p>
          <a:p>
            <a:pPr algn="ctr"/>
            <a:r>
              <a:rPr lang="en-US" dirty="0" smtClean="0"/>
              <a:t>XII</a:t>
            </a:r>
            <a:r>
              <a:rPr lang="ru-RU" dirty="0" smtClean="0"/>
              <a:t> </a:t>
            </a:r>
            <a:r>
              <a:rPr lang="en-US" dirty="0" smtClean="0"/>
              <a:t>–</a:t>
            </a:r>
            <a:r>
              <a:rPr lang="ru-RU" dirty="0" smtClean="0"/>
              <a:t> СЕРЕДИНЫ </a:t>
            </a:r>
            <a:r>
              <a:rPr lang="en-US" dirty="0" smtClean="0"/>
              <a:t>XIII</a:t>
            </a:r>
            <a:r>
              <a:rPr lang="ru-RU" dirty="0" smtClean="0"/>
              <a:t> ВВ.</a:t>
            </a:r>
            <a:endParaRPr lang="ru-RU" dirty="0"/>
          </a:p>
          <a:p>
            <a:pPr algn="ctr"/>
            <a:endParaRPr lang="ru-RU" dirty="0" smtClean="0"/>
          </a:p>
          <a:p>
            <a:pPr algn="r"/>
            <a:r>
              <a:rPr lang="ru-RU" sz="2000" dirty="0" smtClean="0"/>
              <a:t>Подготовила преподаватель</a:t>
            </a:r>
          </a:p>
          <a:p>
            <a:pPr algn="r"/>
            <a:r>
              <a:rPr lang="ru-RU" sz="2000" dirty="0" smtClean="0"/>
              <a:t> МАУ ДО «Детская школа искусств»</a:t>
            </a:r>
          </a:p>
          <a:p>
            <a:pPr algn="r"/>
            <a:r>
              <a:rPr lang="ru-RU" sz="2000" dirty="0" smtClean="0"/>
              <a:t> г. </a:t>
            </a:r>
            <a:r>
              <a:rPr lang="ru-RU" sz="2000" dirty="0" smtClean="0"/>
              <a:t>Северобайкальск</a:t>
            </a:r>
          </a:p>
          <a:p>
            <a:pPr algn="r"/>
            <a:r>
              <a:rPr lang="ru-RU" sz="2000" dirty="0" smtClean="0"/>
              <a:t>Лосева М. </a:t>
            </a:r>
            <a:r>
              <a:rPr lang="ru-RU" sz="2000" smtClean="0"/>
              <a:t>А.</a:t>
            </a:r>
            <a:endParaRPr lang="ru-RU" sz="2000" dirty="0" smtClean="0"/>
          </a:p>
          <a:p>
            <a:pPr marL="0" indent="0" algn="r">
              <a:buNone/>
            </a:pPr>
            <a:endParaRPr lang="ru-RU" sz="2000" dirty="0" smtClean="0"/>
          </a:p>
          <a:p>
            <a:pPr algn="r"/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144290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33256"/>
            <a:ext cx="3600400" cy="864096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Фреска </a:t>
            </a:r>
            <a:r>
              <a:rPr lang="ru-RU" sz="2800" dirty="0" err="1"/>
              <a:t>Фёкла</a:t>
            </a:r>
            <a:r>
              <a:rPr lang="ru-RU" sz="2800" dirty="0"/>
              <a:t> </a:t>
            </a:r>
            <a:r>
              <a:rPr lang="ru-RU" sz="2800" dirty="0" err="1"/>
              <a:t>Иконийская</a:t>
            </a:r>
            <a:r>
              <a:rPr lang="ru-RU" sz="2800" dirty="0"/>
              <a:t>, XI ст.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0968"/>
            <a:ext cx="226368" cy="29851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6434" name="Picture 2" descr="Фреска Фёкла Иконийская, XI 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3352809" cy="50472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11960" y="548680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О некогда богатом внутреннем убранстве собора свидетельствуют остатки фресок, резные плиты хоров, пола, колонны. По великолепию убранства храм Спаса не уступал первопрестольным киевским церквам. Пол храма устилали резные шиферные плиты с инкрустацией из цветной смальты. Стены и своды украшали древние фрески, погибшие в пожаре 1756 года.</a:t>
            </a:r>
          </a:p>
        </p:txBody>
      </p:sp>
    </p:spTree>
    <p:extLst>
      <p:ext uri="{BB962C8B-B14F-4D97-AF65-F5344CB8AC3E}">
        <p14:creationId xmlns:p14="http://schemas.microsoft.com/office/powerpoint/2010/main" val="2302012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49280"/>
            <a:ext cx="4474840" cy="648072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Макет первоначального облика Софийского собора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02" name="Picture 2" descr="https://upload.wikimedia.org/wikipedia/commons/thumb/b/b7/St._Sophia_Cathedral_in_Polotsk_-_Miniature.JPG/250px-St._Sophia_Cathedral_in_Polotsk_-_Mini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700820" cy="55845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64088" y="260648"/>
            <a:ext cx="352839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/>
              <a:t>Софи́йский</a:t>
            </a:r>
            <a:r>
              <a:rPr lang="ru-RU" sz="2000" b="1" dirty="0"/>
              <a:t> собор</a:t>
            </a:r>
            <a:r>
              <a:rPr lang="ru-RU" sz="2000" dirty="0"/>
              <a:t>  — памятник архитектуры XI—XVIII веков, самая первая каменная постройка на территории Белоруссии</a:t>
            </a:r>
            <a:endParaRPr lang="ru-RU" sz="2000" baseline="30000" dirty="0"/>
          </a:p>
          <a:p>
            <a:endParaRPr lang="ru-RU" sz="2000" dirty="0"/>
          </a:p>
          <a:p>
            <a:r>
              <a:rPr lang="ru-RU" sz="2000" dirty="0"/>
              <a:t>Возведённый в середине XI века в византийском стиле храм был освящён во имя Святой Софии </a:t>
            </a:r>
          </a:p>
          <a:p>
            <a:endParaRPr lang="ru-RU" sz="2000" dirty="0"/>
          </a:p>
          <a:p>
            <a:r>
              <a:rPr lang="ru-RU" sz="2000" dirty="0"/>
              <a:t>До нашего времени Софийский собор сохранился в значительно измененном виде, окончательно был перестроен в XVIII веке в стиле </a:t>
            </a:r>
            <a:r>
              <a:rPr lang="ru-RU" sz="2000" dirty="0" err="1"/>
              <a:t>виленского</a:t>
            </a:r>
            <a:r>
              <a:rPr lang="ru-RU" sz="2000" dirty="0"/>
              <a:t> барокко. В таком виде сохранился до нашего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3377015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1554" name="Picture 2" descr="Софийс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7620000" cy="57054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06658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74638"/>
            <a:ext cx="4572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-3492896" y="4365104"/>
            <a:ext cx="3950096" cy="17610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60648"/>
            <a:ext cx="784887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Богослужение в Софийском соборе было прекращено в 20-е годы XX века. 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С конца 1969 до 1983 года в соборе проводились реставрационные работы (автор проекта — белорусский архитектор Валерий </a:t>
            </a:r>
            <a:r>
              <a:rPr lang="ru-RU" sz="2800" dirty="0" err="1"/>
              <a:t>Слюнченко</a:t>
            </a:r>
            <a:r>
              <a:rPr lang="ru-RU" sz="2800" dirty="0"/>
              <a:t>) и архитектурно-археологические исследования под руководством кандидата искусствоведения Валентина Булкина 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После их окончания был открыт музей истории архитектуры Софийского собора и концертный зал камерной и органной музыки.</a:t>
            </a:r>
          </a:p>
        </p:txBody>
      </p:sp>
    </p:spTree>
    <p:extLst>
      <p:ext uri="{BB962C8B-B14F-4D97-AF65-F5344CB8AC3E}">
        <p14:creationId xmlns:p14="http://schemas.microsoft.com/office/powerpoint/2010/main" val="2280719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0532" name="Picture 4" descr="Храм Михаила Архангела в Смоленс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026" y="260649"/>
            <a:ext cx="6617350" cy="45365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4869161"/>
            <a:ext cx="8568952" cy="2103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Церковь Михаила Архангела на Пристани</a:t>
            </a:r>
            <a:r>
              <a:rPr lang="ru-RU" dirty="0"/>
              <a:t> (</a:t>
            </a:r>
            <a:r>
              <a:rPr lang="ru-RU" i="1" dirty="0"/>
              <a:t>Свирская церковь</a:t>
            </a:r>
            <a:r>
              <a:rPr lang="ru-RU" dirty="0"/>
              <a:t>) — каменный столпообразный православный храм в честь Архангела Михаила, построенный в конце XII века на загородном дворе смоленских князей. Самый яркий из сохранившихся памятников смоленской архитектуры </a:t>
            </a:r>
            <a:r>
              <a:rPr lang="ru-RU" dirty="0" err="1"/>
              <a:t>домонгольского</a:t>
            </a:r>
            <a:r>
              <a:rPr lang="ru-RU" dirty="0"/>
              <a:t> времени. Стоит на берегу Днепра в 1,5 км к западу от центра современного Смоленска. Современный облик получил после реставрации 1976—82 гг.</a:t>
            </a:r>
          </a:p>
        </p:txBody>
      </p:sp>
    </p:spTree>
    <p:extLst>
      <p:ext uri="{BB962C8B-B14F-4D97-AF65-F5344CB8AC3E}">
        <p14:creationId xmlns:p14="http://schemas.microsoft.com/office/powerpoint/2010/main" val="1380315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DE2D42-4B90-06CF-2B8F-FAD4C0757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4426494" y="274637"/>
            <a:ext cx="4393978" cy="6328225"/>
          </a:xfrm>
        </p:spPr>
        <p:txBody>
          <a:bodyPr/>
          <a:lstStyle/>
          <a:p>
            <a:r>
              <a:rPr lang="ru-RU" sz="20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Храм свят</a:t>
            </a:r>
            <a:r>
              <a:rPr lang="ru-RU" sz="2000" b="1" i="0" dirty="0">
                <a:effectLst/>
                <a:latin typeface="Arial" panose="020B0604020202020204" pitchFamily="34" charset="0"/>
              </a:rPr>
              <a:t>ой Параскевы Пятницы</a:t>
            </a:r>
            <a:r>
              <a:rPr lang="ru-RU" sz="2000" dirty="0">
                <a:latin typeface="Arial" panose="020B0604020202020204" pitchFamily="34" charset="0"/>
              </a:rPr>
              <a:t> </a:t>
            </a:r>
            <a:r>
              <a:rPr lang="ru-RU" sz="2000" b="0" i="0" dirty="0">
                <a:effectLst/>
                <a:latin typeface="Arial" panose="020B0604020202020204" pitchFamily="34" charset="0"/>
              </a:rPr>
              <a:t>— </a:t>
            </a:r>
            <a:r>
              <a:rPr lang="ru-RU" sz="2000" dirty="0">
                <a:latin typeface="Arial" panose="020B0604020202020204" pitchFamily="34" charset="0"/>
              </a:rPr>
              <a:t>православный храм</a:t>
            </a:r>
            <a:r>
              <a:rPr lang="ru-RU" sz="2000" b="0" i="0" dirty="0">
                <a:effectLst/>
                <a:latin typeface="Arial" panose="020B0604020202020204" pitchFamily="34" charset="0"/>
              </a:rPr>
              <a:t> 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</a:t>
            </a:r>
            <a:r>
              <a:rPr lang="ru-RU" sz="2000" b="0" i="0" dirty="0">
                <a:effectLst/>
                <a:latin typeface="Arial" panose="020B0604020202020204" pitchFamily="34" charset="0"/>
              </a:rPr>
              <a:t> </a:t>
            </a:r>
            <a:r>
              <a:rPr lang="ru-RU" sz="2000" dirty="0">
                <a:latin typeface="Arial" panose="020B0604020202020204" pitchFamily="34" charset="0"/>
              </a:rPr>
              <a:t>Чернигове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  <a:b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Храм построен в конце XII — начале XIII века на черниговском посаде возле рынка на средства купцов. Назван в честь святой </a:t>
            </a:r>
            <a:r>
              <a:rPr lang="ru-RU" sz="2000" b="0" i="0" strike="noStrike" dirty="0" err="1">
                <a:effectLst/>
                <a:latin typeface="Arial" panose="020B0604020202020204" pitchFamily="34" charset="0"/>
                <a:hlinkClick r:id="rId2" tooltip="Параскева Иконийская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Параскев</a:t>
            </a:r>
            <a:r>
              <a:rPr lang="ru-RU" sz="2000" dirty="0" err="1">
                <a:latin typeface="Arial" panose="020B0604020202020204" pitchFamily="34" charset="0"/>
                <a:hlinkClick r:id="rId2" tooltip="Параскева Иконийская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ы</a:t>
            </a:r>
            <a:r>
              <a:rPr lang="ru-RU" sz="2000" b="0" i="0" strike="noStrike" dirty="0">
                <a:solidFill>
                  <a:srgbClr val="6B9F25"/>
                </a:solidFill>
                <a:effectLst/>
                <a:latin typeface="Arial" panose="020B0604020202020204" pitchFamily="34" charset="0"/>
                <a:hlinkClick r:id="rId2" tooltip="Параскева Иконийская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000" b="0" i="0" strike="noStrike" dirty="0" err="1" smtClean="0">
                <a:effectLst/>
                <a:latin typeface="Arial" panose="020B0604020202020204" pitchFamily="34" charset="0"/>
                <a:hlinkClick r:id="rId2" tooltip="Параскева Иконийская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Иконийской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которая, согласно православной традиции является покровительницей торговли и купцов. </a:t>
            </a:r>
            <a:b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Есть предположение, что храм был построен на средства князя Игоря — героя «</a:t>
            </a:r>
            <a:r>
              <a:rPr lang="ru-RU" sz="2000" dirty="0">
                <a:latin typeface="Arial" panose="020B0604020202020204" pitchFamily="34" charset="0"/>
              </a:rPr>
              <a:t>Слова о полку Игореве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».</a:t>
            </a:r>
            <a:b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Ныне действующий храм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6AE4947-F8F1-DCEF-7BCE-94A06E350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2242592" cy="420933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0674482-07B4-1B64-C0EF-4B3CD8B5A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255137"/>
            <a:ext cx="4102966" cy="615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9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6D59E25-607C-8B64-1989-34DBEE273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022101" cy="1143000"/>
          </a:xfrm>
        </p:spPr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4AA2DCE-0723-463A-BAB6-F6413CA19D6A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3735193" y="126952"/>
            <a:ext cx="5050905" cy="599921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Согласно </a:t>
            </a:r>
            <a:r>
              <a:rPr lang="ru-RU" sz="2000" dirty="0">
                <a:latin typeface="Arial" panose="020B0604020202020204" pitchFamily="34" charset="0"/>
              </a:rPr>
              <a:t>Священному Преданию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Параскева родилась в годы царствования </a:t>
            </a:r>
            <a:r>
              <a:rPr lang="ru-RU" sz="2000" b="0" i="0" dirty="0">
                <a:effectLst/>
                <a:latin typeface="Arial" panose="020B0604020202020204" pitchFamily="34" charset="0"/>
              </a:rPr>
              <a:t>императора </a:t>
            </a:r>
            <a:r>
              <a:rPr lang="ru-RU" sz="2000" b="0" i="0" u="none" strike="noStrike" dirty="0">
                <a:effectLst/>
                <a:latin typeface="Arial" panose="020B0604020202020204" pitchFamily="34" charset="0"/>
                <a:hlinkClick r:id="rId2" tooltip="Диоклетиан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Диоклетиана</a:t>
            </a:r>
            <a:r>
              <a:rPr lang="ru-RU" sz="2000" b="0" i="0" dirty="0">
                <a:effectLst/>
                <a:latin typeface="Arial" panose="020B0604020202020204" pitchFamily="34" charset="0"/>
              </a:rPr>
              <a:t> 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 городе</a:t>
            </a:r>
            <a:r>
              <a:rPr lang="ru-RU" sz="2000" b="0" i="0" dirty="0">
                <a:effectLst/>
                <a:latin typeface="Arial" panose="020B0604020202020204" pitchFamily="34" charset="0"/>
              </a:rPr>
              <a:t> </a:t>
            </a:r>
            <a:r>
              <a:rPr lang="ru-RU" sz="2000" dirty="0" err="1">
                <a:latin typeface="Arial" panose="020B0604020202020204" pitchFamily="34" charset="0"/>
              </a:rPr>
              <a:t>Иконий</a:t>
            </a:r>
            <a:r>
              <a:rPr lang="ru-RU" sz="2000" dirty="0">
                <a:latin typeface="Arial" panose="020B0604020202020204" pitchFamily="34" charset="0"/>
              </a:rPr>
              <a:t> 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(Малая Азия) в семье богатого сенатора, но уже в ранней юности посвятила себя аскетической жизни. </a:t>
            </a:r>
          </a:p>
          <a:p>
            <a:pPr marL="0" indent="0">
              <a:buNone/>
            </a:pP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Родители святой особо почитали день крестных страданий Иисуса Христа — пятницу, потому и назвали родившуюся дочь Параскевой. </a:t>
            </a:r>
          </a:p>
          <a:p>
            <a:pPr marL="0" indent="0">
              <a:buNone/>
            </a:pP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Когда император Диоклетиан начал </a:t>
            </a:r>
            <a:r>
              <a:rPr lang="ru-RU" sz="2000" dirty="0">
                <a:latin typeface="Arial" panose="020B0604020202020204" pitchFamily="34" charset="0"/>
              </a:rPr>
              <a:t>жестокое гонение на христиан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он повелел правителю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Ликаонии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Аэтию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в подвластных ему городах преследованиями и мучениями истребить христианскую веру. </a:t>
            </a:r>
          </a:p>
          <a:p>
            <a:pPr marL="0" indent="0">
              <a:buNone/>
            </a:pP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Аэтий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отправился в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Иконий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Святая Параскева была схвачена, претерпела жестокие мучения и была обезглавлена.</a:t>
            </a:r>
            <a:endParaRPr lang="ru-RU" sz="2000" dirty="0"/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70F0374B-9B1B-A60C-3EBC-91737D9D9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879336"/>
            <a:ext cx="3456384" cy="13234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Параскева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Иконийская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kumimoji="0" lang="ru-RU" altLang="ru-RU" sz="1600" b="0" i="1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Святая Параскева, Параскева Пятница</a:t>
            </a:r>
            <a:r>
              <a:rPr lang="ru-RU" altLang="ru-RU" sz="1600" dirty="0">
                <a:solidFill>
                  <a:srgbClr val="202122"/>
                </a:solidFill>
                <a:cs typeface="Arial" panose="020B0604020202020204" pitchFamily="34" charset="0"/>
              </a:rPr>
              <a:t>)</a:t>
            </a:r>
            <a:r>
              <a:rPr kumimoji="0" lang="el-GR" alt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христианская 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solidFill>
                <a:srgbClr val="2021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altLang="ru-RU" sz="1600" dirty="0">
                <a:cs typeface="Arial" panose="020B0604020202020204" pitchFamily="34" charset="0"/>
              </a:rPr>
              <a:t>великомуче</a:t>
            </a:r>
            <a:r>
              <a:rPr lang="ru-RU" altLang="ru-RU" sz="1600" dirty="0">
                <a:cs typeface="Arial" panose="020B0604020202020204" pitchFamily="34" charset="0"/>
              </a:rPr>
              <a:t>н</a:t>
            </a:r>
            <a:r>
              <a:rPr lang="el-GR" altLang="ru-RU" sz="1600" dirty="0">
                <a:cs typeface="Arial" panose="020B0604020202020204" pitchFamily="34" charset="0"/>
              </a:rPr>
              <a:t>ица</a:t>
            </a:r>
            <a:r>
              <a:rPr kumimoji="0" lang="el-GR" altLang="ru-RU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el-GR" alt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III века.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solidFill>
                <a:srgbClr val="2021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altLang="ru-RU" sz="16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l-GR" alt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A254FC6-412B-E8CE-9C10-DF3C4B5AF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99" y="126952"/>
            <a:ext cx="3099610" cy="475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45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3DBD27-98A0-8801-EBDB-9863735CD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5940152" y="2996952"/>
            <a:ext cx="2746648" cy="5040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45F22C8-D43C-5839-4D7B-69E297F85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93297"/>
            <a:ext cx="8229600" cy="53399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Церковь Пятницы В Новгороде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4D4EE0C-09FA-65D9-8E00-63B7A835E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56" y="230710"/>
            <a:ext cx="8618421" cy="574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38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C91BEA-9D3F-FD97-999D-7F1725981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Церковь Пятницы В Новгороде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B40609F-3091-B4E2-4629-0B38696F0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Церковь </a:t>
            </a:r>
            <a:r>
              <a:rPr lang="ru-RU" sz="2800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Параске́вы-Пя́тницы</a:t>
            </a:r>
            <a:r>
              <a:rPr lang="ru-RU" sz="28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на </a:t>
            </a:r>
            <a:r>
              <a:rPr lang="ru-RU" sz="2800" b="1" i="0" dirty="0">
                <a:effectLst/>
                <a:latin typeface="Arial" panose="020B0604020202020204" pitchFamily="34" charset="0"/>
              </a:rPr>
              <a:t>Торгу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 </a:t>
            </a:r>
            <a:r>
              <a:rPr lang="ru-RU" b="0" i="0" dirty="0">
                <a:effectLst/>
                <a:latin typeface="Arial" panose="020B0604020202020204" pitchFamily="34" charset="0"/>
              </a:rPr>
              <a:t>— 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недействующий </a:t>
            </a:r>
            <a:r>
              <a:rPr lang="ru-RU" sz="2800" dirty="0">
                <a:latin typeface="Arial" panose="020B0604020202020204" pitchFamily="34" charset="0"/>
              </a:rPr>
              <a:t>православный храм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 в </a:t>
            </a:r>
            <a:r>
              <a:rPr lang="ru-RU" sz="2800" dirty="0">
                <a:latin typeface="Arial" panose="020B0604020202020204" pitchFamily="34" charset="0"/>
              </a:rPr>
              <a:t>Великом Новгороде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, входящий в архитектурный комплекс </a:t>
            </a:r>
            <a:r>
              <a:rPr lang="ru-RU" sz="2800" dirty="0" err="1">
                <a:latin typeface="Arial" panose="020B0604020202020204" pitchFamily="34" charset="0"/>
              </a:rPr>
              <a:t>Ярославова</a:t>
            </a:r>
            <a:r>
              <a:rPr lang="ru-RU" sz="2800" dirty="0">
                <a:latin typeface="Arial" panose="020B0604020202020204" pitchFamily="34" charset="0"/>
              </a:rPr>
              <a:t> Дворища</a:t>
            </a:r>
            <a:r>
              <a:rPr lang="ru-RU" b="0" i="0" dirty="0">
                <a:effectLst/>
                <a:latin typeface="Arial" panose="020B0604020202020204" pitchFamily="34" charset="0"/>
              </a:rPr>
              <a:t>. </a:t>
            </a:r>
          </a:p>
          <a:p>
            <a:pPr marL="0" indent="0" algn="ctr">
              <a:buNone/>
            </a:pPr>
            <a:r>
              <a:rPr lang="ru-RU" sz="2800" b="0" i="0" dirty="0">
                <a:effectLst/>
                <a:latin typeface="Arial" panose="020B0604020202020204" pitchFamily="34" charset="0"/>
              </a:rPr>
              <a:t>Представляет собой </a:t>
            </a:r>
            <a:r>
              <a:rPr lang="ru-RU" sz="2800" dirty="0" err="1">
                <a:latin typeface="Arial" panose="020B0604020202020204" pitchFamily="34" charset="0"/>
              </a:rPr>
              <a:t>крестовокупольную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, </a:t>
            </a:r>
            <a:r>
              <a:rPr lang="ru-RU" sz="2800" dirty="0" err="1">
                <a:latin typeface="Arial" panose="020B0604020202020204" pitchFamily="34" charset="0"/>
              </a:rPr>
              <a:t>трёхнефную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, четырёхстолпную постройку с одной главой и тремя </a:t>
            </a:r>
            <a:r>
              <a:rPr lang="ru-RU" sz="2800" dirty="0">
                <a:latin typeface="Arial" panose="020B0604020202020204" pitchFamily="34" charset="0"/>
              </a:rPr>
              <a:t>апсидами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 (две из которых внутренние).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16175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A667D7-24C8-3B04-434C-61FFF560C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6BCF766-7BDF-35E4-0D76-2CEE5C38DC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430D10F-08CF-114E-C663-8EC79885F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54" y="293522"/>
            <a:ext cx="8083745" cy="615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837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Спасский Собор в Чернигове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1314" name="Picture 2" descr="Главный фаса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632848" cy="54702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3896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3216"/>
            <a:ext cx="8686800" cy="1268760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Васильевская церковь</a:t>
            </a:r>
            <a:r>
              <a:rPr lang="ru-RU" sz="2400" dirty="0"/>
              <a:t> — самый древний храм города Овруча, Житомирская область Украины. Входит в комплекс Свято-Васильевского женского монастыря (Украинской православной церкви (Московского патриархата))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86408" cy="20448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9506" name="Picture 2" descr="Україна Житомирська область, місто Овруч (1) h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32656"/>
            <a:ext cx="6317607" cy="4943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1820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D63C85-4E32-B68A-42C5-D66571C8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34293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FD7B7DC-48F1-C519-8EBC-7776EC1CB0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В 997 году великий князь Владимир построил в Овруче деревянную церковь во имя святого Василия Великого, именем которого он был назван при крещении. </a:t>
            </a:r>
          </a:p>
          <a:p>
            <a:pPr marL="0" indent="0">
              <a:buNone/>
            </a:pPr>
            <a:r>
              <a:rPr lang="ru-RU" sz="2000" dirty="0"/>
              <a:t>Церковь эта называлась Васильевская Златоверхая, так как крыша её была вызолочена. </a:t>
            </a:r>
          </a:p>
          <a:p>
            <a:pPr marL="0" indent="0">
              <a:buNone/>
            </a:pPr>
            <a:r>
              <a:rPr lang="ru-RU" sz="2000" dirty="0"/>
              <a:t>Она простояла более 100 лет, а потом князь Рюрик </a:t>
            </a:r>
            <a:r>
              <a:rPr lang="ru-RU" sz="2000" dirty="0" err="1"/>
              <a:t>Ростиславич</a:t>
            </a:r>
            <a:r>
              <a:rPr lang="ru-RU" sz="2000" dirty="0"/>
              <a:t> поставил на том месте новый каменный Васильевский Златоверхий собор. Храм был построен в византийском стиле, с пятью куполами. </a:t>
            </a:r>
          </a:p>
          <a:p>
            <a:pPr marL="0" indent="0">
              <a:buNone/>
            </a:pPr>
            <a:r>
              <a:rPr lang="ru-RU" sz="2000" dirty="0"/>
              <a:t>Начиная с XIII века церковь святого Василия была дважды разрушена татарами (1240, 1299), за тем воссоздана. В 1321 году во время нападения </a:t>
            </a:r>
            <a:r>
              <a:rPr lang="ru-RU" sz="2000" dirty="0" err="1"/>
              <a:t>Гедимина</a:t>
            </a:r>
            <a:r>
              <a:rPr lang="ru-RU" sz="2000" dirty="0"/>
              <a:t> она подверглась новому разрушению. </a:t>
            </a:r>
            <a:r>
              <a:rPr lang="ru-RU" sz="2000" dirty="0" err="1"/>
              <a:t>Гедимин</a:t>
            </a:r>
            <a:r>
              <a:rPr lang="ru-RU" sz="2000" dirty="0"/>
              <a:t> вообще щадил православные храмы, но в этом случае он отступил от своего правила из-за упорства, проявленного </a:t>
            </a:r>
            <a:r>
              <a:rPr lang="ru-RU" sz="2000" dirty="0" err="1"/>
              <a:t>овручанами</a:t>
            </a:r>
            <a:r>
              <a:rPr lang="ru-RU" sz="2000" dirty="0"/>
              <a:t> при защите своего города. Была отстроена небольшая деревянная церковь. Вскоре она сгорела, а во второй половине XVI века </a:t>
            </a:r>
            <a:r>
              <a:rPr lang="ru-RU" sz="2000" dirty="0" err="1"/>
              <a:t>овручане</a:t>
            </a:r>
            <a:r>
              <a:rPr lang="ru-RU" sz="2000" dirty="0"/>
              <a:t> построили на её месте другую деревянную церковь, которая после известных событий унии перешла униатскому духовенству. Во время казацких войн церковь опять разрушена, а вскоре сооружена третья деревянная церковь, которая в 1784 году за ветхостью была разобрана. </a:t>
            </a:r>
          </a:p>
        </p:txBody>
      </p:sp>
    </p:spTree>
    <p:extLst>
      <p:ext uri="{BB962C8B-B14F-4D97-AF65-F5344CB8AC3E}">
        <p14:creationId xmlns:p14="http://schemas.microsoft.com/office/powerpoint/2010/main" val="35975749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7D5434-EF11-5681-C626-225A4B9CC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1CB6881-A873-38A0-7F20-E5B4A0C77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39472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Развалины просуществовали до 1842 года, когда при раскопке фундамента, свод обрушился и от Васильевского храма уцелела одна алтарная восточная часть и часть северной стены с </a:t>
            </a:r>
            <a:r>
              <a:rPr lang="ru-RU" sz="2400" dirty="0" err="1"/>
              <a:t>аркою</a:t>
            </a:r>
            <a:r>
              <a:rPr lang="ru-RU" sz="2400" dirty="0"/>
              <a:t> перед входом в алтарь. Длина храма была 24 аршина, ширина — 14 аршин. В 1860 году предполагалось очистить от мусора и разровнять место вокруг развалин Васильевской церкви, укрепить железными связями, стены покрыть железными отливами. Очищенное место обнести решёткой, внутри ограды выстроить каменную часовню, и перенести в эту часовню две древние иконы Васильевского храма, находившиеся тогда в Успенской и Николаевской церкви Овруча. 23 июля 1860 года последовало Высочайшее повеление, которым разрешено было произвести по всей России сбор средств на поддержание Свято-Васильевского храма. Было собрано 13 тыс. рублей. В 1877 году план реконструкции в основном был осуществлён 2 февраля 1904 года Волынское Епархиальное Владимир-Васильевское братство.</a:t>
            </a:r>
          </a:p>
        </p:txBody>
      </p:sp>
    </p:spTree>
    <p:extLst>
      <p:ext uri="{BB962C8B-B14F-4D97-AF65-F5344CB8AC3E}">
        <p14:creationId xmlns:p14="http://schemas.microsoft.com/office/powerpoint/2010/main" val="1427731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92AC6A-294A-79CB-8ADB-A99068FA3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68366"/>
            <a:ext cx="8229600" cy="689634"/>
          </a:xfrm>
        </p:spPr>
        <p:txBody>
          <a:bodyPr/>
          <a:lstStyle/>
          <a:p>
            <a:r>
              <a:rPr lang="ru-RU" sz="2000" dirty="0"/>
              <a:t>Развалины Храма в начале</a:t>
            </a:r>
            <a:r>
              <a:rPr lang="en-US" sz="2000" dirty="0"/>
              <a:t> XX </a:t>
            </a:r>
            <a:r>
              <a:rPr lang="ru-RU" sz="2000" dirty="0"/>
              <a:t>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D3846A-485A-B23F-38BB-5CF896BB2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2403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BBD92FE-C53B-86D0-4E4C-9B4580E0A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848" y="188640"/>
            <a:ext cx="6546304" cy="57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83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1A04B3-BACE-8225-70DB-094E5419C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126161"/>
            <a:ext cx="8229600" cy="176214"/>
          </a:xfrm>
        </p:spPr>
        <p:txBody>
          <a:bodyPr>
            <a:normAutofit fontScale="90000"/>
          </a:bodyPr>
          <a:lstStyle/>
          <a:p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Приезд царя Николая II в город Овруч на открытие отреставрированной Васильевской церкви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BED572E-BCE0-BBCC-E5AF-5B371ABCE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A30CE15-B349-78E7-D09F-7D4476666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04664"/>
            <a:ext cx="864096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3684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248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0" y="0"/>
            <a:ext cx="457200" cy="2746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13176"/>
            <a:ext cx="45719" cy="11129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836712"/>
            <a:ext cx="828092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Спасо-Преображенский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собор — пятиглавый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восьмистолпный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храм в Чернигове, 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действующий храм-музей.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Старейший сохранившийся памятник древнерусского зодчества, на протяжении веков неоднократно перестраивался. Служил главным храмом Чернигово-Северского княжества и усыпальницей местных князей (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Ольговичей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). 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Входит в состав национального архитектурно-исторического заповедника «Чернигов древний».</a:t>
            </a:r>
          </a:p>
          <a:p>
            <a:pPr algn="ctr"/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Постановлением Кабинета Министров УССР от 24.08.1963 № 970 присвоен статус </a:t>
            </a:r>
            <a:r>
              <a:rPr lang="ru-RU" sz="1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памятник архитектуры национального значения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с охранным № 811</a:t>
            </a:r>
            <a:r>
              <a:rPr lang="ru-RU" sz="1600" baseline="30000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[2]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4454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62" name="Picture 2" descr="https://upload.wikimedia.org/wikipedia/commons/thumb/b/b4/635_of_%27Reise_im_Europ%C3%A4ischen_Russland_in_den_Jahren_1840_und_1841._%28With_plates.%29%27_%2811022975716%29.jpg/1024px-635_of_%27Reise_im_Europ%C3%A4ischen_Russland_in_den_Jahren_1840_und_1841._%28With_plates.%29%27_%2811022975716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416" y="260649"/>
            <a:ext cx="8748361" cy="554461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589240"/>
            <a:ext cx="8229600" cy="1268760"/>
          </a:xfrm>
        </p:spPr>
        <p:txBody>
          <a:bodyPr/>
          <a:lstStyle/>
          <a:p>
            <a:r>
              <a:rPr lang="ru-RU" sz="2800" dirty="0" err="1"/>
              <a:t>Спасо</a:t>
            </a:r>
            <a:r>
              <a:rPr lang="ru-RU" sz="2800" dirty="0"/>
              <a:t>-Преображенский Собор 1860г</a:t>
            </a:r>
          </a:p>
        </p:txBody>
      </p:sp>
    </p:spTree>
    <p:extLst>
      <p:ext uri="{BB962C8B-B14F-4D97-AF65-F5344CB8AC3E}">
        <p14:creationId xmlns:p14="http://schemas.microsoft.com/office/powerpoint/2010/main" val="2789600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29600" y="4046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0" y="1600201"/>
            <a:ext cx="457200" cy="17567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48680"/>
            <a:ext cx="8280920" cy="6327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Заложен черниговским князем Мстиславом Владимировичем предположительно в начале 1030-х гг.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 После его смерти в 1036 г. (согласно Повести временных лет по </a:t>
            </a:r>
            <a:r>
              <a:rPr lang="ru-RU" sz="2800" dirty="0" err="1"/>
              <a:t>Ипатьевскому</a:t>
            </a:r>
            <a:r>
              <a:rPr lang="ru-RU" sz="2800" dirty="0"/>
              <a:t> списку) со стройки собора, имевшего высоту стен около 4 метров, мастера были сняты для постройки храма св. Софии Новгородской, а окончен черниговский собор был только в середине века. </a:t>
            </a:r>
          </a:p>
          <a:p>
            <a:pPr algn="ctr"/>
            <a:r>
              <a:rPr lang="ru-RU" sz="2800" dirty="0"/>
              <a:t>Строители </a:t>
            </a:r>
            <a:r>
              <a:rPr lang="ru-RU" sz="2800" dirty="0" err="1"/>
              <a:t>Спасо-Преображенского</a:t>
            </a:r>
            <a:r>
              <a:rPr lang="ru-RU" sz="2800" dirty="0"/>
              <a:t> собора в какой-то мере повторили схему Десятинной церкви.</a:t>
            </a:r>
          </a:p>
        </p:txBody>
      </p:sp>
    </p:spTree>
    <p:extLst>
      <p:ext uri="{BB962C8B-B14F-4D97-AF65-F5344CB8AC3E}">
        <p14:creationId xmlns:p14="http://schemas.microsoft.com/office/powerpoint/2010/main" val="3684224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8244" name="Picture 4" descr="Задний пл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437998" cy="4961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0973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-612576" y="0"/>
            <a:ext cx="1069776" cy="2746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5721499"/>
          </a:xfrm>
        </p:spPr>
        <p:txBody>
          <a:bodyPr/>
          <a:lstStyle/>
          <a:p>
            <a:pPr algn="ctr">
              <a:buNone/>
            </a:pPr>
            <a:r>
              <a:rPr lang="ru-RU" sz="2800" dirty="0"/>
              <a:t>В плане собор представляет собой большой по древнерусским меркам (18,25 </a:t>
            </a:r>
            <a:r>
              <a:rPr lang="ru-RU" sz="2800" dirty="0" err="1"/>
              <a:t>х</a:t>
            </a:r>
            <a:r>
              <a:rPr lang="ru-RU" sz="2800" dirty="0"/>
              <a:t> 27 м.) </a:t>
            </a:r>
            <a:r>
              <a:rPr lang="ru-RU" sz="2800" dirty="0" err="1"/>
              <a:t>трехнефный</a:t>
            </a:r>
            <a:r>
              <a:rPr lang="ru-RU" sz="2800" dirty="0"/>
              <a:t> храм с шестью столбами и тремя апсидами. </a:t>
            </a:r>
          </a:p>
          <a:p>
            <a:pPr algn="ctr">
              <a:buNone/>
            </a:pPr>
            <a:endParaRPr lang="ru-RU" sz="2800" dirty="0"/>
          </a:p>
          <a:p>
            <a:pPr algn="ctr">
              <a:buNone/>
            </a:pPr>
            <a:r>
              <a:rPr lang="ru-RU" sz="2800" dirty="0"/>
              <a:t>Раскопки показали, что к восточным углам были пристроены небольшие часовни, которые не сохранились. Фасады здания сложены чрезвычайно нарядной кирпичной кладкой со скрытым рядом. </a:t>
            </a:r>
          </a:p>
          <a:p>
            <a:pPr algn="ctr">
              <a:buNone/>
            </a:pPr>
            <a:endParaRPr lang="ru-RU" sz="2800" dirty="0"/>
          </a:p>
          <a:p>
            <a:pPr algn="ctr">
              <a:buNone/>
            </a:pPr>
            <a:r>
              <a:rPr lang="ru-RU" sz="2800" dirty="0"/>
              <a:t>Собор сохранился до наших дней почти целиком, но отчасти перестроенным: он подвергся переделкам после разрушительного пожара 1756 года.</a:t>
            </a:r>
          </a:p>
        </p:txBody>
      </p:sp>
    </p:spTree>
    <p:extLst>
      <p:ext uri="{BB962C8B-B14F-4D97-AF65-F5344CB8AC3E}">
        <p14:creationId xmlns:p14="http://schemas.microsoft.com/office/powerpoint/2010/main" val="2379180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-972616" y="228919"/>
            <a:ext cx="1429816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59501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1800" dirty="0"/>
              <a:t>В интерьере Спасского собора преобладает строгое и торжественное сочетание вертикалей и горизонталей, акцентирована удлиненность здания, что сочетается с внутренними двухъярусными аркадами, уходящими в </a:t>
            </a:r>
            <a:r>
              <a:rPr lang="ru-RU" sz="1800" dirty="0" err="1"/>
              <a:t>подкупольное</a:t>
            </a:r>
            <a:r>
              <a:rPr lang="ru-RU" sz="1800" dirty="0"/>
              <a:t> пространство. Вдоль них изначально шли деревянные настилы северных и южных хор, усиливавших горизонтальное членение интерьера. Подобные аркады свойственны византийскому зодчеству той эпохи, но редки в Киевской Руси.</a:t>
            </a:r>
          </a:p>
          <a:p>
            <a:endParaRPr lang="ru-RU" dirty="0"/>
          </a:p>
        </p:txBody>
      </p:sp>
      <p:pic>
        <p:nvPicPr>
          <p:cNvPr id="144390" name="Picture 6" descr="Интерь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4664"/>
            <a:ext cx="4968552" cy="37264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2259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5410" name="Picture 2" descr="Интерь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7620000" cy="571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51888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570</Words>
  <Application>Microsoft Office PowerPoint</Application>
  <PresentationFormat>Экран (4:3)</PresentationFormat>
  <Paragraphs>65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2022 г. </vt:lpstr>
      <vt:lpstr>Спасский Собор в Чернигове</vt:lpstr>
      <vt:lpstr>Презентация PowerPoint</vt:lpstr>
      <vt:lpstr>Спасо-Преображенский Собор 1860г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Фреска Фёкла Иконийская, XI ст.</vt:lpstr>
      <vt:lpstr>Макет первоначального облика Софийского собора</vt:lpstr>
      <vt:lpstr>Презентация PowerPoint</vt:lpstr>
      <vt:lpstr>Презентация PowerPoint</vt:lpstr>
      <vt:lpstr>Презентация PowerPoint</vt:lpstr>
      <vt:lpstr>Храм святой Параскевы Пятницы — православный храм в Чернигове.  Храм построен в конце XII — начале XIII века на черниговском посаде возле рынка на средства купцов. Назван в честь святой Параскевы Иконийской, которая, согласно православной традиции является покровительницей торговли и купцов.  Есть предположение, что храм был построен на средства князя Игоря — героя «Слова о полку Игореве». Ныне действующий храм</vt:lpstr>
      <vt:lpstr> </vt:lpstr>
      <vt:lpstr>Презентация PowerPoint</vt:lpstr>
      <vt:lpstr>Церковь Пятницы В Новгороде</vt:lpstr>
      <vt:lpstr>Презентация PowerPoint</vt:lpstr>
      <vt:lpstr>Васильевская церковь — самый древний храм города Овруча, Житомирская область Украины. Входит в комплекс Свято-Васильевского женского монастыря (Украинской православной церкви (Московского патриархата))</vt:lpstr>
      <vt:lpstr>Презентация PowerPoint</vt:lpstr>
      <vt:lpstr>Презентация PowerPoint</vt:lpstr>
      <vt:lpstr>Развалины Храма в начале XX века</vt:lpstr>
      <vt:lpstr>Приезд царя Николая II в город Овруч на открытие отреставрированной Васильевской церкви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Спасский Собор в Чернигове</dc:title>
  <dc:creator>ЗАВУЧ</dc:creator>
  <cp:lastModifiedBy>ЗАВУЧ</cp:lastModifiedBy>
  <cp:revision>7</cp:revision>
  <dcterms:created xsi:type="dcterms:W3CDTF">2022-12-30T03:55:17Z</dcterms:created>
  <dcterms:modified xsi:type="dcterms:W3CDTF">2022-12-30T05:00:49Z</dcterms:modified>
</cp:coreProperties>
</file>