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936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8B07-2C06-4CF2-8E91-F7385E71E2CB}" type="datetimeFigureOut">
              <a:rPr lang="en-US" dirty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069D4-B020-4602-B87C-B094679675DF}" type="datetimeFigureOut">
              <a:rPr lang="en-US" dirty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11EA-3D59-4DFE-9385-0A032B3191AF}" type="datetimeFigureOut">
              <a:rPr lang="en-US" dirty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36D4-0671-4B70-A95D-BFBC9A35DA5B}" type="datetimeFigureOut">
              <a:rPr lang="en-US" dirty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DD67DAC-232D-4042-B5C0-E64770A42A28}" type="datetimeFigureOut">
              <a:rPr lang="en-US" dirty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ECD2C-79BD-4B90-B3FA-E3B19B3FF97B}" type="datetimeFigureOut">
              <a:rPr lang="en-US" dirty="0"/>
              <a:t>5/30/2020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FDB6-7A26-4DBB-9BB0-088C0534314D}" type="datetimeFigureOut">
              <a:rPr lang="en-US" dirty="0"/>
              <a:t>5/30/2020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C72F-E0F0-449A-A903-6D7865ED3EFA}" type="datetimeFigureOut">
              <a:rPr lang="en-US" dirty="0"/>
              <a:t>5/30/2020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207D-C9F3-42EA-960B-DC9955B358C7}" type="datetimeFigureOut">
              <a:rPr lang="en-US" dirty="0"/>
              <a:t>5/30/2020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827A6-8947-4115-8D9E-E89B1EC0518D}" type="datetimeFigureOut">
              <a:rPr lang="en-US" dirty="0"/>
              <a:t>5/30/2020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0A6F-F31A-4CA3-B222-0B3C224FF998}" type="datetimeFigureOut">
              <a:rPr lang="en-US" dirty="0"/>
              <a:t>5/30/2020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48A1663-7765-4EF4-B97F-A02E70C6265E}" type="datetimeFigureOut">
              <a:rPr lang="en-US" dirty="0"/>
              <a:t>5/30/2020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700" dirty="0">
                <a:solidFill>
                  <a:srgbClr val="00B050"/>
                </a:solidFill>
              </a:rPr>
              <a:t>Энергосбережение</a:t>
            </a:r>
            <a:endParaRPr lang="en-US" sz="67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212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3198" y="5569458"/>
            <a:ext cx="10058400" cy="812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en-US" sz="2400" b="1" dirty="0"/>
              <a:t> </a:t>
            </a:r>
            <a:r>
              <a:rPr lang="ru-RU" altLang="en-US" sz="2400" dirty="0">
                <a:latin typeface="Bookman Old Style" panose="02050604050505020204" pitchFamily="18" charset="0"/>
              </a:rPr>
              <a:t>- протирайте электрические лампочки от пыли (хорошо протертая лампочка светит на 10-15% ярче запыленной). </a:t>
            </a:r>
            <a:endParaRPr lang="en-US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213" y="247650"/>
            <a:ext cx="8876369" cy="499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375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4148" y="349758"/>
            <a:ext cx="10058400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en-US" dirty="0">
                <a:latin typeface="Bookman Old Style" panose="02050604050505020204" pitchFamily="18" charset="0"/>
              </a:rPr>
              <a:t>- </a:t>
            </a:r>
            <a:r>
              <a:rPr lang="ru-RU" altLang="en-US" sz="2400" dirty="0">
                <a:latin typeface="Bookman Old Style" panose="02050604050505020204" pitchFamily="18" charset="0"/>
              </a:rPr>
              <a:t>замените лампы накаливания энергосберегающими </a:t>
            </a:r>
            <a:r>
              <a:rPr lang="ru-RU" altLang="en-US" sz="2400" dirty="0" smtClean="0">
                <a:latin typeface="Bookman Old Style" panose="02050604050505020204" pitchFamily="18" charset="0"/>
              </a:rPr>
              <a:t>лампами</a:t>
            </a:r>
            <a:endParaRPr lang="ru-RU" altLang="en-US" sz="2400" dirty="0">
              <a:latin typeface="Bookman Old Style" panose="02050604050505020204" pitchFamily="18" charset="0"/>
            </a:endParaRPr>
          </a:p>
        </p:txBody>
      </p:sp>
      <p:pic>
        <p:nvPicPr>
          <p:cNvPr id="9220" name="Picture 4" descr="http://electricsaver1200.com/blog/wp-content/uploads/2013/03/replace-old-bul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370" y="1079327"/>
            <a:ext cx="7995956" cy="577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0509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Bookman Old Style" panose="02050604050505020204" pitchFamily="18" charset="0"/>
              </a:rPr>
              <a:t>Меры экономии при пользовании эл. чайником:</a:t>
            </a:r>
            <a:endParaRPr lang="en-US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9348" y="1664208"/>
            <a:ext cx="10058400" cy="405079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ru-RU" altLang="en-US" sz="2400" dirty="0">
                <a:latin typeface="Bookman Old Style" panose="02050604050505020204" pitchFamily="18" charset="0"/>
              </a:rPr>
              <a:t/>
            </a:r>
            <a:br>
              <a:rPr lang="ru-RU" altLang="en-US" sz="2400" dirty="0">
                <a:latin typeface="Bookman Old Style" panose="02050604050505020204" pitchFamily="18" charset="0"/>
              </a:rPr>
            </a:br>
            <a:r>
              <a:rPr lang="ru-RU" altLang="en-US" sz="2400" dirty="0">
                <a:latin typeface="Bookman Old Style" panose="02050604050505020204" pitchFamily="18" charset="0"/>
              </a:rPr>
              <a:t>- Наливайте утром нужное для чашки чая количество воды — например, четверть чайника</a:t>
            </a:r>
            <a:br>
              <a:rPr lang="ru-RU" altLang="en-US" sz="2400" dirty="0">
                <a:latin typeface="Bookman Old Style" panose="02050604050505020204" pitchFamily="18" charset="0"/>
              </a:rPr>
            </a:br>
            <a:r>
              <a:rPr lang="ru-RU" altLang="en-US" sz="2400" dirty="0">
                <a:latin typeface="Bookman Old Style" panose="02050604050505020204" pitchFamily="18" charset="0"/>
              </a:rPr>
              <a:t>- Своевременно удаляйте из электрочайника накипь</a:t>
            </a:r>
            <a:br>
              <a:rPr lang="ru-RU" altLang="en-US" sz="2400" dirty="0">
                <a:latin typeface="Bookman Old Style" panose="02050604050505020204" pitchFamily="18" charset="0"/>
              </a:rPr>
            </a:br>
            <a:endParaRPr lang="ru-RU" altLang="en-US" sz="24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sz="2400" dirty="0">
              <a:latin typeface="Bookman Old Style" panose="02050604050505020204" pitchFamily="18" charset="0"/>
            </a:endParaRPr>
          </a:p>
        </p:txBody>
      </p:sp>
      <p:pic>
        <p:nvPicPr>
          <p:cNvPr id="10242" name="Picture 2" descr="https://cdn1.ozone.ru/s3/multimedia-7/60003016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573" y="3521202"/>
            <a:ext cx="3121025" cy="353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hg-product.ru/uploads/images/new/30.04.2015/%D1%87%D0%B0%D0%B9%D0%BD%D0%B8%D0%BA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548" y="3171824"/>
            <a:ext cx="3609975" cy="36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823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859" y="141732"/>
            <a:ext cx="8645652" cy="160934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Меры экономии при пользовании холодильником: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858" y="2135664"/>
            <a:ext cx="7888541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- ставьте холодильник в самое прохладное место кухни;</a:t>
            </a:r>
            <a:b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- охлаждайте до комнатной температуры продукты перед их помещением в холодильник ;;</a:t>
            </a:r>
            <a:b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- следите, чтобы уплотнитель холодильника был чистым и плотно прилегал к корпусу и дверце (даже небольшая щель в уплотнении увеличивает расход энергии на 20-30%);</a:t>
            </a:r>
            <a:b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- не забывайте чаще размораживать  и просушивать холодильник.</a:t>
            </a:r>
            <a:endParaRPr lang="ru-RU" altLang="en-US" sz="2800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  <p:pic>
        <p:nvPicPr>
          <p:cNvPr id="11266" name="Picture 2" descr="https://mmm-remont-byt.ru/uploads/images/category/rmd8501-8505-p400_2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2" r="-1"/>
          <a:stretch/>
        </p:blipFill>
        <p:spPr bwMode="auto">
          <a:xfrm>
            <a:off x="8343899" y="1576260"/>
            <a:ext cx="4114801" cy="528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7172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-12192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Меры экономии при пользовании стиральной машинкой: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4598" y="2202180"/>
            <a:ext cx="6626352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- учитывать нормативы загрузки белья;</a:t>
            </a:r>
            <a:b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- задавать необходимую, а не максимальную температуру стирки;</a:t>
            </a:r>
            <a:b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- выбирать программу при стирке не только в зависимости от материала, но и с учетом загрязнения;</a:t>
            </a:r>
            <a:b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altLang="en-US" sz="24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- учитывать, что наиболее экономным методом сушки остается натянутая на улице или в помещении для сушки веревка,  электросушилка не экономична</a:t>
            </a:r>
            <a:r>
              <a:rPr lang="ru-RU" altLang="en-US" sz="2400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.</a:t>
            </a:r>
            <a:endParaRPr lang="ru-RU" altLang="en-US" sz="2800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cdn.pixabay.com/photo/2017/08/16/15/18/appliance-2648080_12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1597152"/>
            <a:ext cx="4105927" cy="52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848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media.istockphoto.com/vectors/iron-with-steam-home-device-vector-id5953419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25" y="2337090"/>
            <a:ext cx="4987925" cy="404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Меры экономии при пользовании утюгом: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998" y="2329245"/>
            <a:ext cx="6245352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en-US" sz="2400" dirty="0">
                <a:latin typeface="Bookman Old Style" panose="02050604050505020204" pitchFamily="18" charset="0"/>
                <a:cs typeface="Calibri" panose="020F0502020204030204" pitchFamily="34" charset="0"/>
              </a:rPr>
              <a:t>- оставляйте белье чуть-чуть недосушенным;</a:t>
            </a:r>
            <a:br>
              <a:rPr lang="ru-RU" altLang="en-US" sz="2400" dirty="0">
                <a:latin typeface="Bookman Old Style" panose="02050604050505020204" pitchFamily="18" charset="0"/>
                <a:cs typeface="Calibri" panose="020F0502020204030204" pitchFamily="34" charset="0"/>
              </a:rPr>
            </a:br>
            <a:r>
              <a:rPr lang="ru-RU" altLang="en-US" sz="2400" dirty="0">
                <a:latin typeface="Bookman Old Style" panose="02050604050505020204" pitchFamily="18" charset="0"/>
                <a:cs typeface="Calibri" panose="020F0502020204030204" pitchFamily="34" charset="0"/>
              </a:rPr>
              <a:t>- сортируйте вещи в зависимости от материала;</a:t>
            </a:r>
            <a:br>
              <a:rPr lang="ru-RU" altLang="en-US" sz="2400" dirty="0">
                <a:latin typeface="Bookman Old Style" panose="02050604050505020204" pitchFamily="18" charset="0"/>
                <a:cs typeface="Calibri" panose="020F0502020204030204" pitchFamily="34" charset="0"/>
              </a:rPr>
            </a:br>
            <a:r>
              <a:rPr lang="ru-RU" altLang="en-US" sz="2400" dirty="0">
                <a:latin typeface="Bookman Old Style" panose="02050604050505020204" pitchFamily="18" charset="0"/>
                <a:cs typeface="Calibri" panose="020F0502020204030204" pitchFamily="34" charset="0"/>
              </a:rPr>
              <a:t>- начинайте с низких температур;</a:t>
            </a:r>
            <a:br>
              <a:rPr lang="ru-RU" altLang="en-US" sz="2400" dirty="0">
                <a:latin typeface="Bookman Old Style" panose="02050604050505020204" pitchFamily="18" charset="0"/>
                <a:cs typeface="Calibri" panose="020F0502020204030204" pitchFamily="34" charset="0"/>
              </a:rPr>
            </a:br>
            <a:r>
              <a:rPr lang="ru-RU" altLang="en-US" sz="2400" dirty="0">
                <a:latin typeface="Bookman Old Style" panose="02050604050505020204" pitchFamily="18" charset="0"/>
                <a:cs typeface="Calibri" panose="020F0502020204030204" pitchFamily="34" charset="0"/>
              </a:rPr>
              <a:t>- для небольших вещей используйте остаточное тепло ( при выключенном утюге)</a:t>
            </a:r>
            <a:endParaRPr lang="ru-RU" altLang="en-US" sz="2400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75041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none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ea typeface="+mn-ea"/>
                <a:cs typeface="+mn-cs"/>
              </a:rPr>
              <a:t>Меры экономии при пользовании пылесосом: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585788" y="2707710"/>
            <a:ext cx="513238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Aft>
                <a:spcPts val="675"/>
              </a:spcAft>
            </a:pPr>
            <a:r>
              <a:rPr lang="ru-RU" altLang="en-US" sz="2400" dirty="0">
                <a:latin typeface="Bookman Old Style" panose="02050604050505020204" pitchFamily="18" charset="0"/>
                <a:cs typeface="Calibri" panose="020F0502020204030204" pitchFamily="34" charset="0"/>
              </a:rPr>
              <a:t>- чаще опорожняйте пылесборник пылесоса, хорошо его очищайте;</a:t>
            </a:r>
            <a:br>
              <a:rPr lang="ru-RU" altLang="en-US" sz="2400" dirty="0">
                <a:latin typeface="Bookman Old Style" panose="02050604050505020204" pitchFamily="18" charset="0"/>
                <a:cs typeface="Calibri" panose="020F0502020204030204" pitchFamily="34" charset="0"/>
              </a:rPr>
            </a:br>
            <a:r>
              <a:rPr lang="ru-RU" altLang="en-US" sz="2400" dirty="0">
                <a:latin typeface="Bookman Old Style" panose="02050604050505020204" pitchFamily="18" charset="0"/>
                <a:cs typeface="Calibri" panose="020F0502020204030204" pitchFamily="34" charset="0"/>
              </a:rPr>
              <a:t>- используйте более современные энергоэкономичные модели.</a:t>
            </a:r>
            <a:br>
              <a:rPr lang="ru-RU" altLang="en-US" sz="2400" dirty="0">
                <a:latin typeface="Bookman Old Style" panose="02050604050505020204" pitchFamily="18" charset="0"/>
                <a:cs typeface="Calibri" panose="020F0502020204030204" pitchFamily="34" charset="0"/>
              </a:rPr>
            </a:br>
            <a:endParaRPr lang="ru-RU" altLang="en-US" sz="2400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4" descr="https://st3.depositphotos.com/7658950/15122/v/950/depositphotos_151220336-stock-illustration-vector-set-of-vacuum-clean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175" y="1504950"/>
            <a:ext cx="5083175" cy="508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1487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348" y="-258318"/>
            <a:ext cx="10058400" cy="160934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Bookman Old Style" pitchFamily="18" charset="0"/>
              </a:rPr>
              <a:t>Вывод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9348" y="997458"/>
            <a:ext cx="10058400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>
                <a:latin typeface="Bookman Old Style" pitchFamily="18" charset="0"/>
              </a:rPr>
              <a:t>Применяя на практике эти вполне доступные мероприятия и способы по экономии электроэнергии и других ресурсов, Вы не только сбережете существенную часть своего бюджета, но и уменьшите нагрузку на окружающую среду.</a:t>
            </a:r>
            <a:endParaRPr lang="en-US" sz="2400" dirty="0"/>
          </a:p>
        </p:txBody>
      </p:sp>
      <p:pic>
        <p:nvPicPr>
          <p:cNvPr id="15366" name="Picture 6" descr="https://dynamic.whathouse.com/news/1307_Brexitenergy_8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298" y="2379726"/>
            <a:ext cx="8191500" cy="461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3280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602" y="524473"/>
            <a:ext cx="8379499" cy="4514524"/>
          </a:xfrm>
        </p:spPr>
        <p:txBody>
          <a:bodyPr>
            <a:noAutofit/>
          </a:bodyPr>
          <a:lstStyle/>
          <a:p>
            <a:r>
              <a:rPr lang="ru-RU" sz="2400" dirty="0">
                <a:latin typeface="Bookman Old Style" panose="02050604050505020204" pitchFamily="18" charset="0"/>
              </a:rPr>
              <a:t>Экологическая культура –это знания, касающиеся основных закономерностей и взаимосвязей в природе и обществе, практическое отношение к природе, обществу, к действительности (это экологическая образованность, сознательное отношение к природе, практическое участие в улучшении природопользования). </a:t>
            </a:r>
            <a:endParaRPr lang="ru-RU" sz="2400" dirty="0" smtClean="0">
              <a:latin typeface="Bookman Old Style" panose="02050604050505020204" pitchFamily="18" charset="0"/>
            </a:endParaRPr>
          </a:p>
          <a:p>
            <a:r>
              <a:rPr lang="ru-RU" sz="2400" dirty="0" smtClean="0">
                <a:latin typeface="Bookman Old Style" panose="02050604050505020204" pitchFamily="18" charset="0"/>
              </a:rPr>
              <a:t>Энергосбережение </a:t>
            </a:r>
            <a:r>
              <a:rPr lang="ru-RU" sz="2400" dirty="0">
                <a:latin typeface="Bookman Old Style" panose="02050604050505020204" pitchFamily="18" charset="0"/>
              </a:rPr>
              <a:t>– как важный компонент экологической культуры: это меры, направленные на уменьшение объема используемых энергоресурсов при сохранении соответствующего полезного эффекта от их использования. </a:t>
            </a:r>
            <a:endParaRPr lang="ru-RU" sz="2400" dirty="0" smtClean="0">
              <a:latin typeface="Bookman Old Style" panose="02050604050505020204" pitchFamily="18" charset="0"/>
            </a:endParaRPr>
          </a:p>
          <a:p>
            <a:r>
              <a:rPr lang="ru-RU" sz="2400" dirty="0" smtClean="0">
                <a:latin typeface="Bookman Old Style" panose="02050604050505020204" pitchFamily="18" charset="0"/>
              </a:rPr>
              <a:t>Энергосберегающее </a:t>
            </a:r>
            <a:r>
              <a:rPr lang="ru-RU" sz="2400" dirty="0">
                <a:latin typeface="Bookman Old Style" panose="02050604050505020204" pitchFamily="18" charset="0"/>
              </a:rPr>
              <a:t>поведение — это реальные действия человека, направленные на уменьшение объема используемых энергоресурсов при сохранении соответствующего полезного эффекта от их использования.</a:t>
            </a:r>
            <a:endParaRPr lang="en-US" sz="2400" dirty="0">
              <a:latin typeface="Bookman Old Style" panose="02050604050505020204" pitchFamily="18" charset="0"/>
            </a:endParaRPr>
          </a:p>
        </p:txBody>
      </p:sp>
      <p:pic>
        <p:nvPicPr>
          <p:cNvPr id="1028" name="Picture 4" descr="https://img2.freepng.ru/20180212/edw/kisspng-harry-and-co-energy-conservation-itm-lucknow-rene-green-energy-5a813e6f5278c1.55488717151841956733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1" y="1762398"/>
            <a:ext cx="3028949" cy="302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972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itysecuritymagazine.com/wp-content/uploads/2018/07/6p27-1170x7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179" y="1577975"/>
            <a:ext cx="7920037" cy="528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998" y="540258"/>
            <a:ext cx="10058400" cy="405079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Bookman Old Style" panose="02050604050505020204" pitchFamily="18" charset="0"/>
              </a:rPr>
              <a:t>Процессы производства электроэнергии, которую мы потребляем, наносят урон окружающей среде. Этот урон заставляет нас задуматься над возможностями снижения потребления энергии.</a:t>
            </a:r>
            <a:endParaRPr lang="en-US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7495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ensbert.ru/site_data/s29/images/images/ces_uslug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397" y="1979219"/>
            <a:ext cx="8131302" cy="487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483108"/>
            <a:ext cx="10058400" cy="405079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Bookman Old Style" panose="02050604050505020204" pitchFamily="18" charset="0"/>
              </a:rPr>
              <a:t>Более эффективное использование энергии послужит на пользу окружающей среде, и в то же время принесет выгоды. Меры по повышению энергоэффективности повысят комфорт нашей жизни и качество полезных применений энергии. Наконец, экономия энергии и ресурсов – способ сократить расходы.</a:t>
            </a:r>
            <a:endParaRPr lang="en-US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585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048" y="411861"/>
            <a:ext cx="6835902" cy="1609344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Bookman Old Style" pitchFamily="18" charset="0"/>
              </a:rPr>
              <a:t>Меры экономии  при организации освещения:</a:t>
            </a:r>
            <a:endParaRPr lang="en-US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048" y="2188083"/>
            <a:ext cx="6054852" cy="4050792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atin typeface="Bookman Old Style" pitchFamily="18" charset="0"/>
              </a:rPr>
              <a:t>Рациональная </a:t>
            </a:r>
            <a:r>
              <a:rPr lang="ru-RU" sz="2400" dirty="0">
                <a:latin typeface="Bookman Old Style" pitchFamily="18" charset="0"/>
              </a:rPr>
              <a:t>организация и максимальное использование естественного освещения  (светлые шторы, светлые обои и потолок; </a:t>
            </a:r>
            <a:endParaRPr lang="ru-RU" sz="2400" dirty="0" smtClean="0">
              <a:latin typeface="Bookman Old Style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Bookman Old Style" pitchFamily="18" charset="0"/>
              </a:rPr>
              <a:t>чистые </a:t>
            </a:r>
            <a:r>
              <a:rPr lang="ru-RU" sz="2400" dirty="0">
                <a:latin typeface="Bookman Old Style" pitchFamily="18" charset="0"/>
              </a:rPr>
              <a:t>окна, плафоны, лампы (их запыленность на 30% снижает эффективность освещения);  </a:t>
            </a:r>
            <a:endParaRPr lang="ru-RU" sz="2400" dirty="0" smtClean="0">
              <a:latin typeface="Bookman Old Style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Bookman Old Style" pitchFamily="18" charset="0"/>
              </a:rPr>
              <a:t>умеренное </a:t>
            </a:r>
            <a:r>
              <a:rPr lang="ru-RU" sz="2400" dirty="0">
                <a:latin typeface="Bookman Old Style" pitchFamily="18" charset="0"/>
              </a:rPr>
              <a:t>количество цветов на подоконниках; применение местных светильников, когда нет необходимости в общем освещении).</a:t>
            </a:r>
            <a:br>
              <a:rPr lang="ru-RU" sz="2400" dirty="0">
                <a:latin typeface="Bookman Old Style" pitchFamily="18" charset="0"/>
              </a:rPr>
            </a:br>
            <a:endParaRPr lang="en-US" sz="2400" dirty="0"/>
          </a:p>
        </p:txBody>
      </p:sp>
      <p:pic>
        <p:nvPicPr>
          <p:cNvPr id="4098" name="Picture 2" descr="https://avatars.mds.yandex.net/get-pdb/25978/b9edd010-dba2-49d8-8e33-51cf574a5bbb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1046001"/>
            <a:ext cx="6553200" cy="515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9082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8648" y="387858"/>
            <a:ext cx="5483352" cy="54604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Bookman Old Style" pitchFamily="18" charset="0"/>
              </a:rPr>
              <a:t>- </a:t>
            </a:r>
            <a:r>
              <a:rPr lang="ru-RU" sz="2400" dirty="0">
                <a:latin typeface="Bookman Old Style" pitchFamily="18" charset="0"/>
              </a:rPr>
              <a:t>Адекватное использование трех систем освещения: общего, местного и комбинированного в пределах разных функциональных зон (в результате на комнату 18-20 квадратных метров экономится до 200 киловатт-часов энергии в год</a:t>
            </a:r>
            <a:r>
              <a:rPr lang="ru-RU" sz="2400" dirty="0" smtClean="0">
                <a:latin typeface="Bookman Old Style" pitchFamily="18" charset="0"/>
              </a:rPr>
              <a:t>).</a:t>
            </a:r>
            <a:endParaRPr lang="en-US" sz="2400" dirty="0"/>
          </a:p>
        </p:txBody>
      </p:sp>
      <p:pic>
        <p:nvPicPr>
          <p:cNvPr id="5122" name="Picture 2" descr="https://yourhomevl.ru/wp-content/uploads/2017/11/1_re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800" y="1787521"/>
            <a:ext cx="7913196" cy="432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3513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148" y="483108"/>
            <a:ext cx="5826252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2400" dirty="0">
                <a:latin typeface="Bookman Old Style" pitchFamily="18" charset="0"/>
              </a:rPr>
              <a:t>- Снижение уровня освещённости в подсобных помещениях, коридорах, туалетах и т.п.</a:t>
            </a:r>
            <a:br>
              <a:rPr lang="ru-RU" sz="2400" dirty="0">
                <a:latin typeface="Bookman Old Style" pitchFamily="18" charset="0"/>
              </a:rPr>
            </a:br>
            <a:endParaRPr lang="en-US" sz="2400" dirty="0"/>
          </a:p>
        </p:txBody>
      </p:sp>
      <p:pic>
        <p:nvPicPr>
          <p:cNvPr id="6146" name="Picture 2" descr="https://i.simpalsmedia.com/999.md/BoardImages/900x900/4f4c04e2710a833beb715ff58d451c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384" y="2114550"/>
            <a:ext cx="9706928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9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9274" y="4868863"/>
            <a:ext cx="10251948" cy="17205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2400" dirty="0">
                <a:latin typeface="Bookman Old Style" pitchFamily="18" charset="0"/>
              </a:rPr>
              <a:t>- Упорядоченная посадка зелени перед окнами, которая может затруднять проникновение в квартиры естественного дневного света (согласно существующим нормам деревья высаживаются на расстоянии не ближе 5 м от стен жилого дома, кустарник – 1,5 м</a:t>
            </a:r>
            <a:r>
              <a:rPr lang="ru-RU" sz="2400" dirty="0" smtClean="0">
                <a:latin typeface="Bookman Old Style" pitchFamily="18" charset="0"/>
              </a:rPr>
              <a:t>).</a:t>
            </a:r>
            <a:endParaRPr lang="en-US" sz="2400" dirty="0"/>
          </a:p>
        </p:txBody>
      </p:sp>
      <p:pic>
        <p:nvPicPr>
          <p:cNvPr id="7170" name="Picture 2" descr="https://img.shmbk.pl/rimgsph/764052_99a5c660-94b5-4098-b318-660f0ac94f43_crop_1050_590_salon-w-kamienicy-salon-styl-skandynaws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796" y="152400"/>
            <a:ext cx="8393704" cy="471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7006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2549" y="254508"/>
            <a:ext cx="8775573" cy="40507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2800" dirty="0">
                <a:latin typeface="Bookman Old Style" pitchFamily="18" charset="0"/>
              </a:rPr>
              <a:t>- Строгое соблюдение правила: </a:t>
            </a:r>
            <a:br>
              <a:rPr lang="ru-RU" sz="2800" dirty="0">
                <a:latin typeface="Bookman Old Style" pitchFamily="18" charset="0"/>
              </a:rPr>
            </a:br>
            <a:r>
              <a:rPr lang="ru-RU" sz="2800" dirty="0">
                <a:latin typeface="Bookman Old Style" pitchFamily="18" charset="0"/>
              </a:rPr>
              <a:t>«выходя из комнаты, гаси свет».</a:t>
            </a:r>
            <a:br>
              <a:rPr lang="ru-RU" sz="2800" dirty="0">
                <a:latin typeface="Bookman Old Style" pitchFamily="18" charset="0"/>
              </a:rPr>
            </a:br>
            <a:endParaRPr lang="en-US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697" y="1590675"/>
            <a:ext cx="6829425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122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73</TotalTime>
  <Words>324</Words>
  <Application>Microsoft Office PowerPoint</Application>
  <PresentationFormat>Широкоэкранный</PresentationFormat>
  <Paragraphs>28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Bookman Old Style</vt:lpstr>
      <vt:lpstr>Calibri</vt:lpstr>
      <vt:lpstr>Times New Roman</vt:lpstr>
      <vt:lpstr>Wingdings</vt:lpstr>
      <vt:lpstr>Дерево</vt:lpstr>
      <vt:lpstr>Энергосбережение</vt:lpstr>
      <vt:lpstr>Презентация PowerPoint</vt:lpstr>
      <vt:lpstr>Презентация PowerPoint</vt:lpstr>
      <vt:lpstr>Презентация PowerPoint</vt:lpstr>
      <vt:lpstr>Меры экономии  при организации освещения: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Меры экономии при пользовании эл. чайником:</vt:lpstr>
      <vt:lpstr>Меры экономии при пользовании холодильником:</vt:lpstr>
      <vt:lpstr>Меры экономии при пользовании стиральной машинкой:</vt:lpstr>
      <vt:lpstr>Меры экономии при пользовании утюгом:</vt:lpstr>
      <vt:lpstr>Презентация PowerPoint</vt:lpstr>
      <vt:lpstr>Вывод: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Энергосбережение</dc:title>
  <dc:creator>ЭрикА</dc:creator>
  <cp:lastModifiedBy>ЭрикА</cp:lastModifiedBy>
  <cp:revision>9</cp:revision>
  <dcterms:created xsi:type="dcterms:W3CDTF">2020-05-29T21:41:57Z</dcterms:created>
  <dcterms:modified xsi:type="dcterms:W3CDTF">2020-05-29T22:55:07Z</dcterms:modified>
</cp:coreProperties>
</file>