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6" r:id="rId5"/>
    <p:sldId id="270" r:id="rId6"/>
    <p:sldId id="268" r:id="rId7"/>
    <p:sldId id="269" r:id="rId8"/>
    <p:sldId id="262" r:id="rId9"/>
    <p:sldId id="273" r:id="rId10"/>
    <p:sldId id="281" r:id="rId11"/>
    <p:sldId id="275" r:id="rId12"/>
    <p:sldId id="27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>
        <p:scale>
          <a:sx n="77" d="100"/>
          <a:sy n="77" d="100"/>
        </p:scale>
        <p:origin x="-306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CDF96-BDE4-4F33-BF63-BFDA120898F5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AF7A4-1C64-4AF9-BDF9-4F809FDCB4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CDF96-BDE4-4F33-BF63-BFDA120898F5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AF7A4-1C64-4AF9-BDF9-4F809FDCB4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CDF96-BDE4-4F33-BF63-BFDA120898F5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AF7A4-1C64-4AF9-BDF9-4F809FDCB4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CDF96-BDE4-4F33-BF63-BFDA120898F5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AF7A4-1C64-4AF9-BDF9-4F809FDCB4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CDF96-BDE4-4F33-BF63-BFDA120898F5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AF7A4-1C64-4AF9-BDF9-4F809FDCB4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CDF96-BDE4-4F33-BF63-BFDA120898F5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AF7A4-1C64-4AF9-BDF9-4F809FDCB4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CDF96-BDE4-4F33-BF63-BFDA120898F5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AF7A4-1C64-4AF9-BDF9-4F809FDCB4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CDF96-BDE4-4F33-BF63-BFDA120898F5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AF7A4-1C64-4AF9-BDF9-4F809FDCB4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CDF96-BDE4-4F33-BF63-BFDA120898F5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AF7A4-1C64-4AF9-BDF9-4F809FDCB4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CDF96-BDE4-4F33-BF63-BFDA120898F5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AF7A4-1C64-4AF9-BDF9-4F809FDCB4B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CDF96-BDE4-4F33-BF63-BFDA120898F5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41AF7A4-1C64-4AF9-BDF9-4F809FDCB4B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41AF7A4-1C64-4AF9-BDF9-4F809FDCB4BB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3CCDF96-BDE4-4F33-BF63-BFDA120898F5}" type="datetimeFigureOut">
              <a:rPr lang="ru-RU" smtClean="0"/>
              <a:t>22.12.2019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636912"/>
            <a:ext cx="7408333" cy="3450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smtClean="0">
                <a:latin typeface="Garamond" pitchFamily="18" charset="0"/>
              </a:rPr>
              <a:t>«Биологическое загрязнение окружающей среды»</a:t>
            </a:r>
            <a:endParaRPr lang="ru-RU" sz="4800" dirty="0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30987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484784"/>
            <a:ext cx="8640960" cy="5373216"/>
          </a:xfrm>
        </p:spPr>
        <p:txBody>
          <a:bodyPr>
            <a:noAutofit/>
          </a:bodyPr>
          <a:lstStyle/>
          <a:p>
            <a:r>
              <a:rPr lang="ru-RU" sz="3200" b="0" cap="none" dirty="0" smtClean="0">
                <a:solidFill>
                  <a:schemeClr val="tx1"/>
                </a:solidFill>
                <a:latin typeface="Garamond" pitchFamily="18" charset="0"/>
              </a:rPr>
              <a:t>Микробиологические (микробные) загрязнения возникают из-за появления в среде необычно большого количества микроорганизмов, связанного с массовым их размножением в средах, измененных в ходе хозяйственной деятельности человека</a:t>
            </a:r>
            <a:endParaRPr lang="ru-RU" sz="3200" b="0" cap="none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03648" y="260648"/>
            <a:ext cx="6417734" cy="1155825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Garamond" pitchFamily="18" charset="0"/>
              </a:rPr>
              <a:t>Микробиологическое загрязнение</a:t>
            </a:r>
            <a:endParaRPr lang="ru-RU" sz="4000" dirty="0">
              <a:solidFill>
                <a:schemeClr val="tx1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97952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43608" y="332656"/>
            <a:ext cx="6633758" cy="651769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Garamond" pitchFamily="18" charset="0"/>
              </a:rPr>
              <a:t>Генно-инженерное загрязнение</a:t>
            </a:r>
            <a:endParaRPr lang="ru-RU" sz="3600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268760"/>
            <a:ext cx="799288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Garamond" pitchFamily="18" charset="0"/>
              </a:rPr>
              <a:t>Искусственно </a:t>
            </a:r>
            <a:r>
              <a:rPr lang="ru-RU" sz="2400" dirty="0">
                <a:latin typeface="Garamond" pitchFamily="18" charset="0"/>
              </a:rPr>
              <a:t>созданные микроорганизмы, попав во внешнюю среду, могут вызывать нарушения равновесия в природных экосистемах, а также эпидемии неизвестных болезней, с которыми людям будет трудно справиться. </a:t>
            </a:r>
            <a:r>
              <a:rPr lang="ru-RU" sz="2400" dirty="0" smtClean="0">
                <a:latin typeface="Garamond" pitchFamily="18" charset="0"/>
              </a:rPr>
              <a:t/>
            </a:r>
            <a:br>
              <a:rPr lang="ru-RU" sz="2400" dirty="0" smtClean="0">
                <a:latin typeface="Garamond" pitchFamily="18" charset="0"/>
              </a:rPr>
            </a:br>
            <a:r>
              <a:rPr lang="ru-RU" sz="2400" dirty="0" smtClean="0">
                <a:latin typeface="Garamond" pitchFamily="18" charset="0"/>
              </a:rPr>
              <a:t>Вследствие </a:t>
            </a:r>
            <a:r>
              <a:rPr lang="ru-RU" sz="2400" dirty="0">
                <a:latin typeface="Garamond" pitchFamily="18" charset="0"/>
              </a:rPr>
              <a:t>манипуляций с генами может происходить генетическая эрозия – потеря части генома и замещение генов или их локусов чужеродным генетическим материалом, попадающим с продуктами генной инженерии, полученными, в частности, на основе генома млекопитающих. </a:t>
            </a:r>
            <a:r>
              <a:rPr lang="ru-RU" sz="2400" dirty="0" smtClean="0">
                <a:latin typeface="Garamond" pitchFamily="18" charset="0"/>
              </a:rPr>
              <a:t/>
            </a:r>
            <a:br>
              <a:rPr lang="ru-RU" sz="2400" dirty="0" smtClean="0">
                <a:latin typeface="Garamond" pitchFamily="18" charset="0"/>
              </a:rPr>
            </a:br>
            <a:r>
              <a:rPr lang="ru-RU" sz="2400" dirty="0" smtClean="0">
                <a:latin typeface="Garamond" pitchFamily="18" charset="0"/>
              </a:rPr>
              <a:t>Наибольшему </a:t>
            </a:r>
            <a:r>
              <a:rPr lang="ru-RU" sz="2400" dirty="0">
                <a:latin typeface="Garamond" pitchFamily="18" charset="0"/>
              </a:rPr>
              <a:t>риску генетического загрязнения подвержены редкие и исчезающие виды, популяции которых находятся на стадии деградации.</a:t>
            </a:r>
          </a:p>
        </p:txBody>
      </p:sp>
    </p:spTree>
    <p:extLst>
      <p:ext uri="{BB962C8B-B14F-4D97-AF65-F5344CB8AC3E}">
        <p14:creationId xmlns:p14="http://schemas.microsoft.com/office/powerpoint/2010/main" val="21803027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4283968" y="4221088"/>
            <a:ext cx="4248472" cy="100811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>
                <a:latin typeface="Garamond" pitchFamily="18" charset="0"/>
              </a:rPr>
              <a:t>Вспышка </a:t>
            </a:r>
            <a:r>
              <a:rPr lang="ru-RU" dirty="0" err="1">
                <a:latin typeface="Garamond" pitchFamily="18" charset="0"/>
              </a:rPr>
              <a:t>Эболы</a:t>
            </a:r>
            <a:r>
              <a:rPr lang="ru-RU" dirty="0">
                <a:latin typeface="Garamond" pitchFamily="18" charset="0"/>
              </a:rPr>
              <a:t> настолько сильно взволновала мир, что американский журнал </a:t>
            </a:r>
            <a:r>
              <a:rPr lang="ru-RU" dirty="0" err="1" smtClean="0">
                <a:latin typeface="Garamond" pitchFamily="18" charset="0"/>
              </a:rPr>
              <a:t>Time</a:t>
            </a:r>
            <a:r>
              <a:rPr lang="en-US" dirty="0" smtClean="0">
                <a:latin typeface="Garamond" pitchFamily="18" charset="0"/>
              </a:rPr>
              <a:t>s</a:t>
            </a:r>
            <a:r>
              <a:rPr lang="ru-RU" dirty="0" smtClean="0">
                <a:latin typeface="Garamond" pitchFamily="18" charset="0"/>
              </a:rPr>
              <a:t> </a:t>
            </a:r>
            <a:r>
              <a:rPr lang="ru-RU" dirty="0">
                <a:latin typeface="Garamond" pitchFamily="18" charset="0"/>
              </a:rPr>
              <a:t>удостоил звания "Человек года" тех, кто ухаживает за больными, зараженными этим смертельно опасным вирусом</a:t>
            </a:r>
            <a:r>
              <a:rPr lang="ru-RU" dirty="0"/>
              <a:t>. </a:t>
            </a:r>
          </a:p>
          <a:p>
            <a:pPr algn="just"/>
            <a:endParaRPr lang="ru-RU" dirty="0"/>
          </a:p>
          <a:p>
            <a:pPr algn="just"/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836712"/>
            <a:ext cx="3875797" cy="3240360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7504" y="620688"/>
            <a:ext cx="417646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Garamond" pitchFamily="18" charset="0"/>
              </a:rPr>
              <a:t>Примером биологического загрязнения можно нынешнюю вспышку лихорадки </a:t>
            </a:r>
            <a:r>
              <a:rPr lang="ru-RU" sz="2200" dirty="0" err="1">
                <a:latin typeface="Garamond" pitchFamily="18" charset="0"/>
              </a:rPr>
              <a:t>Эбола</a:t>
            </a:r>
            <a:r>
              <a:rPr lang="ru-RU" sz="2200" dirty="0">
                <a:latin typeface="Garamond" pitchFamily="18" charset="0"/>
              </a:rPr>
              <a:t> в Западной Африке. В ВОЗ ее назвали крупнейшей с момента возникновения этого заболевания. Начавшись в Гвинее, эпидемия перекинулась в Сьерра-Леоне, Либерию, Нигерию и Сенегал</a:t>
            </a:r>
            <a:r>
              <a:rPr lang="ru-RU" sz="2200" dirty="0" smtClean="0">
                <a:latin typeface="Garamond" pitchFamily="18" charset="0"/>
              </a:rPr>
              <a:t>. Лихорадка </a:t>
            </a:r>
            <a:r>
              <a:rPr lang="ru-RU" sz="2200" dirty="0" err="1">
                <a:latin typeface="Garamond" pitchFamily="18" charset="0"/>
              </a:rPr>
              <a:t>Эбола</a:t>
            </a:r>
            <a:r>
              <a:rPr lang="ru-RU" sz="2200" dirty="0">
                <a:latin typeface="Garamond" pitchFamily="18" charset="0"/>
              </a:rPr>
              <a:t> — острая вирусная болезнь, имеющая высокую степень заразности, характеризуется тяжелым течением, высокой смертностью (до 90%) и развитием геморрагического синдрома.</a:t>
            </a:r>
          </a:p>
        </p:txBody>
      </p:sp>
    </p:spTree>
    <p:extLst>
      <p:ext uri="{BB962C8B-B14F-4D97-AF65-F5344CB8AC3E}">
        <p14:creationId xmlns:p14="http://schemas.microsoft.com/office/powerpoint/2010/main" val="6351537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2405600"/>
          </a:xfrm>
        </p:spPr>
        <p:txBody>
          <a:bodyPr>
            <a:normAutofit/>
          </a:bodyPr>
          <a:lstStyle/>
          <a:p>
            <a:r>
              <a:rPr lang="ru-RU" sz="2800" b="0" cap="none" dirty="0" smtClean="0">
                <a:solidFill>
                  <a:schemeClr val="tx1"/>
                </a:solidFill>
                <a:latin typeface="Garamond" pitchFamily="18" charset="0"/>
              </a:rPr>
              <a:t>поступление в природную среду  любых твердых , жидких , газообразных  веществ, микроорганизмов, энергий или информаций в количествах вредных для здоровья человека, животных , состояния растений и экосистем.</a:t>
            </a:r>
            <a:endParaRPr lang="ru-RU" sz="2800" b="0" cap="none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476672"/>
            <a:ext cx="7200800" cy="2116601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Garamond" pitchFamily="18" charset="0"/>
              </a:rPr>
              <a:t>Загрязнение окружающей среды - это</a:t>
            </a:r>
            <a:endParaRPr lang="ru-RU" sz="3200" dirty="0">
              <a:solidFill>
                <a:schemeClr val="tx1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65914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Прямая со стрелкой 12"/>
          <p:cNvCxnSpPr>
            <a:endCxn id="5" idx="0"/>
          </p:cNvCxnSpPr>
          <p:nvPr/>
        </p:nvCxnSpPr>
        <p:spPr>
          <a:xfrm flipH="1">
            <a:off x="1991651" y="2276872"/>
            <a:ext cx="852157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endCxn id="6" idx="0"/>
          </p:cNvCxnSpPr>
          <p:nvPr/>
        </p:nvCxnSpPr>
        <p:spPr>
          <a:xfrm>
            <a:off x="6156176" y="2276872"/>
            <a:ext cx="1064134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716016" y="2276872"/>
            <a:ext cx="836127" cy="17313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endCxn id="8" idx="0"/>
          </p:cNvCxnSpPr>
          <p:nvPr/>
        </p:nvCxnSpPr>
        <p:spPr>
          <a:xfrm flipH="1">
            <a:off x="3032961" y="2276872"/>
            <a:ext cx="781802" cy="17281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03648" y="1337071"/>
            <a:ext cx="6417734" cy="939801"/>
          </a:xfr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  <a:effectLst>
            <a:softEdge rad="127000"/>
          </a:effectLst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tx1"/>
                </a:solidFill>
                <a:latin typeface="Garamond" pitchFamily="18" charset="0"/>
              </a:rPr>
              <a:t>Виды загрязнения</a:t>
            </a:r>
            <a:endParaRPr lang="ru-RU" sz="6000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39494" y="2996952"/>
            <a:ext cx="17043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Garamond" pitchFamily="18" charset="0"/>
              </a:rPr>
              <a:t>физическое</a:t>
            </a:r>
            <a:endParaRPr lang="ru-RU" sz="2400" dirty="0">
              <a:latin typeface="Garamond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40152" y="2996952"/>
            <a:ext cx="25603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Garamond" pitchFamily="18" charset="0"/>
              </a:rPr>
              <a:t>информационное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759111" y="4008232"/>
            <a:ext cx="16722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Garamond" pitchFamily="18" charset="0"/>
              </a:rPr>
              <a:t>химическое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991650" y="4005064"/>
            <a:ext cx="20826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Garamond" pitchFamily="18" charset="0"/>
              </a:rPr>
              <a:t>биологическое</a:t>
            </a:r>
          </a:p>
        </p:txBody>
      </p:sp>
    </p:spTree>
    <p:extLst>
      <p:ext uri="{BB962C8B-B14F-4D97-AF65-F5344CB8AC3E}">
        <p14:creationId xmlns:p14="http://schemas.microsoft.com/office/powerpoint/2010/main" val="2589607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348880"/>
            <a:ext cx="7772400" cy="3701744"/>
          </a:xfrm>
        </p:spPr>
        <p:txBody>
          <a:bodyPr>
            <a:normAutofit/>
          </a:bodyPr>
          <a:lstStyle/>
          <a:p>
            <a:r>
              <a:rPr lang="ru-RU" sz="3200" b="0" cap="none" dirty="0" smtClean="0">
                <a:solidFill>
                  <a:schemeClr val="tx1"/>
                </a:solidFill>
                <a:latin typeface="Garamond" pitchFamily="18" charset="0"/>
              </a:rPr>
              <a:t>это привнесение в экосистемы в результате хоз. деятельности человека нехарактерных для них видов живых организмов  ухудшающих условия существования биоценозов или влияющих на здоровье человека.</a:t>
            </a:r>
            <a:endParaRPr lang="ru-RU" sz="3200" b="0" cap="none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43608" y="332656"/>
            <a:ext cx="6417734" cy="2044593"/>
          </a:xfrm>
        </p:spPr>
        <p:txBody>
          <a:bodyPr/>
          <a:lstStyle/>
          <a:p>
            <a:r>
              <a:rPr lang="ru-RU" sz="6000" dirty="0" smtClean="0">
                <a:solidFill>
                  <a:schemeClr val="tx1"/>
                </a:solidFill>
                <a:latin typeface="Garamond" pitchFamily="18" charset="0"/>
              </a:rPr>
              <a:t>Биологическое загрязнение -</a:t>
            </a:r>
            <a:endParaRPr lang="ru-RU" dirty="0">
              <a:solidFill>
                <a:schemeClr val="tx1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95637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:\0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6" y="3573016"/>
            <a:ext cx="4779630" cy="307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H:\images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60648"/>
            <a:ext cx="3870176" cy="313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:\135948_c6HGnC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104" y="231305"/>
            <a:ext cx="4749582" cy="3161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H:\ng00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0816" y="3548635"/>
            <a:ext cx="3845416" cy="3125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91786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640960" cy="6331032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  <a:latin typeface="Garamond" pitchFamily="18" charset="0"/>
              </a:rPr>
              <a:t>Основные источники биологического загрязнения:</a:t>
            </a:r>
            <a:br>
              <a:rPr lang="ru-RU" dirty="0" smtClean="0">
                <a:solidFill>
                  <a:schemeClr val="tx1"/>
                </a:solidFill>
                <a:latin typeface="Garamond" pitchFamily="18" charset="0"/>
              </a:rPr>
            </a:br>
            <a:r>
              <a:rPr lang="ru-RU" dirty="0">
                <a:solidFill>
                  <a:schemeClr val="tx1"/>
                </a:solidFill>
                <a:latin typeface="Garamond" pitchFamily="18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Garamond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Garamond" pitchFamily="18" charset="0"/>
              </a:rPr>
              <a:t>*сточные </a:t>
            </a:r>
            <a:r>
              <a:rPr lang="ru-RU" sz="2800" dirty="0" smtClean="0">
                <a:solidFill>
                  <a:schemeClr val="tx1"/>
                </a:solidFill>
                <a:latin typeface="Garamond" pitchFamily="18" charset="0"/>
              </a:rPr>
              <a:t>воды;  </a:t>
            </a:r>
            <a:r>
              <a:rPr lang="ru-RU" sz="2800" dirty="0" smtClean="0">
                <a:solidFill>
                  <a:schemeClr val="tx1"/>
                </a:solidFill>
                <a:latin typeface="Garamond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Garamond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Garamond" pitchFamily="18" charset="0"/>
              </a:rPr>
              <a:t>*бытовые и промышленные свалки;</a:t>
            </a:r>
            <a:br>
              <a:rPr lang="ru-RU" sz="2800" dirty="0" smtClean="0">
                <a:solidFill>
                  <a:schemeClr val="tx1"/>
                </a:solidFill>
                <a:latin typeface="Garamond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Garamond" pitchFamily="18" charset="0"/>
              </a:rPr>
              <a:t>*кладбища и скотомогильники.</a:t>
            </a:r>
            <a:endParaRPr lang="ru-RU" sz="2800" dirty="0">
              <a:solidFill>
                <a:schemeClr val="tx1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0993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58417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Garamond" pitchFamily="18" charset="0"/>
              </a:rPr>
              <a:t>Особо загрязненными считаются открытые источники </a:t>
            </a:r>
            <a:r>
              <a:rPr lang="ru-RU" sz="3200" dirty="0" smtClean="0">
                <a:solidFill>
                  <a:schemeClr val="tx1"/>
                </a:solidFill>
                <a:latin typeface="Garamond" pitchFamily="18" charset="0"/>
              </a:rPr>
              <a:t>воды (</a:t>
            </a:r>
            <a:r>
              <a:rPr lang="ru-RU" sz="3200" dirty="0" smtClean="0">
                <a:solidFill>
                  <a:schemeClr val="tx1"/>
                </a:solidFill>
                <a:latin typeface="Garamond" pitchFamily="18" charset="0"/>
              </a:rPr>
              <a:t>реки , озера , пруды)</a:t>
            </a:r>
            <a:endParaRPr lang="ru-RU" sz="3200" dirty="0">
              <a:solidFill>
                <a:schemeClr val="tx1"/>
              </a:solidFill>
              <a:latin typeface="Garamond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50" y="1657350"/>
            <a:ext cx="7048500" cy="4686300"/>
          </a:xfrm>
        </p:spPr>
      </p:pic>
    </p:spTree>
    <p:extLst>
      <p:ext uri="{BB962C8B-B14F-4D97-AF65-F5344CB8AC3E}">
        <p14:creationId xmlns:p14="http://schemas.microsoft.com/office/powerpoint/2010/main" val="2358900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6978312" cy="3125680"/>
          </a:xfrm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0" cap="none" dirty="0" smtClean="0">
                <a:latin typeface="Garamond" pitchFamily="18" charset="0"/>
              </a:rPr>
              <a:t>-биогенное;</a:t>
            </a:r>
            <a:br>
              <a:rPr lang="ru-RU" b="0" cap="none" dirty="0" smtClean="0">
                <a:latin typeface="Garamond" pitchFamily="18" charset="0"/>
              </a:rPr>
            </a:br>
            <a:r>
              <a:rPr lang="ru-RU" b="0" cap="none" dirty="0" smtClean="0">
                <a:latin typeface="Garamond" pitchFamily="18" charset="0"/>
              </a:rPr>
              <a:t>-микробиологическое;</a:t>
            </a:r>
            <a:br>
              <a:rPr lang="ru-RU" b="0" cap="none" dirty="0" smtClean="0">
                <a:latin typeface="Garamond" pitchFamily="18" charset="0"/>
              </a:rPr>
            </a:br>
            <a:r>
              <a:rPr lang="ru-RU" b="0" cap="none" dirty="0" smtClean="0">
                <a:latin typeface="Garamond" pitchFamily="18" charset="0"/>
              </a:rPr>
              <a:t>-генно-инженерное;</a:t>
            </a:r>
            <a:endParaRPr lang="ru-RU" b="0" cap="none" dirty="0">
              <a:latin typeface="Garamond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476672"/>
            <a:ext cx="6417734" cy="1828569"/>
          </a:xfrm>
          <a:solidFill>
            <a:schemeClr val="bg1"/>
          </a:solidFill>
          <a:ln w="19050"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tx1"/>
                </a:solidFill>
                <a:latin typeface="Garamond" pitchFamily="18" charset="0"/>
              </a:rPr>
              <a:t>Биологическое загрязнение:</a:t>
            </a:r>
            <a:endParaRPr lang="ru-RU" sz="6000" dirty="0">
              <a:solidFill>
                <a:schemeClr val="tx1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55565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628800"/>
            <a:ext cx="7772400" cy="4968552"/>
          </a:xfrm>
        </p:spPr>
        <p:txBody>
          <a:bodyPr>
            <a:noAutofit/>
          </a:bodyPr>
          <a:lstStyle/>
          <a:p>
            <a:r>
              <a:rPr lang="ru-RU" sz="2800" b="0" cap="none" dirty="0" smtClean="0">
                <a:solidFill>
                  <a:schemeClr val="tx1"/>
                </a:solidFill>
                <a:latin typeface="Garamond" pitchFamily="18" charset="0"/>
              </a:rPr>
              <a:t>Биотические (биогенные) загрязнения связаны с распространением определенных, как правило нежелательных, с точки зрения людей, биогенных веществ (выделений, мертвых тел и т.п.) на территории и (или) в акватории, где они ранее не наблюдались..</a:t>
            </a:r>
            <a:endParaRPr lang="ru-RU" sz="2800" b="0" cap="none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75656" y="332656"/>
            <a:ext cx="6417734" cy="939801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tx1"/>
                </a:solidFill>
                <a:latin typeface="Garamond" pitchFamily="18" charset="0"/>
              </a:rPr>
              <a:t>Биогенное загрязнение </a:t>
            </a:r>
            <a:endParaRPr lang="ru-RU" sz="4400" dirty="0">
              <a:solidFill>
                <a:schemeClr val="tx1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50297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283</TotalTime>
  <Words>250</Words>
  <Application>Microsoft Office PowerPoint</Application>
  <PresentationFormat>Экран (4:3)</PresentationFormat>
  <Paragraphs>22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Соседство</vt:lpstr>
      <vt:lpstr>Презентация PowerPoint</vt:lpstr>
      <vt:lpstr>поступление в природную среду  любых твердых , жидких , газообразных  веществ, микроорганизмов, энергий или информаций в количествах вредных для здоровья человека, животных , состояния растений и экосистем.</vt:lpstr>
      <vt:lpstr>Презентация PowerPoint</vt:lpstr>
      <vt:lpstr>это привнесение в экосистемы в результате хоз. деятельности человека нехарактерных для них видов живых организмов  ухудшающих условия существования биоценозов или влияющих на здоровье человека.</vt:lpstr>
      <vt:lpstr>Презентация PowerPoint</vt:lpstr>
      <vt:lpstr>Основные источники биологического загрязнения:  *сточные воды;   *бытовые и промышленные свалки; *кладбища и скотомогильники.</vt:lpstr>
      <vt:lpstr>Особо загрязненными считаются открытые источники воды (реки , озера , пруды)</vt:lpstr>
      <vt:lpstr>-биогенное; -микробиологическое; -генно-инженерное;</vt:lpstr>
      <vt:lpstr>Биотические (биогенные) загрязнения связаны с распространением определенных, как правило нежелательных, с точки зрения людей, биогенных веществ (выделений, мертвых тел и т.п.) на территории и (или) в акватории, где они ранее не наблюдались..</vt:lpstr>
      <vt:lpstr>Микробиологические (микробные) загрязнения возникают из-за появления в среде необычно большого количества микроорганизмов, связанного с массовым их размножением в средах, измененных в ходе хозяйственной деятельности человека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</dc:title>
  <dc:creator>Админ</dc:creator>
  <cp:lastModifiedBy>User</cp:lastModifiedBy>
  <cp:revision>32</cp:revision>
  <dcterms:created xsi:type="dcterms:W3CDTF">2015-01-21T08:34:25Z</dcterms:created>
  <dcterms:modified xsi:type="dcterms:W3CDTF">2019-12-22T20:27:40Z</dcterms:modified>
</cp:coreProperties>
</file>