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sldIdLst>
    <p:sldId id="256" r:id="rId3"/>
    <p:sldId id="271" r:id="rId4"/>
    <p:sldId id="261" r:id="rId5"/>
    <p:sldId id="258" r:id="rId6"/>
    <p:sldId id="262" r:id="rId7"/>
    <p:sldId id="263" r:id="rId8"/>
    <p:sldId id="264" r:id="rId9"/>
    <p:sldId id="272" r:id="rId10"/>
    <p:sldId id="265" r:id="rId11"/>
    <p:sldId id="267" r:id="rId12"/>
    <p:sldId id="273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08502B9-580C-4256-A318-8B7C16E16D34}">
          <p14:sldIdLst>
            <p14:sldId id="256"/>
            <p14:sldId id="271"/>
            <p14:sldId id="261"/>
            <p14:sldId id="258"/>
            <p14:sldId id="262"/>
            <p14:sldId id="263"/>
            <p14:sldId id="264"/>
            <p14:sldId id="272"/>
            <p14:sldId id="265"/>
            <p14:sldId id="267"/>
            <p14:sldId id="273"/>
            <p14:sldId id="266"/>
          </p14:sldIdLst>
        </p14:section>
        <p14:section name="Раздел без заголовка" id="{87E5B248-C1DF-498A-8806-42AF3A40A1B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0703FB27-318A-4FDD-BED2-923EE68986B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2703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E2DFFD-CC75-479F-9B2D-2EBE0B88B4A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1749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E30FA786-E344-4FB2-BEAF-D5DF2D711FA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5454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23752D26-8E70-493C-A2ED-60DBAA586F6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0080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1036DB75-2EE7-46C9-9B29-6679E95D1B1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5257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942E0-CB39-4AA5-ADAD-2B91C31974D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1705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BA9DE-C02D-49F4-A14A-2491EA97894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2873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FAE7A0-1DD5-4606-BDC3-F9FC9F408C1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6556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3DC719AA-7CAA-4FCA-A18B-72B8E60ACD0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6328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D64354-7878-4CEF-98AF-BFB95DD7038F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7312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D64354-7878-4CEF-98AF-BFB95DD7038F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3783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D64354-7878-4CEF-98AF-BFB95DD7038F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4962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D64354-7878-4CEF-98AF-BFB95DD7038F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87390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D64354-7878-4CEF-98AF-BFB95DD7038F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62902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56AB2-4D94-4243-AAF5-FD0010499B0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36067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15B97F-17D0-4513-BF27-8E27CC40261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040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0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40;&#1050;&#1057;&#1048;&#1054;&#1052;&#1067;%20&#1043;&#1045;&#1054;&#1052;&#1045;&#1058;&#1056;&#1048;&#1048;.avi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0%D1%82%D0%B5%D0%BC%D0%B0%D1%82%D0%B8%D0%B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ru.wikipedia.org/wiki/%D0%A2%D1%80%D0%B0%D0%BA%D1%82%D0%B0%D1%82_(%D0%BB%D0%B8%D1%82%D0%B5%D1%80%D0%B0%D1%82%D1%83%D1%80%D0%B0)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 txBox="1">
            <a:spLocks/>
          </p:cNvSpPr>
          <p:nvPr/>
        </p:nvSpPr>
        <p:spPr bwMode="auto">
          <a:xfrm>
            <a:off x="673585" y="2204864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Аксиома параллельных прямых</a:t>
            </a:r>
            <a:endParaRPr lang="ru-RU" altLang="ru-RU" sz="4800" b="1" dirty="0" smtClean="0">
              <a:solidFill>
                <a:srgbClr val="215968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8" name="Рисунок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4149080"/>
            <a:ext cx="2958157" cy="173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rgbClr val="000000">
                <a:satMod val="175000"/>
                <a:alpha val="40000"/>
              </a:srgbClr>
            </a:glow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 flipH="1" flipV="1">
            <a:off x="1763688" y="4509120"/>
            <a:ext cx="2409354" cy="1648019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79712" y="4118740"/>
            <a:ext cx="2736304" cy="182880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080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84684"/>
            <a:ext cx="8229600" cy="648072"/>
          </a:xfrm>
        </p:spPr>
        <p:txBody>
          <a:bodyPr/>
          <a:lstStyle/>
          <a:p>
            <a:pPr lvl="0" eaLnBrk="1" hangingPunct="1"/>
            <a:r>
              <a:rPr lang="ru-RU" altLang="ru-RU" b="1" i="1" kern="1200" dirty="0">
                <a:solidFill>
                  <a:srgbClr val="002060"/>
                </a:solidFill>
                <a:latin typeface="Times New Roman" pitchFamily="18" charset="0"/>
                <a:ea typeface="+mn-ea"/>
                <a:cs typeface="Arial" charset="0"/>
              </a:rPr>
              <a:t>Аксиома параллельных </a:t>
            </a:r>
            <a:r>
              <a:rPr lang="ru-RU" altLang="ru-RU" b="1" i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Arial" charset="0"/>
              </a:rPr>
              <a:t>прямых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6215" y="1628800"/>
            <a:ext cx="8136731" cy="1080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точку, не лежащую на данной прямой, проходит только одна прямая, параллельная данной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97868" y="3501008"/>
            <a:ext cx="856895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179388"/>
            <a:r>
              <a:rPr lang="ru-RU" sz="2000" b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 tooltip="Примеры аксиом в геометрии"/>
              </a:rPr>
              <a:t>Аксио́ма</a:t>
            </a:r>
            <a:r>
              <a:rPr lang="ru-R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  утверждение, принимаемое истинным без доказательств, и которое в последующем служит «фундаментом» для построения какой-либо теории, дисциплины.</a:t>
            </a:r>
            <a:endParaRPr lang="en-US" sz="20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79388"/>
            <a:r>
              <a:rPr lang="ru-RU" sz="2000" b="1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Теоре́ма</a:t>
            </a:r>
            <a:r>
              <a:rPr lang="ru-R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утверждение, для которого в рассматриваемой теории существует доказательство. </a:t>
            </a:r>
          </a:p>
          <a:p>
            <a:pPr marL="0" indent="179388"/>
            <a:r>
              <a:rPr lang="ru-RU" sz="20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</a:t>
            </a:r>
            <a:r>
              <a:rPr lang="ru-RU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утверждение, которое выводится из теорем и аксиом. </a:t>
            </a:r>
          </a:p>
        </p:txBody>
      </p:sp>
      <p:sp>
        <p:nvSpPr>
          <p:cNvPr id="5" name="Дата 3"/>
          <p:cNvSpPr txBox="1">
            <a:spLocks noGrp="1"/>
          </p:cNvSpPr>
          <p:nvPr/>
        </p:nvSpPr>
        <p:spPr bwMode="auto">
          <a:xfrm>
            <a:off x="395288" y="6165850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7" name="Номер слайда 4"/>
          <p:cNvSpPr txBox="1">
            <a:spLocks noGrp="1"/>
          </p:cNvSpPr>
          <p:nvPr/>
        </p:nvSpPr>
        <p:spPr bwMode="auto">
          <a:xfrm>
            <a:off x="8001000" y="6248400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10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42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Заголовок 1"/>
          <p:cNvSpPr>
            <a:spLocks noGrp="1"/>
          </p:cNvSpPr>
          <p:nvPr>
            <p:ph type="title"/>
          </p:nvPr>
        </p:nvSpPr>
        <p:spPr>
          <a:xfrm>
            <a:off x="515411" y="116632"/>
            <a:ext cx="8424936" cy="504056"/>
          </a:xfrm>
        </p:spPr>
        <p:txBody>
          <a:bodyPr>
            <a:normAutofit fontScale="90000"/>
          </a:bodyPr>
          <a:lstStyle/>
          <a:p>
            <a:pPr lvl="0" eaLnBrk="1" hangingPunct="1"/>
            <a:r>
              <a:rPr lang="ru-RU" altLang="ru-RU" sz="3200" b="1" i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Arial" charset="0"/>
              </a:rPr>
              <a:t>Следствия из аксиомы </a:t>
            </a:r>
            <a:r>
              <a:rPr lang="ru-RU" altLang="ru-RU" sz="3200" b="1" i="1" kern="1200" dirty="0">
                <a:solidFill>
                  <a:srgbClr val="002060"/>
                </a:solidFill>
                <a:latin typeface="Times New Roman" pitchFamily="18" charset="0"/>
                <a:ea typeface="+mn-ea"/>
                <a:cs typeface="Arial" charset="0"/>
              </a:rPr>
              <a:t>параллельных </a:t>
            </a:r>
            <a:r>
              <a:rPr lang="ru-RU" altLang="ru-RU" sz="3200" b="1" i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Arial" charset="0"/>
              </a:rPr>
              <a:t>прямых</a:t>
            </a:r>
            <a:endParaRPr lang="ru-RU" sz="3200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2562781" y="692126"/>
            <a:ext cx="6249416" cy="839341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ru-RU" altLang="ru-RU" sz="3200" b="1" dirty="0" smtClean="0">
                <a:solidFill>
                  <a:srgbClr val="C00000"/>
                </a:solidFill>
              </a:rPr>
              <a:t>   1. Если прямая пересекает одну из двух параллельных прямых, то она пересекает и другую.          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103438" y="1701329"/>
            <a:ext cx="307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i="1"/>
              <a:t>а</a:t>
            </a: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179388" y="2636367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254250" y="2276004"/>
            <a:ext cx="301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/>
              <a:t>в</a:t>
            </a:r>
          </a:p>
        </p:txBody>
      </p:sp>
      <p:sp>
        <p:nvSpPr>
          <p:cNvPr id="8200" name="Text Box 15"/>
          <p:cNvSpPr txBox="1">
            <a:spLocks noChangeArrowheads="1"/>
          </p:cNvSpPr>
          <p:nvPr/>
        </p:nvSpPr>
        <p:spPr bwMode="auto">
          <a:xfrm>
            <a:off x="2282825" y="2276004"/>
            <a:ext cx="2016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1476375" y="1917229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1101725" y="1483842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/>
              <a:t>М</a:t>
            </a:r>
          </a:p>
        </p:txBody>
      </p:sp>
      <p:sp>
        <p:nvSpPr>
          <p:cNvPr id="8203" name="Text Box 20"/>
          <p:cNvSpPr txBox="1">
            <a:spLocks noChangeArrowheads="1"/>
          </p:cNvSpPr>
          <p:nvPr/>
        </p:nvSpPr>
        <p:spPr bwMode="auto">
          <a:xfrm>
            <a:off x="2139950" y="1125067"/>
            <a:ext cx="415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8204" name="Text Box 21"/>
          <p:cNvSpPr txBox="1">
            <a:spLocks noChangeArrowheads="1"/>
          </p:cNvSpPr>
          <p:nvPr/>
        </p:nvSpPr>
        <p:spPr bwMode="auto">
          <a:xfrm>
            <a:off x="2139950" y="1125067"/>
            <a:ext cx="271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2268538" y="1340967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/>
              <a:t>с</a:t>
            </a:r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 flipH="1">
            <a:off x="0" y="2250604"/>
            <a:ext cx="10429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7" name="Text Box 24"/>
          <p:cNvSpPr txBox="1">
            <a:spLocks noChangeArrowheads="1"/>
          </p:cNvSpPr>
          <p:nvPr/>
        </p:nvSpPr>
        <p:spPr bwMode="auto">
          <a:xfrm>
            <a:off x="971550" y="3068167"/>
            <a:ext cx="2071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39366" y="3403130"/>
            <a:ext cx="7993260" cy="14927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Доказательство: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1400" dirty="0"/>
              <a:t>Предположим, что прямая </a:t>
            </a:r>
            <a:r>
              <a:rPr lang="ru-RU" altLang="ru-RU" sz="1400" i="1" dirty="0"/>
              <a:t>с</a:t>
            </a:r>
            <a:r>
              <a:rPr lang="ru-RU" altLang="ru-RU" sz="1400" dirty="0"/>
              <a:t> не пересекает прямую </a:t>
            </a:r>
            <a:r>
              <a:rPr lang="ru-RU" altLang="ru-RU" sz="1400" i="1" dirty="0"/>
              <a:t>в</a:t>
            </a:r>
            <a:r>
              <a:rPr lang="ru-RU" altLang="ru-RU" sz="1400" dirty="0"/>
              <a:t>, значит,  с   в.</a:t>
            </a:r>
          </a:p>
          <a:p>
            <a:pPr eaLnBrk="1" hangingPunct="1">
              <a:spcBef>
                <a:spcPct val="50000"/>
              </a:spcBef>
              <a:buFontTx/>
              <a:buAutoNum type="arabicPeriod" startAt="2"/>
            </a:pPr>
            <a:r>
              <a:rPr lang="ru-RU" altLang="ru-RU" sz="1400" dirty="0"/>
              <a:t>Тогда через </a:t>
            </a:r>
            <a:r>
              <a:rPr lang="ru-RU" altLang="ru-RU" sz="1400" dirty="0" err="1"/>
              <a:t>т.М</a:t>
            </a:r>
            <a:r>
              <a:rPr lang="ru-RU" altLang="ru-RU" sz="1400" dirty="0"/>
              <a:t> проходят две прямые </a:t>
            </a:r>
            <a:r>
              <a:rPr lang="ru-RU" altLang="ru-RU" sz="1400" i="1" dirty="0"/>
              <a:t>а </a:t>
            </a:r>
            <a:r>
              <a:rPr lang="ru-RU" altLang="ru-RU" sz="1400" dirty="0"/>
              <a:t>и </a:t>
            </a:r>
            <a:r>
              <a:rPr lang="ru-RU" altLang="ru-RU" sz="1400" i="1" dirty="0"/>
              <a:t>с</a:t>
            </a:r>
            <a:r>
              <a:rPr lang="ru-RU" altLang="ru-RU" sz="1400" dirty="0"/>
              <a:t> параллельные прямой  </a:t>
            </a:r>
            <a:r>
              <a:rPr lang="ru-RU" altLang="ru-RU" sz="1400" i="1" dirty="0"/>
              <a:t>в</a:t>
            </a:r>
            <a:r>
              <a:rPr lang="ru-RU" altLang="ru-RU" sz="1400" dirty="0"/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3.    Но это противоречит аксиоме параллельных </a:t>
            </a:r>
            <a:r>
              <a:rPr lang="ru-RU" altLang="ru-RU" sz="1400" dirty="0" smtClean="0"/>
              <a:t>прямых. Значит</a:t>
            </a:r>
            <a:r>
              <a:rPr lang="ru-RU" altLang="ru-RU" sz="1400" dirty="0"/>
              <a:t>, прямая </a:t>
            </a:r>
            <a:r>
              <a:rPr lang="ru-RU" altLang="ru-RU" sz="1400" i="1" dirty="0"/>
              <a:t>с</a:t>
            </a:r>
            <a:r>
              <a:rPr lang="ru-RU" altLang="ru-RU" sz="1400" dirty="0"/>
              <a:t> пересекает  прямую </a:t>
            </a:r>
            <a:r>
              <a:rPr lang="ru-RU" altLang="ru-RU" sz="1400" i="1" dirty="0"/>
              <a:t>в</a:t>
            </a:r>
            <a:r>
              <a:rPr lang="ru-RU" altLang="ru-RU" sz="1400" dirty="0" smtClean="0"/>
              <a:t>.</a:t>
            </a:r>
            <a:endParaRPr lang="ru-RU" altLang="ru-RU" sz="1400" dirty="0"/>
          </a:p>
        </p:txBody>
      </p:sp>
      <p:sp>
        <p:nvSpPr>
          <p:cNvPr id="8209" name="Line 26"/>
          <p:cNvSpPr>
            <a:spLocks noChangeShapeType="1"/>
          </p:cNvSpPr>
          <p:nvPr/>
        </p:nvSpPr>
        <p:spPr bwMode="auto">
          <a:xfrm>
            <a:off x="6300192" y="381196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0" name="Line 27"/>
          <p:cNvSpPr>
            <a:spLocks noChangeShapeType="1"/>
          </p:cNvSpPr>
          <p:nvPr/>
        </p:nvSpPr>
        <p:spPr bwMode="auto">
          <a:xfrm>
            <a:off x="6228184" y="378904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 flipV="1">
            <a:off x="1042988" y="1531467"/>
            <a:ext cx="11525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250825" y="1950567"/>
            <a:ext cx="1873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539366" y="5734627"/>
            <a:ext cx="8424936" cy="307777"/>
          </a:xfrm>
          <a:prstGeom prst="rect">
            <a:avLst/>
          </a:prstGeom>
          <a:solidFill>
            <a:srgbClr val="BBE0E3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400" dirty="0" smtClean="0">
                <a:solidFill>
                  <a:srgbClr val="FF0000"/>
                </a:solidFill>
              </a:rPr>
              <a:t>методом  </a:t>
            </a:r>
            <a:r>
              <a:rPr lang="ru-RU" altLang="ru-RU" sz="1400" dirty="0">
                <a:solidFill>
                  <a:srgbClr val="FF0000"/>
                </a:solidFill>
              </a:rPr>
              <a:t>доказательства от  противного</a:t>
            </a:r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>
            <a:off x="2555875" y="5084292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84" name="Line 40"/>
          <p:cNvSpPr>
            <a:spLocks noChangeShapeType="1"/>
          </p:cNvSpPr>
          <p:nvPr/>
        </p:nvSpPr>
        <p:spPr bwMode="auto">
          <a:xfrm>
            <a:off x="6737168" y="5048006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" name="Дата 3"/>
          <p:cNvSpPr txBox="1">
            <a:spLocks noGrp="1"/>
          </p:cNvSpPr>
          <p:nvPr/>
        </p:nvSpPr>
        <p:spPr bwMode="auto">
          <a:xfrm>
            <a:off x="395288" y="6165850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34" name="Номер слайда 4"/>
          <p:cNvSpPr txBox="1">
            <a:spLocks noGrp="1"/>
          </p:cNvSpPr>
          <p:nvPr/>
        </p:nvSpPr>
        <p:spPr bwMode="auto">
          <a:xfrm>
            <a:off x="8001000" y="6248400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11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888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2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4" dur="2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9" dur="20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  <p:bldP spid="6154" grpId="0"/>
      <p:bldP spid="6155" grpId="0" animBg="1"/>
      <p:bldP spid="6156" grpId="0"/>
      <p:bldP spid="6160" grpId="0" animBg="1"/>
      <p:bldP spid="6161" grpId="0"/>
      <p:bldP spid="6166" grpId="0"/>
      <p:bldP spid="6167" grpId="0" animBg="1"/>
      <p:bldP spid="6169" grpId="0" animBg="1"/>
      <p:bldP spid="6163" grpId="0" animBg="1"/>
      <p:bldP spid="6153" grpId="0" animBg="1"/>
      <p:bldP spid="6182" grpId="0" animBg="1"/>
      <p:bldP spid="6183" grpId="0" animBg="1"/>
      <p:bldP spid="618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Заголовок 1"/>
          <p:cNvSpPr>
            <a:spLocks noGrp="1"/>
          </p:cNvSpPr>
          <p:nvPr>
            <p:ph type="title"/>
          </p:nvPr>
        </p:nvSpPr>
        <p:spPr>
          <a:xfrm>
            <a:off x="515411" y="116632"/>
            <a:ext cx="8424936" cy="504056"/>
          </a:xfrm>
        </p:spPr>
        <p:txBody>
          <a:bodyPr>
            <a:normAutofit fontScale="90000"/>
          </a:bodyPr>
          <a:lstStyle/>
          <a:p>
            <a:pPr lvl="0" eaLnBrk="1" hangingPunct="1"/>
            <a:r>
              <a:rPr lang="ru-RU" altLang="ru-RU" sz="3200" b="1" i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Arial" charset="0"/>
              </a:rPr>
              <a:t>Следствия из аксиомы </a:t>
            </a:r>
            <a:r>
              <a:rPr lang="ru-RU" altLang="ru-RU" sz="3200" b="1" i="1" kern="1200" dirty="0">
                <a:solidFill>
                  <a:srgbClr val="002060"/>
                </a:solidFill>
                <a:latin typeface="Times New Roman" pitchFamily="18" charset="0"/>
                <a:ea typeface="+mn-ea"/>
                <a:cs typeface="Arial" charset="0"/>
              </a:rPr>
              <a:t>параллельных </a:t>
            </a:r>
            <a:r>
              <a:rPr lang="ru-RU" altLang="ru-RU" sz="3200" b="1" i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Arial" charset="0"/>
              </a:rPr>
              <a:t>прямых</a:t>
            </a:r>
            <a:endParaRPr lang="ru-RU" sz="3200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848015" y="1292412"/>
            <a:ext cx="8002210" cy="644186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ru-RU" altLang="ru-RU" sz="3600" b="1" dirty="0" smtClean="0">
                <a:solidFill>
                  <a:srgbClr val="C00000"/>
                </a:solidFill>
              </a:rPr>
              <a:t>2</a:t>
            </a:r>
            <a:r>
              <a:rPr lang="ru-RU" altLang="ru-RU" sz="3600" b="1" dirty="0" smtClean="0">
                <a:solidFill>
                  <a:srgbClr val="C00000"/>
                </a:solidFill>
              </a:rPr>
              <a:t>. Если </a:t>
            </a:r>
            <a:r>
              <a:rPr lang="ru-RU" altLang="ru-RU" sz="3600" b="1" dirty="0" smtClean="0">
                <a:solidFill>
                  <a:srgbClr val="C00000"/>
                </a:solidFill>
              </a:rPr>
              <a:t>две прямые параллельны третьей прямой, то они параллельны.</a:t>
            </a:r>
          </a:p>
        </p:txBody>
      </p:sp>
      <p:sp>
        <p:nvSpPr>
          <p:cNvPr id="8204" name="Text Box 21"/>
          <p:cNvSpPr txBox="1">
            <a:spLocks noChangeArrowheads="1"/>
          </p:cNvSpPr>
          <p:nvPr/>
        </p:nvSpPr>
        <p:spPr bwMode="auto">
          <a:xfrm>
            <a:off x="2139950" y="1125067"/>
            <a:ext cx="271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8207" name="Text Box 24"/>
          <p:cNvSpPr txBox="1">
            <a:spLocks noChangeArrowheads="1"/>
          </p:cNvSpPr>
          <p:nvPr/>
        </p:nvSpPr>
        <p:spPr bwMode="auto">
          <a:xfrm>
            <a:off x="971550" y="3068167"/>
            <a:ext cx="2071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5573351" y="3933056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8021276" y="3652100"/>
            <a:ext cx="431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i="1" dirty="0"/>
              <a:t>а</a:t>
            </a:r>
          </a:p>
        </p:txBody>
      </p:sp>
      <p:sp>
        <p:nvSpPr>
          <p:cNvPr id="6175" name="Line 31"/>
          <p:cNvSpPr>
            <a:spLocks noChangeShapeType="1"/>
          </p:cNvSpPr>
          <p:nvPr/>
        </p:nvSpPr>
        <p:spPr bwMode="auto">
          <a:xfrm>
            <a:off x="5796136" y="4293096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8273963" y="4165443"/>
            <a:ext cx="576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i="1" dirty="0"/>
              <a:t>в</a:t>
            </a:r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>
            <a:off x="6052178" y="4725144"/>
            <a:ext cx="2449512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8425570" y="4731189"/>
            <a:ext cx="2730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 dirty="0"/>
              <a:t>с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458607" y="3592658"/>
            <a:ext cx="5169262" cy="181588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Доказательство: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1400" dirty="0"/>
              <a:t>Предположим, что прямая </a:t>
            </a:r>
            <a:r>
              <a:rPr lang="ru-RU" altLang="ru-RU" sz="1400" i="1" dirty="0"/>
              <a:t>а</a:t>
            </a:r>
            <a:r>
              <a:rPr lang="ru-RU" altLang="ru-RU" sz="1400" dirty="0"/>
              <a:t> и   прямая </a:t>
            </a:r>
            <a:r>
              <a:rPr lang="ru-RU" altLang="ru-RU" sz="1400" i="1" dirty="0"/>
              <a:t>в</a:t>
            </a:r>
            <a:r>
              <a:rPr lang="ru-RU" altLang="ru-RU" sz="1400" dirty="0"/>
              <a:t>  пересекаются.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2. Тогда через </a:t>
            </a:r>
            <a:r>
              <a:rPr lang="ru-RU" altLang="ru-RU" sz="1400" dirty="0" err="1"/>
              <a:t>т.М</a:t>
            </a:r>
            <a:r>
              <a:rPr lang="ru-RU" altLang="ru-RU" sz="1400" dirty="0"/>
              <a:t> проходят две прямые  </a:t>
            </a:r>
            <a:r>
              <a:rPr lang="ru-RU" altLang="ru-RU" sz="1400" i="1" dirty="0"/>
              <a:t>а</a:t>
            </a:r>
            <a:r>
              <a:rPr lang="ru-RU" altLang="ru-RU" sz="1400" dirty="0"/>
              <a:t>  и </a:t>
            </a:r>
            <a:r>
              <a:rPr lang="ru-RU" altLang="ru-RU" sz="1400" i="1" dirty="0"/>
              <a:t>в</a:t>
            </a:r>
            <a:r>
              <a:rPr lang="ru-RU" altLang="ru-RU" sz="1400" dirty="0"/>
              <a:t>  параллельные прямой  </a:t>
            </a:r>
            <a:r>
              <a:rPr lang="ru-RU" altLang="ru-RU" sz="1400" i="1" dirty="0"/>
              <a:t>с</a:t>
            </a:r>
          </a:p>
          <a:p>
            <a:pPr eaLnBrk="1" hangingPunct="1"/>
            <a:r>
              <a:rPr lang="ru-RU" altLang="ru-RU" sz="1400" dirty="0"/>
              <a:t>3 . Но это противоречит аксиоме параллельных </a:t>
            </a:r>
            <a:r>
              <a:rPr lang="ru-RU" altLang="ru-RU" sz="1400" dirty="0" smtClean="0"/>
              <a:t>прямых. Значит </a:t>
            </a:r>
            <a:r>
              <a:rPr lang="ru-RU" altLang="ru-RU" sz="1400" dirty="0"/>
              <a:t>прямые а и </a:t>
            </a:r>
            <a:r>
              <a:rPr lang="ru-RU" altLang="ru-RU" sz="1400" i="1" dirty="0"/>
              <a:t>в</a:t>
            </a:r>
            <a:r>
              <a:rPr lang="ru-RU" altLang="ru-RU" sz="1400" dirty="0"/>
              <a:t> параллельны</a:t>
            </a:r>
            <a:r>
              <a:rPr lang="ru-RU" altLang="ru-RU" sz="1400" dirty="0" smtClean="0"/>
              <a:t>.</a:t>
            </a:r>
            <a:endParaRPr lang="ru-RU" altLang="ru-RU" sz="1400" dirty="0"/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323528" y="5589117"/>
            <a:ext cx="8424936" cy="307777"/>
          </a:xfrm>
          <a:prstGeom prst="rect">
            <a:avLst/>
          </a:prstGeom>
          <a:solidFill>
            <a:srgbClr val="BBE0E3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400" dirty="0" smtClean="0">
                <a:solidFill>
                  <a:srgbClr val="FF0000"/>
                </a:solidFill>
              </a:rPr>
              <a:t>методом  </a:t>
            </a:r>
            <a:r>
              <a:rPr lang="ru-RU" altLang="ru-RU" sz="1400" dirty="0">
                <a:solidFill>
                  <a:srgbClr val="FF0000"/>
                </a:solidFill>
              </a:rPr>
              <a:t>доказательства от  противного</a:t>
            </a:r>
          </a:p>
        </p:txBody>
      </p:sp>
      <p:sp>
        <p:nvSpPr>
          <p:cNvPr id="6184" name="Line 40"/>
          <p:cNvSpPr>
            <a:spLocks noChangeShapeType="1"/>
          </p:cNvSpPr>
          <p:nvPr/>
        </p:nvSpPr>
        <p:spPr bwMode="auto">
          <a:xfrm>
            <a:off x="5376182" y="5013176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" name="Дата 3"/>
          <p:cNvSpPr txBox="1">
            <a:spLocks noGrp="1"/>
          </p:cNvSpPr>
          <p:nvPr/>
        </p:nvSpPr>
        <p:spPr bwMode="auto">
          <a:xfrm>
            <a:off x="395288" y="6165850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34" name="Номер слайда 4"/>
          <p:cNvSpPr txBox="1">
            <a:spLocks noGrp="1"/>
          </p:cNvSpPr>
          <p:nvPr/>
        </p:nvSpPr>
        <p:spPr bwMode="auto">
          <a:xfrm>
            <a:off x="8001000" y="6248400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284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build="p"/>
      <p:bldP spid="6173" grpId="0" animBg="1"/>
      <p:bldP spid="6174" grpId="0"/>
      <p:bldP spid="6175" grpId="0" animBg="1"/>
      <p:bldP spid="6176" grpId="0"/>
      <p:bldP spid="6177" grpId="0" animBg="1"/>
      <p:bldP spid="6178" grpId="0"/>
      <p:bldP spid="6180" grpId="0" animBg="1"/>
      <p:bldP spid="6182" grpId="0" animBg="1"/>
      <p:bldP spid="61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8" y="2348880"/>
            <a:ext cx="994800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ru-RU" sz="4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Признаки параллельности</a:t>
            </a:r>
          </a:p>
          <a:p>
            <a:pPr algn="ctr"/>
            <a:r>
              <a:rPr lang="ru-RU" sz="4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двух прямых  ?</a:t>
            </a:r>
            <a:endParaRPr lang="ru-RU" sz="40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4000" b="1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0025" y="1124744"/>
            <a:ext cx="4366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Повторение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8479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500063" y="169863"/>
            <a:ext cx="83929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Найдите </a:t>
            </a:r>
            <a:r>
              <a:rPr lang="ru-RU" alt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соответствие</a:t>
            </a:r>
            <a:endParaRPr lang="ru-RU" alt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6145695" y="1289360"/>
            <a:ext cx="237626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a | | b, так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внутренние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накрест</a:t>
            </a:r>
            <a:r>
              <a:rPr lang="en-US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лежащие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углы</a:t>
            </a:r>
            <a:r>
              <a:rPr lang="en-US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равны</a:t>
            </a:r>
            <a:endParaRPr lang="ru-RU" alt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6190828" y="2718110"/>
            <a:ext cx="2286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 a | | b, так как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соответственные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углы равны</a:t>
            </a:r>
            <a:endParaRPr lang="ru-RU" alt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6262265" y="4218297"/>
            <a:ext cx="2214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3) a | | b, так как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сумма внутренних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односторонних</a:t>
            </a:r>
          </a:p>
          <a:p>
            <a:pPr eaLnBrk="1" hangingPunct="1"/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углов равна 180°</a:t>
            </a:r>
            <a:endParaRPr lang="ru-RU" alt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000125" y="1285875"/>
            <a:ext cx="28575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071563" y="1928813"/>
            <a:ext cx="2786062" cy="15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571625" y="1000125"/>
            <a:ext cx="2286000" cy="142875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321" name="TextBox 13"/>
          <p:cNvSpPr txBox="1">
            <a:spLocks noChangeArrowheads="1"/>
          </p:cNvSpPr>
          <p:nvPr/>
        </p:nvSpPr>
        <p:spPr bwMode="auto">
          <a:xfrm>
            <a:off x="3786188" y="2143125"/>
            <a:ext cx="357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0070C0"/>
                </a:solidFill>
                <a:latin typeface="Lucida Sans Unicode" pitchFamily="34" charset="0"/>
              </a:rPr>
              <a:t>m</a:t>
            </a:r>
            <a:endParaRPr lang="ru-RU" altLang="ru-RU">
              <a:solidFill>
                <a:srgbClr val="0070C0"/>
              </a:solidFill>
              <a:latin typeface="Lucida Sans Unicode" pitchFamily="34" charset="0"/>
            </a:endParaRPr>
          </a:p>
        </p:txBody>
      </p:sp>
      <p:sp>
        <p:nvSpPr>
          <p:cNvPr id="13322" name="TextBox 14"/>
          <p:cNvSpPr txBox="1">
            <a:spLocks noChangeArrowheads="1"/>
          </p:cNvSpPr>
          <p:nvPr/>
        </p:nvSpPr>
        <p:spPr bwMode="auto">
          <a:xfrm>
            <a:off x="857250" y="1000125"/>
            <a:ext cx="357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dirty="0">
                <a:solidFill>
                  <a:srgbClr val="FF0000"/>
                </a:solidFill>
                <a:latin typeface="Lucida Sans Unicode" pitchFamily="34" charset="0"/>
              </a:rPr>
              <a:t>a</a:t>
            </a:r>
            <a:endParaRPr lang="ru-RU" altLang="ru-RU" dirty="0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23" name="TextBox 15"/>
          <p:cNvSpPr txBox="1">
            <a:spLocks noChangeArrowheads="1"/>
          </p:cNvSpPr>
          <p:nvPr/>
        </p:nvSpPr>
        <p:spPr bwMode="auto">
          <a:xfrm>
            <a:off x="928688" y="1714500"/>
            <a:ext cx="357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b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2428875" y="1285875"/>
            <a:ext cx="714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150</a:t>
            </a:r>
            <a:r>
              <a:rPr lang="en-US" altLang="ru-RU" baseline="30000">
                <a:solidFill>
                  <a:srgbClr val="FF0000"/>
                </a:solidFill>
                <a:latin typeface="Lucida Sans Unicode" pitchFamily="34" charset="0"/>
              </a:rPr>
              <a:t>0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25" name="TextBox 18"/>
          <p:cNvSpPr txBox="1">
            <a:spLocks noChangeArrowheads="1"/>
          </p:cNvSpPr>
          <p:nvPr/>
        </p:nvSpPr>
        <p:spPr bwMode="auto">
          <a:xfrm>
            <a:off x="3000375" y="1643063"/>
            <a:ext cx="642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30</a:t>
            </a:r>
            <a:r>
              <a:rPr lang="en-US" altLang="ru-RU" baseline="30000">
                <a:solidFill>
                  <a:srgbClr val="FF0000"/>
                </a:solidFill>
                <a:latin typeface="Lucida Sans Unicode" pitchFamily="34" charset="0"/>
              </a:rPr>
              <a:t>0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26" name="TextBox 19"/>
          <p:cNvSpPr txBox="1">
            <a:spLocks noChangeArrowheads="1"/>
          </p:cNvSpPr>
          <p:nvPr/>
        </p:nvSpPr>
        <p:spPr bwMode="auto">
          <a:xfrm>
            <a:off x="500063" y="1428750"/>
            <a:ext cx="714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latin typeface="Lucida Sans Unicode" pitchFamily="34" charset="0"/>
              </a:rPr>
              <a:t>a) </a:t>
            </a:r>
            <a:endParaRPr lang="ru-RU" altLang="ru-RU">
              <a:latin typeface="Lucida Sans Unicode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571750" y="2438248"/>
            <a:ext cx="2286000" cy="142875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071563" y="2581123"/>
            <a:ext cx="2286000" cy="142875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214438" y="3295498"/>
            <a:ext cx="3714750" cy="15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330" name="TextBox 25"/>
          <p:cNvSpPr txBox="1">
            <a:spLocks noChangeArrowheads="1"/>
          </p:cNvSpPr>
          <p:nvPr/>
        </p:nvSpPr>
        <p:spPr bwMode="auto">
          <a:xfrm>
            <a:off x="1000125" y="2581123"/>
            <a:ext cx="357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a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31" name="Прямоугольник 26"/>
          <p:cNvSpPr>
            <a:spLocks noChangeArrowheads="1"/>
          </p:cNvSpPr>
          <p:nvPr/>
        </p:nvSpPr>
        <p:spPr bwMode="auto">
          <a:xfrm>
            <a:off x="2714625" y="2366810"/>
            <a:ext cx="33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b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32" name="TextBox 27"/>
          <p:cNvSpPr txBox="1">
            <a:spLocks noChangeArrowheads="1"/>
          </p:cNvSpPr>
          <p:nvPr/>
        </p:nvSpPr>
        <p:spPr bwMode="auto">
          <a:xfrm>
            <a:off x="4572000" y="3009748"/>
            <a:ext cx="357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0070C0"/>
                </a:solidFill>
                <a:latin typeface="Lucida Sans Unicode" pitchFamily="34" charset="0"/>
              </a:rPr>
              <a:t>m</a:t>
            </a:r>
            <a:endParaRPr lang="ru-RU" altLang="ru-RU">
              <a:solidFill>
                <a:srgbClr val="0070C0"/>
              </a:solidFill>
              <a:latin typeface="Lucida Sans Unicode" pitchFamily="34" charset="0"/>
            </a:endParaRPr>
          </a:p>
        </p:txBody>
      </p:sp>
      <p:sp>
        <p:nvSpPr>
          <p:cNvPr id="13333" name="TextBox 28"/>
          <p:cNvSpPr txBox="1">
            <a:spLocks noChangeArrowheads="1"/>
          </p:cNvSpPr>
          <p:nvPr/>
        </p:nvSpPr>
        <p:spPr bwMode="auto">
          <a:xfrm>
            <a:off x="1357313" y="3009748"/>
            <a:ext cx="642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45</a:t>
            </a:r>
            <a:r>
              <a:rPr lang="en-US" altLang="ru-RU" baseline="30000">
                <a:solidFill>
                  <a:srgbClr val="FF0000"/>
                </a:solidFill>
                <a:latin typeface="Lucida Sans Unicode" pitchFamily="34" charset="0"/>
              </a:rPr>
              <a:t>0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34" name="TextBox 29"/>
          <p:cNvSpPr txBox="1">
            <a:spLocks noChangeArrowheads="1"/>
          </p:cNvSpPr>
          <p:nvPr/>
        </p:nvSpPr>
        <p:spPr bwMode="auto">
          <a:xfrm>
            <a:off x="3214688" y="3009748"/>
            <a:ext cx="642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45</a:t>
            </a:r>
            <a:r>
              <a:rPr lang="en-US" altLang="ru-RU" baseline="30000">
                <a:solidFill>
                  <a:srgbClr val="FF0000"/>
                </a:solidFill>
                <a:latin typeface="Lucida Sans Unicode" pitchFamily="34" charset="0"/>
              </a:rPr>
              <a:t>0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35" name="TextBox 30"/>
          <p:cNvSpPr txBox="1">
            <a:spLocks noChangeArrowheads="1"/>
          </p:cNvSpPr>
          <p:nvPr/>
        </p:nvSpPr>
        <p:spPr bwMode="auto">
          <a:xfrm>
            <a:off x="504519" y="3112141"/>
            <a:ext cx="500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dirty="0">
                <a:latin typeface="Lucida Sans Unicode" pitchFamily="34" charset="0"/>
              </a:rPr>
              <a:t>b)</a:t>
            </a:r>
            <a:endParaRPr lang="ru-RU" altLang="ru-RU" dirty="0">
              <a:latin typeface="Lucida Sans Unicode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285875" y="4857750"/>
            <a:ext cx="3214688" cy="71596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1571625" y="4286250"/>
            <a:ext cx="1643063" cy="121443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 flipV="1">
            <a:off x="2571750" y="4643438"/>
            <a:ext cx="1643063" cy="121443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339" name="Прямоугольник 38"/>
          <p:cNvSpPr>
            <a:spLocks noChangeArrowheads="1"/>
          </p:cNvSpPr>
          <p:nvPr/>
        </p:nvSpPr>
        <p:spPr bwMode="auto">
          <a:xfrm>
            <a:off x="1316448" y="5286375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dirty="0">
                <a:solidFill>
                  <a:srgbClr val="FF0000"/>
                </a:solidFill>
                <a:latin typeface="Lucida Sans Unicode" pitchFamily="34" charset="0"/>
              </a:rPr>
              <a:t>a</a:t>
            </a:r>
            <a:endParaRPr lang="ru-RU" altLang="ru-RU" dirty="0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40" name="Прямоугольник 39"/>
          <p:cNvSpPr>
            <a:spLocks noChangeArrowheads="1"/>
          </p:cNvSpPr>
          <p:nvPr/>
        </p:nvSpPr>
        <p:spPr bwMode="auto">
          <a:xfrm>
            <a:off x="2571750" y="5715000"/>
            <a:ext cx="33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b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41" name="TextBox 40"/>
          <p:cNvSpPr txBox="1">
            <a:spLocks noChangeArrowheads="1"/>
          </p:cNvSpPr>
          <p:nvPr/>
        </p:nvSpPr>
        <p:spPr bwMode="auto">
          <a:xfrm>
            <a:off x="4214813" y="5286375"/>
            <a:ext cx="357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0070C0"/>
                </a:solidFill>
                <a:latin typeface="Lucida Sans Unicode" pitchFamily="34" charset="0"/>
              </a:rPr>
              <a:t>m</a:t>
            </a:r>
            <a:endParaRPr lang="ru-RU" altLang="ru-RU">
              <a:solidFill>
                <a:srgbClr val="0070C0"/>
              </a:solidFill>
              <a:latin typeface="Lucida Sans Unicode" pitchFamily="34" charset="0"/>
            </a:endParaRPr>
          </a:p>
        </p:txBody>
      </p:sp>
      <p:sp>
        <p:nvSpPr>
          <p:cNvPr id="13342" name="Прямоугольник 41"/>
          <p:cNvSpPr>
            <a:spLocks noChangeArrowheads="1"/>
          </p:cNvSpPr>
          <p:nvPr/>
        </p:nvSpPr>
        <p:spPr bwMode="auto">
          <a:xfrm>
            <a:off x="1928813" y="5143500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150</a:t>
            </a:r>
            <a:r>
              <a:rPr lang="en-US" altLang="ru-RU" baseline="30000">
                <a:solidFill>
                  <a:srgbClr val="FF0000"/>
                </a:solidFill>
                <a:latin typeface="Lucida Sans Unicode" pitchFamily="34" charset="0"/>
              </a:rPr>
              <a:t>0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43" name="Прямоугольник 42"/>
          <p:cNvSpPr>
            <a:spLocks noChangeArrowheads="1"/>
          </p:cNvSpPr>
          <p:nvPr/>
        </p:nvSpPr>
        <p:spPr bwMode="auto">
          <a:xfrm>
            <a:off x="2928938" y="5000625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FF0000"/>
                </a:solidFill>
                <a:latin typeface="Lucida Sans Unicode" pitchFamily="34" charset="0"/>
              </a:rPr>
              <a:t>150</a:t>
            </a:r>
            <a:r>
              <a:rPr lang="en-US" altLang="ru-RU" baseline="30000">
                <a:solidFill>
                  <a:srgbClr val="FF0000"/>
                </a:solidFill>
                <a:latin typeface="Lucida Sans Unicode" pitchFamily="34" charset="0"/>
              </a:rPr>
              <a:t>0</a:t>
            </a:r>
            <a:endParaRPr lang="ru-RU" altLang="ru-RU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3344" name="TextBox 43"/>
          <p:cNvSpPr txBox="1">
            <a:spLocks noChangeArrowheads="1"/>
          </p:cNvSpPr>
          <p:nvPr/>
        </p:nvSpPr>
        <p:spPr bwMode="auto">
          <a:xfrm>
            <a:off x="699781" y="4708525"/>
            <a:ext cx="500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dirty="0">
                <a:latin typeface="Lucida Sans Unicode" pitchFamily="34" charset="0"/>
              </a:rPr>
              <a:t>c)</a:t>
            </a:r>
            <a:endParaRPr lang="ru-RU" altLang="ru-RU" dirty="0">
              <a:latin typeface="Lucida Sans Unicode" pitchFamily="34" charset="0"/>
            </a:endParaRPr>
          </a:p>
        </p:txBody>
      </p:sp>
      <p:sp>
        <p:nvSpPr>
          <p:cNvPr id="37" name="Дата 3"/>
          <p:cNvSpPr txBox="1">
            <a:spLocks noGrp="1"/>
          </p:cNvSpPr>
          <p:nvPr/>
        </p:nvSpPr>
        <p:spPr bwMode="auto">
          <a:xfrm>
            <a:off x="395288" y="6165850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0" name="Номер слайда 4"/>
          <p:cNvSpPr txBox="1">
            <a:spLocks noGrp="1"/>
          </p:cNvSpPr>
          <p:nvPr/>
        </p:nvSpPr>
        <p:spPr bwMode="auto">
          <a:xfrm>
            <a:off x="8001000" y="6248400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52536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Text Box 16"/>
          <p:cNvSpPr txBox="1">
            <a:spLocks noChangeArrowheads="1"/>
          </p:cNvSpPr>
          <p:nvPr/>
        </p:nvSpPr>
        <p:spPr bwMode="auto">
          <a:xfrm>
            <a:off x="5595938" y="3346450"/>
            <a:ext cx="286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5139" name="Oval 23"/>
          <p:cNvSpPr>
            <a:spLocks noChangeArrowheads="1"/>
          </p:cNvSpPr>
          <p:nvPr/>
        </p:nvSpPr>
        <p:spPr bwMode="auto">
          <a:xfrm>
            <a:off x="3203848" y="5643074"/>
            <a:ext cx="72008" cy="7200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3" name="Text Box 48"/>
          <p:cNvSpPr txBox="1">
            <a:spLocks noChangeArrowheads="1"/>
          </p:cNvSpPr>
          <p:nvPr/>
        </p:nvSpPr>
        <p:spPr bwMode="auto">
          <a:xfrm>
            <a:off x="6732588" y="1268413"/>
            <a:ext cx="7762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5154" name="Text Box 49"/>
          <p:cNvSpPr txBox="1">
            <a:spLocks noChangeArrowheads="1"/>
          </p:cNvSpPr>
          <p:nvPr/>
        </p:nvSpPr>
        <p:spPr bwMode="auto">
          <a:xfrm>
            <a:off x="6675438" y="1628775"/>
            <a:ext cx="920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5155" name="Text Box 50"/>
          <p:cNvSpPr txBox="1">
            <a:spLocks noChangeArrowheads="1"/>
          </p:cNvSpPr>
          <p:nvPr/>
        </p:nvSpPr>
        <p:spPr bwMode="auto">
          <a:xfrm>
            <a:off x="7251700" y="1484313"/>
            <a:ext cx="560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5157" name="Text Box 52"/>
          <p:cNvSpPr txBox="1">
            <a:spLocks noChangeArrowheads="1"/>
          </p:cNvSpPr>
          <p:nvPr/>
        </p:nvSpPr>
        <p:spPr bwMode="auto">
          <a:xfrm>
            <a:off x="5795963" y="5445125"/>
            <a:ext cx="3152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2528776" y="4352775"/>
            <a:ext cx="4319240" cy="162560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3" name="Заголовок 1"/>
          <p:cNvSpPr txBox="1">
            <a:spLocks/>
          </p:cNvSpPr>
          <p:nvPr/>
        </p:nvSpPr>
        <p:spPr bwMode="auto">
          <a:xfrm>
            <a:off x="415524" y="158751"/>
            <a:ext cx="7772400" cy="89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Об аксиомах геометрии </a:t>
            </a:r>
            <a:endParaRPr lang="ru-RU" altLang="ru-RU" sz="4800" b="1" dirty="0" smtClean="0">
              <a:solidFill>
                <a:srgbClr val="215968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266043" y="1667669"/>
            <a:ext cx="6610773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Через любые две точки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проходит прямая, и притом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только одна</a:t>
            </a:r>
          </a:p>
        </p:txBody>
      </p:sp>
      <p:sp>
        <p:nvSpPr>
          <p:cNvPr id="46" name="Дата 3"/>
          <p:cNvSpPr txBox="1">
            <a:spLocks noGrp="1"/>
          </p:cNvSpPr>
          <p:nvPr/>
        </p:nvSpPr>
        <p:spPr bwMode="auto">
          <a:xfrm>
            <a:off x="395288" y="6263072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8" name="Номер слайда 4"/>
          <p:cNvSpPr txBox="1">
            <a:spLocks noGrp="1"/>
          </p:cNvSpPr>
          <p:nvPr/>
        </p:nvSpPr>
        <p:spPr bwMode="auto">
          <a:xfrm>
            <a:off x="8001000" y="6345622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4652392" y="5093568"/>
            <a:ext cx="72008" cy="7200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443320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4294967295"/>
          </p:nvPr>
        </p:nvSpPr>
        <p:spPr>
          <a:xfrm>
            <a:off x="1187624" y="1258559"/>
            <a:ext cx="7272808" cy="374491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использовали и другие аксиомы , хотя особо не выделяли их.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Так, сравнение 2-ух отрезков мы проводили с помощью наложения. Возможность такого наложения вытекает из аксиомы </a:t>
            </a:r>
            <a:endParaRPr lang="ru-RU" altLang="ru-RU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«</a:t>
            </a: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любом луче от его начала можно отложить отрезок, равный данному, и притом только один»</a:t>
            </a:r>
          </a:p>
        </p:txBody>
      </p:sp>
      <p:sp>
        <p:nvSpPr>
          <p:cNvPr id="9" name="Line 31"/>
          <p:cNvSpPr>
            <a:spLocks noChangeShapeType="1"/>
          </p:cNvSpPr>
          <p:nvPr/>
        </p:nvSpPr>
        <p:spPr bwMode="auto">
          <a:xfrm>
            <a:off x="1259632" y="6162433"/>
            <a:ext cx="6218584" cy="25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" name="Oval 33"/>
          <p:cNvSpPr>
            <a:spLocks noChangeArrowheads="1"/>
          </p:cNvSpPr>
          <p:nvPr/>
        </p:nvSpPr>
        <p:spPr bwMode="auto">
          <a:xfrm>
            <a:off x="1248968" y="6146184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" name="Line 34"/>
          <p:cNvSpPr>
            <a:spLocks noChangeShapeType="1"/>
          </p:cNvSpPr>
          <p:nvPr/>
        </p:nvSpPr>
        <p:spPr bwMode="auto">
          <a:xfrm flipV="1">
            <a:off x="1259632" y="6165850"/>
            <a:ext cx="3109292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2" name="Oval 36"/>
          <p:cNvSpPr>
            <a:spLocks noChangeArrowheads="1"/>
          </p:cNvSpPr>
          <p:nvPr/>
        </p:nvSpPr>
        <p:spPr bwMode="auto">
          <a:xfrm>
            <a:off x="2501887" y="5511515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" name="Oval 37"/>
          <p:cNvSpPr>
            <a:spLocks noChangeArrowheads="1"/>
          </p:cNvSpPr>
          <p:nvPr/>
        </p:nvSpPr>
        <p:spPr bwMode="auto">
          <a:xfrm>
            <a:off x="4292154" y="6146184"/>
            <a:ext cx="71438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" name="Line 30"/>
          <p:cNvSpPr>
            <a:spLocks noChangeShapeType="1"/>
          </p:cNvSpPr>
          <p:nvPr/>
        </p:nvSpPr>
        <p:spPr bwMode="auto">
          <a:xfrm>
            <a:off x="2537606" y="5554961"/>
            <a:ext cx="3132113" cy="18661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6" name="Дата 3"/>
          <p:cNvSpPr txBox="1">
            <a:spLocks noGrp="1"/>
          </p:cNvSpPr>
          <p:nvPr/>
        </p:nvSpPr>
        <p:spPr bwMode="auto">
          <a:xfrm>
            <a:off x="395288" y="6165850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8" name="Номер слайда 4"/>
          <p:cNvSpPr txBox="1">
            <a:spLocks noGrp="1"/>
          </p:cNvSpPr>
          <p:nvPr/>
        </p:nvSpPr>
        <p:spPr bwMode="auto">
          <a:xfrm>
            <a:off x="8001000" y="6248400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297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4294967295"/>
          </p:nvPr>
        </p:nvSpPr>
        <p:spPr>
          <a:xfrm>
            <a:off x="1203740" y="529821"/>
            <a:ext cx="7940260" cy="317929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altLang="ru-RU" sz="3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2-х углов основано на аналогичной аксиоме:</a:t>
            </a:r>
          </a:p>
          <a:p>
            <a:pPr>
              <a:buFont typeface="Wingdings" pitchFamily="2" charset="2"/>
              <a:buNone/>
            </a:pPr>
            <a:r>
              <a:rPr lang="ru-RU" altLang="ru-RU" sz="6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любого луча в заданную сторону </a:t>
            </a:r>
            <a:r>
              <a:rPr lang="ru-RU" altLang="ru-RU" sz="6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отложить </a:t>
            </a:r>
            <a:r>
              <a:rPr lang="ru-RU" altLang="ru-RU" sz="6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угол, равный </a:t>
            </a:r>
            <a:r>
              <a:rPr lang="ru-RU" altLang="ru-RU" sz="6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данному неразвернутому </a:t>
            </a:r>
            <a:r>
              <a:rPr lang="ru-RU" altLang="ru-RU" sz="6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6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 </a:t>
            </a:r>
            <a:r>
              <a:rPr lang="ru-RU" altLang="ru-RU" sz="6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притом только один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832003" y="4067927"/>
            <a:ext cx="2428875" cy="78581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0800000" flipV="1">
            <a:off x="2053222" y="4853739"/>
            <a:ext cx="2214562" cy="121443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4477923" y="4746583"/>
            <a:ext cx="3857625" cy="11430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8264110" y="4639426"/>
            <a:ext cx="142875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Дата 3"/>
          <p:cNvSpPr txBox="1">
            <a:spLocks noGrp="1"/>
          </p:cNvSpPr>
          <p:nvPr/>
        </p:nvSpPr>
        <p:spPr bwMode="auto">
          <a:xfrm>
            <a:off x="395288" y="6165850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1" name="Номер слайда 4"/>
          <p:cNvSpPr txBox="1">
            <a:spLocks noGrp="1"/>
          </p:cNvSpPr>
          <p:nvPr/>
        </p:nvSpPr>
        <p:spPr bwMode="auto">
          <a:xfrm>
            <a:off x="8001000" y="6248400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84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611188" y="620713"/>
            <a:ext cx="27924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684213" y="476250"/>
            <a:ext cx="35131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57" name="Text Box 15"/>
          <p:cNvSpPr txBox="1">
            <a:spLocks noChangeArrowheads="1"/>
          </p:cNvSpPr>
          <p:nvPr/>
        </p:nvSpPr>
        <p:spPr bwMode="auto">
          <a:xfrm>
            <a:off x="6748463" y="4283075"/>
            <a:ext cx="1927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58" name="Text Box 16"/>
          <p:cNvSpPr txBox="1">
            <a:spLocks noChangeArrowheads="1"/>
          </p:cNvSpPr>
          <p:nvPr/>
        </p:nvSpPr>
        <p:spPr bwMode="auto">
          <a:xfrm>
            <a:off x="6732588" y="4221163"/>
            <a:ext cx="2000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1403648" y="1196752"/>
            <a:ext cx="6912768" cy="255454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000" dirty="0">
                <a:solidFill>
                  <a:srgbClr val="C00000"/>
                </a:solidFill>
              </a:rPr>
              <a:t>Слово «аксиома» происходит  от греческого «</a:t>
            </a:r>
            <a:r>
              <a:rPr lang="ru-RU" altLang="ru-RU" sz="4000" b="1" dirty="0" err="1">
                <a:solidFill>
                  <a:srgbClr val="C00000"/>
                </a:solidFill>
              </a:rPr>
              <a:t>аксиос</a:t>
            </a:r>
            <a:r>
              <a:rPr lang="ru-RU" altLang="ru-RU" sz="4000" dirty="0">
                <a:solidFill>
                  <a:srgbClr val="C00000"/>
                </a:solidFill>
              </a:rPr>
              <a:t>», что означает «ценный, достойный».</a:t>
            </a:r>
          </a:p>
        </p:txBody>
      </p:sp>
      <p:sp>
        <p:nvSpPr>
          <p:cNvPr id="22" name="Дата 3"/>
          <p:cNvSpPr txBox="1">
            <a:spLocks noGrp="1"/>
          </p:cNvSpPr>
          <p:nvPr/>
        </p:nvSpPr>
        <p:spPr bwMode="auto">
          <a:xfrm>
            <a:off x="395288" y="6165850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4" name="Номер слайда 4"/>
          <p:cNvSpPr txBox="1">
            <a:spLocks noGrp="1"/>
          </p:cNvSpPr>
          <p:nvPr/>
        </p:nvSpPr>
        <p:spPr bwMode="auto">
          <a:xfrm>
            <a:off x="8001000" y="6248400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827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974710" y="6365875"/>
            <a:ext cx="27924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684213" y="476250"/>
            <a:ext cx="35131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496400" y="3841427"/>
            <a:ext cx="2520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Сначала формулируются исходные положения - </a:t>
            </a:r>
            <a:r>
              <a:rPr lang="ru-RU" altLang="ru-RU" sz="1400" dirty="0">
                <a:solidFill>
                  <a:srgbClr val="FF0066"/>
                </a:solidFill>
              </a:rPr>
              <a:t>аксиомы</a:t>
            </a:r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2987675" y="836613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362276" y="3716886"/>
            <a:ext cx="2505075" cy="9429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На их основе, путём логических рассуждений доказываются другие утверждения 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763588" y="4909270"/>
            <a:ext cx="5600700" cy="92551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Такой подход к построению геометрии зародился в глубокой древности и был изложен в сочинении </a:t>
            </a:r>
            <a:r>
              <a:rPr lang="ru-RU" altLang="ru-RU" b="1" dirty="0"/>
              <a:t>«Начала»</a:t>
            </a:r>
            <a:r>
              <a:rPr lang="ru-RU" altLang="ru-RU" dirty="0"/>
              <a:t> древнегреческого учёного Евклида</a:t>
            </a:r>
          </a:p>
        </p:txBody>
      </p:sp>
      <p:sp>
        <p:nvSpPr>
          <p:cNvPr id="6157" name="Text Box 15"/>
          <p:cNvSpPr txBox="1">
            <a:spLocks noChangeArrowheads="1"/>
          </p:cNvSpPr>
          <p:nvPr/>
        </p:nvSpPr>
        <p:spPr bwMode="auto">
          <a:xfrm>
            <a:off x="7367343" y="3936577"/>
            <a:ext cx="1927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6158" name="Text Box 16"/>
          <p:cNvSpPr txBox="1">
            <a:spLocks noChangeArrowheads="1"/>
          </p:cNvSpPr>
          <p:nvPr/>
        </p:nvSpPr>
        <p:spPr bwMode="auto">
          <a:xfrm>
            <a:off x="6732588" y="4221163"/>
            <a:ext cx="2000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546176" y="1848882"/>
            <a:ext cx="432117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Геометрия, изложенная в «Началах», называется </a:t>
            </a:r>
            <a:r>
              <a:rPr lang="ru-RU" altLang="ru-RU" dirty="0">
                <a:solidFill>
                  <a:srgbClr val="FF0066"/>
                </a:solidFill>
              </a:rPr>
              <a:t>евклидовой геометрией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3072955" y="2876928"/>
            <a:ext cx="5545138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 dirty="0" smtClean="0"/>
              <a:t>Некоторые из аксиом Евклида (часть из них он называл </a:t>
            </a:r>
            <a:r>
              <a:rPr lang="ru-RU" altLang="ru-RU" sz="1600" b="1" dirty="0" smtClean="0"/>
              <a:t>постулатами</a:t>
            </a:r>
            <a:r>
              <a:rPr lang="ru-RU" altLang="ru-RU" sz="1600" dirty="0" smtClean="0"/>
              <a:t>) и сейчас используются в геометрии</a:t>
            </a:r>
            <a:endParaRPr lang="ru-RU" altLang="ru-RU" sz="1600" dirty="0"/>
          </a:p>
        </p:txBody>
      </p:sp>
      <p:pic>
        <p:nvPicPr>
          <p:cNvPr id="21" name="Picture 2" descr="C:\Documents and Settings\ТАИСИЯ\Рабочий стол\Euklid-von-Alexandria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5" r="5378"/>
          <a:stretch/>
        </p:blipFill>
        <p:spPr bwMode="auto">
          <a:xfrm>
            <a:off x="251520" y="8753"/>
            <a:ext cx="2541070" cy="3269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Дата 3"/>
          <p:cNvSpPr txBox="1">
            <a:spLocks noGrp="1"/>
          </p:cNvSpPr>
          <p:nvPr/>
        </p:nvSpPr>
        <p:spPr bwMode="auto">
          <a:xfrm>
            <a:off x="395288" y="6165850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4" name="Номер слайда 4"/>
          <p:cNvSpPr txBox="1">
            <a:spLocks noGrp="1"/>
          </p:cNvSpPr>
          <p:nvPr/>
        </p:nvSpPr>
        <p:spPr bwMode="auto">
          <a:xfrm>
            <a:off x="8001000" y="6248400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59023" y="211819"/>
            <a:ext cx="501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srgbClr val="202122"/>
                </a:solidFill>
                <a:latin typeface="Arial" panose="020B0604020202020204" pitchFamily="34" charset="0"/>
              </a:rPr>
              <a:t>Евкли́д</a:t>
            </a:r>
            <a:r>
              <a:rPr lang="ru-RU" sz="1600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endParaRPr lang="ru-RU" sz="1600" dirty="0" smtClean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ru-RU" sz="1600" dirty="0" smtClean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ru-RU" sz="1600" dirty="0">
                <a:solidFill>
                  <a:srgbClr val="202122"/>
                </a:solidFill>
                <a:latin typeface="Arial" panose="020B0604020202020204" pitchFamily="34" charset="0"/>
              </a:rPr>
              <a:t>или </a:t>
            </a:r>
            <a:r>
              <a:rPr lang="ru-RU" sz="1600" b="1" dirty="0" err="1">
                <a:solidFill>
                  <a:srgbClr val="202122"/>
                </a:solidFill>
                <a:latin typeface="Arial" panose="020B0604020202020204" pitchFamily="34" charset="0"/>
              </a:rPr>
              <a:t>Эвкли́д</a:t>
            </a:r>
            <a:r>
              <a:rPr lang="ru-RU" sz="1600" dirty="0">
                <a:solidFill>
                  <a:srgbClr val="202122"/>
                </a:solidFill>
                <a:latin typeface="Arial" panose="020B0604020202020204" pitchFamily="34" charset="0"/>
              </a:rPr>
              <a:t>, </a:t>
            </a:r>
            <a:r>
              <a:rPr lang="ru-RU" sz="1600" dirty="0" smtClean="0">
                <a:solidFill>
                  <a:srgbClr val="202122"/>
                </a:solidFill>
                <a:latin typeface="Arial" panose="020B0604020202020204" pitchFamily="34" charset="0"/>
              </a:rPr>
              <a:t>жил </a:t>
            </a:r>
            <a:r>
              <a:rPr lang="ru-RU" sz="1600" dirty="0">
                <a:solidFill>
                  <a:srgbClr val="202122"/>
                </a:solidFill>
                <a:latin typeface="Arial" panose="020B0604020202020204" pitchFamily="34" charset="0"/>
              </a:rPr>
              <a:t>примерно в период 325 — 265 годы до н. э</a:t>
            </a:r>
            <a:r>
              <a:rPr lang="ru-RU" sz="1600" dirty="0" smtClean="0">
                <a:solidFill>
                  <a:srgbClr val="202122"/>
                </a:solidFill>
                <a:latin typeface="Arial" panose="020B0604020202020204" pitchFamily="34" charset="0"/>
              </a:rPr>
              <a:t>.)</a:t>
            </a:r>
            <a:r>
              <a:rPr lang="ru-RU" sz="1600" dirty="0">
                <a:solidFill>
                  <a:srgbClr val="202122"/>
                </a:solidFill>
                <a:latin typeface="Arial" panose="020B0604020202020204" pitchFamily="34" charset="0"/>
              </a:rPr>
              <a:t> — древнегреческий </a:t>
            </a:r>
            <a:r>
              <a:rPr lang="ru-RU" sz="1600" dirty="0">
                <a:solidFill>
                  <a:srgbClr val="0645AD"/>
                </a:solidFill>
                <a:latin typeface="Arial" panose="020B0604020202020204" pitchFamily="34" charset="0"/>
                <a:hlinkClick r:id="rId3" tooltip="Математик"/>
              </a:rPr>
              <a:t>математик</a:t>
            </a:r>
            <a:r>
              <a:rPr lang="ru-RU" sz="1600" dirty="0">
                <a:solidFill>
                  <a:srgbClr val="202122"/>
                </a:solidFill>
                <a:latin typeface="Arial" panose="020B0604020202020204" pitchFamily="34" charset="0"/>
              </a:rPr>
              <a:t>, геометр, автор первого из дошедших до нас теоретических </a:t>
            </a:r>
            <a:r>
              <a:rPr lang="ru-RU" sz="1600" dirty="0">
                <a:solidFill>
                  <a:srgbClr val="0645AD"/>
                </a:solidFill>
                <a:latin typeface="Arial" panose="020B0604020202020204" pitchFamily="34" charset="0"/>
                <a:hlinkClick r:id="rId4" tooltip="Трактат (литература)"/>
              </a:rPr>
              <a:t>трактатов</a:t>
            </a:r>
            <a:r>
              <a:rPr lang="ru-RU" sz="1600" dirty="0">
                <a:solidFill>
                  <a:srgbClr val="202122"/>
                </a:solidFill>
                <a:latin typeface="Arial" panose="020B0604020202020204" pitchFamily="34" charset="0"/>
              </a:rPr>
              <a:t> по математике. </a:t>
            </a:r>
            <a:endParaRPr lang="ru-RU" sz="160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4017350" y="4077072"/>
            <a:ext cx="113071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51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  <p:bldP spid="3082" grpId="0" animBg="1"/>
      <p:bldP spid="3085" grpId="0" animBg="1"/>
      <p:bldP spid="3091" grpId="0" animBg="1"/>
      <p:bldP spid="309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539750" y="2565400"/>
            <a:ext cx="1728788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187450" y="1700213"/>
            <a:ext cx="71438" cy="73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611188" y="11969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/>
              <a:t>М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851025" y="2276475"/>
            <a:ext cx="3444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/>
              <a:t>а</a:t>
            </a:r>
          </a:p>
        </p:txBody>
      </p:sp>
      <p:sp>
        <p:nvSpPr>
          <p:cNvPr id="7176" name="Line 12"/>
          <p:cNvSpPr>
            <a:spLocks noChangeShapeType="1"/>
          </p:cNvSpPr>
          <p:nvPr/>
        </p:nvSpPr>
        <p:spPr bwMode="auto">
          <a:xfrm>
            <a:off x="4284663" y="40481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14"/>
          <p:cNvSpPr>
            <a:spLocks noChangeShapeType="1"/>
          </p:cNvSpPr>
          <p:nvPr/>
        </p:nvSpPr>
        <p:spPr bwMode="auto">
          <a:xfrm>
            <a:off x="1187450" y="17732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282825" y="1484313"/>
            <a:ext cx="3444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/>
              <a:t>в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274763" y="1196975"/>
            <a:ext cx="3444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/>
              <a:t>с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3132138" y="872499"/>
            <a:ext cx="57610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dirty="0"/>
              <a:t>Докажем, что через точку М можно провести прямую, параллельную прямой </a:t>
            </a:r>
            <a:r>
              <a:rPr lang="ru-RU" altLang="ru-RU" sz="2000" i="1" dirty="0"/>
              <a:t>а</a:t>
            </a:r>
            <a:r>
              <a:rPr lang="ru-RU" altLang="ru-RU" sz="2000" dirty="0"/>
              <a:t>.</a:t>
            </a:r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1187450" y="162877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>
            <a:off x="1331913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1187450" y="24209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1331913" y="24209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5" name="Text Box 24"/>
          <p:cNvSpPr txBox="1">
            <a:spLocks noChangeArrowheads="1"/>
          </p:cNvSpPr>
          <p:nvPr/>
        </p:nvSpPr>
        <p:spPr bwMode="auto">
          <a:xfrm>
            <a:off x="3708400" y="1989138"/>
            <a:ext cx="4953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7186" name="Text Box 25"/>
          <p:cNvSpPr txBox="1">
            <a:spLocks noChangeArrowheads="1"/>
          </p:cNvSpPr>
          <p:nvPr/>
        </p:nvSpPr>
        <p:spPr bwMode="auto">
          <a:xfrm>
            <a:off x="3722688" y="1989138"/>
            <a:ext cx="44497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7187" name="Text Box 26"/>
          <p:cNvSpPr txBox="1">
            <a:spLocks noChangeArrowheads="1"/>
          </p:cNvSpPr>
          <p:nvPr/>
        </p:nvSpPr>
        <p:spPr bwMode="auto">
          <a:xfrm>
            <a:off x="3708400" y="1989138"/>
            <a:ext cx="3384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2952750" y="1650608"/>
            <a:ext cx="2447925" cy="1323439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dirty="0"/>
              <a:t>    </a:t>
            </a:r>
            <a:r>
              <a:rPr lang="ru-RU" altLang="ru-RU" sz="2000" dirty="0"/>
              <a:t>Доказательство: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/>
              <a:t>      а </a:t>
            </a:r>
            <a:r>
              <a:rPr lang="ru-RU" altLang="ru-RU" sz="2000" dirty="0">
                <a:cs typeface="Arial" charset="0"/>
              </a:rPr>
              <a:t>┴ с   </a:t>
            </a:r>
            <a:r>
              <a:rPr lang="en-US" altLang="ru-RU" sz="2000" dirty="0" smtClean="0">
                <a:cs typeface="Arial" charset="0"/>
              </a:rPr>
              <a:t>=</a:t>
            </a:r>
            <a:r>
              <a:rPr lang="en-US" altLang="ru-RU" sz="2000" dirty="0" smtClean="0"/>
              <a:t>&gt;</a:t>
            </a:r>
            <a:r>
              <a:rPr lang="ru-RU" altLang="ru-RU" sz="2000" dirty="0"/>
              <a:t>а   </a:t>
            </a:r>
            <a:r>
              <a:rPr lang="ru-RU" altLang="ru-RU" sz="2000" dirty="0" smtClean="0"/>
              <a:t> в</a:t>
            </a:r>
            <a:endParaRPr lang="en-US" altLang="ru-RU" sz="2000" dirty="0"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>
                <a:cs typeface="Arial" charset="0"/>
              </a:rPr>
              <a:t>      в </a:t>
            </a:r>
            <a:r>
              <a:rPr lang="ru-RU" altLang="ru-RU" sz="2000" dirty="0"/>
              <a:t>┴ с</a:t>
            </a:r>
          </a:p>
        </p:txBody>
      </p:sp>
      <p:sp>
        <p:nvSpPr>
          <p:cNvPr id="7190" name="Line 29"/>
          <p:cNvSpPr>
            <a:spLocks noChangeShapeType="1"/>
          </p:cNvSpPr>
          <p:nvPr/>
        </p:nvSpPr>
        <p:spPr bwMode="auto">
          <a:xfrm>
            <a:off x="4176712" y="2082407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1" name="Line 32"/>
          <p:cNvSpPr>
            <a:spLocks noChangeShapeType="1"/>
          </p:cNvSpPr>
          <p:nvPr/>
        </p:nvSpPr>
        <p:spPr bwMode="auto">
          <a:xfrm>
            <a:off x="4608512" y="229830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2" name="Line 33"/>
          <p:cNvSpPr>
            <a:spLocks noChangeShapeType="1"/>
          </p:cNvSpPr>
          <p:nvPr/>
        </p:nvSpPr>
        <p:spPr bwMode="auto">
          <a:xfrm>
            <a:off x="4771223" y="2233220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3" name="Line 34"/>
          <p:cNvSpPr>
            <a:spLocks noChangeShapeType="1"/>
          </p:cNvSpPr>
          <p:nvPr/>
        </p:nvSpPr>
        <p:spPr bwMode="auto">
          <a:xfrm>
            <a:off x="4896668" y="2233220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4" name="Text Box 35"/>
          <p:cNvSpPr txBox="1">
            <a:spLocks noChangeArrowheads="1"/>
          </p:cNvSpPr>
          <p:nvPr/>
        </p:nvSpPr>
        <p:spPr bwMode="auto">
          <a:xfrm>
            <a:off x="6227763" y="2205038"/>
            <a:ext cx="25765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5580063" y="1649200"/>
            <a:ext cx="3313112" cy="923330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Можно ли через </a:t>
            </a:r>
            <a:r>
              <a:rPr lang="ru-RU" altLang="ru-RU" dirty="0" err="1"/>
              <a:t>т.М</a:t>
            </a:r>
            <a:r>
              <a:rPr lang="ru-RU" altLang="ru-RU" dirty="0"/>
              <a:t> провести</a:t>
            </a:r>
            <a:r>
              <a:rPr lang="ru-RU" altLang="ru-RU" dirty="0">
                <a:solidFill>
                  <a:schemeClr val="accent2"/>
                </a:solidFill>
              </a:rPr>
              <a:t> </a:t>
            </a:r>
            <a:r>
              <a:rPr lang="ru-RU" altLang="ru-RU" dirty="0">
                <a:solidFill>
                  <a:srgbClr val="FF0066"/>
                </a:solidFill>
              </a:rPr>
              <a:t>еще одну</a:t>
            </a:r>
            <a:r>
              <a:rPr lang="ru-RU" altLang="ru-RU" dirty="0">
                <a:solidFill>
                  <a:schemeClr val="accent2"/>
                </a:solidFill>
              </a:rPr>
              <a:t> </a:t>
            </a:r>
            <a:r>
              <a:rPr lang="ru-RU" altLang="ru-RU" dirty="0"/>
              <a:t>прямую , параллельную прямой   </a:t>
            </a:r>
            <a:r>
              <a:rPr lang="ru-RU" altLang="ru-RU" i="1" dirty="0"/>
              <a:t>а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rgbClr val="FF0066"/>
                </a:solidFill>
              </a:rPr>
              <a:t>?</a:t>
            </a:r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 flipH="1">
            <a:off x="250825" y="1196975"/>
            <a:ext cx="201771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2195513" y="962485"/>
            <a:ext cx="415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i="1" dirty="0" smtClean="0"/>
              <a:t>в</a:t>
            </a:r>
            <a:r>
              <a:rPr lang="ru-RU" altLang="ru-RU" sz="1100" i="1" dirty="0" smtClean="0"/>
              <a:t>1</a:t>
            </a:r>
            <a:endParaRPr lang="ru-RU" altLang="ru-RU" sz="1100" i="1" dirty="0"/>
          </a:p>
        </p:txBody>
      </p:sp>
      <p:sp>
        <p:nvSpPr>
          <p:cNvPr id="7198" name="Line 39"/>
          <p:cNvSpPr>
            <a:spLocks noChangeShapeType="1"/>
          </p:cNvSpPr>
          <p:nvPr/>
        </p:nvSpPr>
        <p:spPr bwMode="auto">
          <a:xfrm>
            <a:off x="6881662" y="2572530"/>
            <a:ext cx="0" cy="4015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4608512" y="3068960"/>
            <a:ext cx="4427661" cy="923330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Ч</a:t>
            </a:r>
            <a:r>
              <a:rPr lang="ru-RU" altLang="ru-RU" dirty="0" smtClean="0"/>
              <a:t>ерез </a:t>
            </a:r>
            <a:r>
              <a:rPr lang="ru-RU" altLang="ru-RU" dirty="0" err="1"/>
              <a:t>т.М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rgbClr val="FF0066"/>
                </a:solidFill>
              </a:rPr>
              <a:t>нельзя </a:t>
            </a:r>
            <a:r>
              <a:rPr lang="ru-RU" altLang="ru-RU" dirty="0"/>
              <a:t>провести прямую (отличную от прямой </a:t>
            </a:r>
            <a:r>
              <a:rPr lang="ru-RU" altLang="ru-RU" i="1" dirty="0"/>
              <a:t>в</a:t>
            </a:r>
            <a:r>
              <a:rPr lang="ru-RU" altLang="ru-RU" dirty="0"/>
              <a:t>), параллельную прямой  </a:t>
            </a:r>
            <a:r>
              <a:rPr lang="ru-RU" altLang="ru-RU" i="1" dirty="0"/>
              <a:t>а</a:t>
            </a:r>
            <a:r>
              <a:rPr lang="ru-RU" altLang="ru-RU" dirty="0"/>
              <a:t>.</a:t>
            </a: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3722689" y="4193365"/>
            <a:ext cx="5109442" cy="400110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dirty="0">
                <a:solidFill>
                  <a:srgbClr val="FF0000"/>
                </a:solidFill>
              </a:rPr>
              <a:t>Можно ли это утверждение доказать?</a:t>
            </a:r>
          </a:p>
        </p:txBody>
      </p:sp>
      <p:sp>
        <p:nvSpPr>
          <p:cNvPr id="5164" name="Line 44"/>
          <p:cNvSpPr>
            <a:spLocks noChangeShapeType="1"/>
          </p:cNvSpPr>
          <p:nvPr/>
        </p:nvSpPr>
        <p:spPr bwMode="auto">
          <a:xfrm flipH="1">
            <a:off x="1600927" y="4824407"/>
            <a:ext cx="0" cy="2607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4" name="Text Box 46"/>
          <p:cNvSpPr txBox="1">
            <a:spLocks noChangeArrowheads="1"/>
          </p:cNvSpPr>
          <p:nvPr/>
        </p:nvSpPr>
        <p:spPr bwMode="auto">
          <a:xfrm>
            <a:off x="698500" y="5661025"/>
            <a:ext cx="24336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1213903" y="1232694"/>
            <a:ext cx="0" cy="1944687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611188" y="1735138"/>
            <a:ext cx="1944687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41" name="Заголовок 1"/>
          <p:cNvSpPr txBox="1">
            <a:spLocks/>
          </p:cNvSpPr>
          <p:nvPr/>
        </p:nvSpPr>
        <p:spPr bwMode="auto">
          <a:xfrm>
            <a:off x="395535" y="153521"/>
            <a:ext cx="8497639" cy="61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Аксиома параллельных прямых</a:t>
            </a:r>
            <a:endParaRPr lang="ru-RU" altLang="ru-RU" sz="4400" b="1" dirty="0" smtClean="0">
              <a:solidFill>
                <a:srgbClr val="215968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/>
          <a:srcRect b="18182"/>
          <a:stretch>
            <a:fillRect/>
          </a:stretch>
        </p:blipFill>
        <p:spPr bwMode="auto">
          <a:xfrm rot="317594">
            <a:off x="573702" y="2956765"/>
            <a:ext cx="2317236" cy="20855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0" y="5174687"/>
            <a:ext cx="4003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Comic Sans MS" pitchFamily="66" charset="0"/>
              </a:rPr>
              <a:t>Николай </a:t>
            </a:r>
            <a:r>
              <a:rPr lang="ru-RU" b="1" i="1" dirty="0">
                <a:solidFill>
                  <a:srgbClr val="C00000"/>
                </a:solidFill>
                <a:latin typeface="Comic Sans MS" pitchFamily="66" charset="0"/>
              </a:rPr>
              <a:t>Иванович </a:t>
            </a:r>
            <a:r>
              <a:rPr lang="ru-RU" b="1" i="1" dirty="0" smtClean="0">
                <a:solidFill>
                  <a:srgbClr val="C00000"/>
                </a:solidFill>
                <a:latin typeface="Comic Sans MS" pitchFamily="66" charset="0"/>
              </a:rPr>
              <a:t>Лобачевский</a:t>
            </a:r>
          </a:p>
          <a:p>
            <a:pPr lvl="0" algn="ctr">
              <a:defRPr/>
            </a:pPr>
            <a:r>
              <a:rPr lang="ru-RU" b="1" i="1" dirty="0" smtClean="0">
                <a:solidFill>
                  <a:srgbClr val="C00000"/>
                </a:solidFill>
                <a:latin typeface="Comic Sans MS" pitchFamily="66" charset="0"/>
              </a:rPr>
              <a:t>1792-1856</a:t>
            </a:r>
            <a:endParaRPr lang="ru-RU" b="1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4" name="Дата 3"/>
          <p:cNvSpPr txBox="1">
            <a:spLocks noGrp="1"/>
          </p:cNvSpPr>
          <p:nvPr/>
        </p:nvSpPr>
        <p:spPr bwMode="auto">
          <a:xfrm>
            <a:off x="367860" y="6403914"/>
            <a:ext cx="12239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924FE622-8FC9-4897-970F-2B6F68D54344}" type="datetime1">
              <a:rPr lang="ru-RU" altLang="ru-RU" sz="1200" smtClean="0">
                <a:solidFill>
                  <a:srgbClr val="002060"/>
                </a:solidFill>
                <a:cs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19.01.2023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6" name="Номер слайда 4"/>
          <p:cNvSpPr txBox="1">
            <a:spLocks noGrp="1"/>
          </p:cNvSpPr>
          <p:nvPr/>
        </p:nvSpPr>
        <p:spPr bwMode="auto">
          <a:xfrm>
            <a:off x="7973572" y="6486464"/>
            <a:ext cx="730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F49A202D-D6F7-474D-8BAA-9A7FADF25F74}" type="slidenum">
              <a:rPr lang="ru-RU" altLang="ru-RU" sz="1200" smtClean="0">
                <a:solidFill>
                  <a:srgbClr val="002060"/>
                </a:solidFill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ru-RU" altLang="ru-RU" sz="120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>
            <a:off x="2903398" y="5641148"/>
            <a:ext cx="5109442" cy="707886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solidFill>
                  <a:srgbClr val="FF0000"/>
                </a:solidFill>
              </a:rPr>
              <a:t>Не может быть доказано, само утверждение является аксиомой</a:t>
            </a:r>
            <a:endParaRPr lang="ru-RU" alt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93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0" dur="20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1" dur="20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1" dur="20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  <p:bldP spid="5129" grpId="0"/>
      <p:bldP spid="5130" grpId="0"/>
      <p:bldP spid="5136" grpId="0"/>
      <p:bldP spid="5137" grpId="0"/>
      <p:bldP spid="5138" grpId="0"/>
      <p:bldP spid="5140" grpId="0" animBg="1"/>
      <p:bldP spid="5141" grpId="0" animBg="1"/>
      <p:bldP spid="5142" grpId="0" animBg="1"/>
      <p:bldP spid="5143" grpId="0" animBg="1"/>
      <p:bldP spid="5148" grpId="0" animBg="1"/>
      <p:bldP spid="5156" grpId="0" animBg="1"/>
      <p:bldP spid="5157" grpId="0" animBg="1"/>
      <p:bldP spid="5158" grpId="0"/>
      <p:bldP spid="5160" grpId="0" animBg="1"/>
      <p:bldP spid="5162" grpId="0" animBg="1"/>
      <p:bldP spid="5164" grpId="0" animBg="1"/>
      <p:bldP spid="5133" grpId="0" animBg="1"/>
      <p:bldP spid="5135" grpId="0" animBg="1"/>
      <p:bldP spid="4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564</Words>
  <Application>Microsoft Office PowerPoint</Application>
  <PresentationFormat>Экран (4:3)</PresentationFormat>
  <Paragraphs>111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Calibri</vt:lpstr>
      <vt:lpstr>Century Gothic</vt:lpstr>
      <vt:lpstr>Comic Sans MS</vt:lpstr>
      <vt:lpstr>Lucida Sans Unicode</vt:lpstr>
      <vt:lpstr>Times New Roman</vt:lpstr>
      <vt:lpstr>Wingdings</vt:lpstr>
      <vt:lpstr>Wingdings 3</vt:lpstr>
      <vt:lpstr>Тема Office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Аксиома параллельных прямых</vt:lpstr>
      <vt:lpstr>Следствия из аксиомы параллельных прямых</vt:lpstr>
      <vt:lpstr>Следствия из аксиомы параллельных прямых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Аксиома параллельных прямых</dc:title>
  <dc:creator>Нина</dc:creator>
  <cp:lastModifiedBy>309</cp:lastModifiedBy>
  <cp:revision>28</cp:revision>
  <dcterms:created xsi:type="dcterms:W3CDTF">2015-01-07T11:41:37Z</dcterms:created>
  <dcterms:modified xsi:type="dcterms:W3CDTF">2023-01-19T09:36:54Z</dcterms:modified>
</cp:coreProperties>
</file>