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77" r:id="rId4"/>
    <p:sldId id="269" r:id="rId5"/>
    <p:sldId id="278" r:id="rId6"/>
    <p:sldId id="279" r:id="rId7"/>
    <p:sldId id="280" r:id="rId8"/>
    <p:sldId id="281" r:id="rId9"/>
    <p:sldId id="266" r:id="rId10"/>
    <p:sldId id="282" r:id="rId11"/>
    <p:sldId id="283" r:id="rId12"/>
    <p:sldId id="284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30D1D"/>
    <a:srgbClr val="AEC87A"/>
    <a:srgbClr val="00CC00"/>
    <a:srgbClr val="51A98C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16830"/>
            <a:ext cx="7631513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Почва </a:t>
            </a:r>
            <a:r>
              <a:rPr lang="ru-RU" sz="8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особое</a:t>
            </a:r>
          </a:p>
          <a:p>
            <a:pPr algn="ctr"/>
            <a:r>
              <a:rPr lang="ru-RU" sz="8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природное тело</a:t>
            </a:r>
          </a:p>
        </p:txBody>
      </p:sp>
    </p:spTree>
    <p:extLst>
      <p:ext uri="{BB962C8B-B14F-4D97-AF65-F5344CB8AC3E}">
        <p14:creationId xmlns:p14="http://schemas.microsoft.com/office/powerpoint/2010/main" xmlns="" val="365663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683358" y="146042"/>
            <a:ext cx="7777284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Почвенная карта России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ru-static.z-dn.net/files/d25/26f21f80185b5530d8f44b5a0b4167a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94" b="1917"/>
          <a:stretch/>
        </p:blipFill>
        <p:spPr bwMode="auto">
          <a:xfrm>
            <a:off x="564779" y="1196752"/>
            <a:ext cx="8136694" cy="5526027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938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683358" y="146042"/>
            <a:ext cx="7777284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почв России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9108184"/>
              </p:ext>
            </p:extLst>
          </p:nvPr>
        </p:nvGraphicFramePr>
        <p:xfrm>
          <a:off x="0" y="1052736"/>
          <a:ext cx="9144001" cy="584115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75656"/>
                <a:gridCol w="2736304"/>
                <a:gridCol w="1273867"/>
                <a:gridCol w="1828609"/>
                <a:gridCol w="1829565"/>
              </a:tblGrid>
              <a:tr h="734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почв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почвообразования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гумуса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Плодородие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Распространение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941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Тундровая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глеевая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 тепла, избыточное увлажнение,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Скудная растительность, малый 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опад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1 %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Неплодородная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Тундры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03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Подзолистая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Избыточное увлажнение,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малый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опад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1 -2%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Малоплодородная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Северная часть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Лесной зоны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(зона тайги)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43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Дерново-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подзолистая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Достаточно тепло и увлажнение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2 -4%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Относительно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плодородная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Южная часть лесной зоны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(зона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смешанных лесов)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02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лесная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осадков и испарение практически равны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4-8%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Плодородная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Лесостепная зона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5240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683358" y="146042"/>
            <a:ext cx="7777284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почв России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970322"/>
              </p:ext>
            </p:extLst>
          </p:nvPr>
        </p:nvGraphicFramePr>
        <p:xfrm>
          <a:off x="0" y="1052736"/>
          <a:ext cx="9143999" cy="5805263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03648"/>
                <a:gridCol w="2736304"/>
                <a:gridCol w="1269443"/>
                <a:gridCol w="1912683"/>
                <a:gridCol w="1821921"/>
              </a:tblGrid>
              <a:tr h="7600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почв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почвообразования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гумуса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Плодородие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Распространение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9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Чернозёмы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Недостаточное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увлажнение,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слабый промыв,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большой ежегодный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опад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5 -10%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Наиболее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плодородная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Степная зона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4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Каштановая 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Скудное  увлажнение,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незначительный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опад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1,5%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Малоплодородная 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Сухая степь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43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Бурая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 скудное  увлажнение,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незначительный опад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1,5%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Неплодородная </a:t>
                      </a:r>
                      <a:endParaRPr lang="ru-RU" sz="1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Полупустыни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5200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683358" y="146042"/>
            <a:ext cx="7777284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Почвенные ресурсы и их охрана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79512" y="1196752"/>
            <a:ext cx="8856984" cy="72008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Земельные </a:t>
            </a: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земная поверхность, пригодная для проживания человека и для любых видов хозяйственной деятельности.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179512" y="1916832"/>
            <a:ext cx="8856984" cy="108012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Земельные ресурсы характеризуются величиной территории и ее качеством: рельефом, почвенным покровом и комплексом других природных условий.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179512" y="2996952"/>
            <a:ext cx="8856984" cy="78370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Почвенные ресурсы</a:t>
            </a:r>
            <a:r>
              <a:rPr lang="ru-RU" altLang="zh-CN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земельного фонда, обладающая плодородием и пригодная для развития сельского хозяйства.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179512" y="5157192"/>
            <a:ext cx="6048672" cy="1224136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сохранения почв проводят </a:t>
            </a: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мелиорацию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орошение, осушение, промывку засолённых почв, защиту от эрозии и загрязнения и др.</a:t>
            </a:r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179512" y="3789040"/>
            <a:ext cx="8784976" cy="1368152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России около 13 % земельных ресурсов являются почвенные ресурсы.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пахотных земель находятся на юге Русской равнины и на юге Западной Сибири. Именно  на юге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находятся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плодородные почвы.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apkmedia.ru/wp-content/uploads/2021/05/nw100-3-e16213873772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229200"/>
            <a:ext cx="2592288" cy="1456137"/>
          </a:xfrm>
          <a:prstGeom prst="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17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372"/>
          <a:stretch/>
        </p:blipFill>
        <p:spPr>
          <a:xfrm>
            <a:off x="0" y="0"/>
            <a:ext cx="971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2123309" y="116632"/>
            <a:ext cx="5544616" cy="71318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почвы</a:t>
            </a:r>
            <a:endParaRPr lang="zh-CN" altLang="en-US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1115616" y="2564904"/>
            <a:ext cx="7774160" cy="1908212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компонентом почвы, обеспечивающим её плодородие, является гумус (перегной).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сформировалась почва, слой гумуса должен накопиться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таком объёме, который окажет влияние на нижележащие слои,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е. сформирует </a:t>
            </a: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почвенный профиль.</a:t>
            </a:r>
            <a:endParaRPr lang="zh-CN" altLang="en-US" sz="2000" b="1" u="sng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1115616" y="4797152"/>
            <a:ext cx="7837851" cy="125549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полностью сформированной почве выделяют </a:t>
            </a: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горизонта</a:t>
            </a:r>
            <a:r>
              <a:rPr lang="ru-RU" altLang="zh-CN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гумусовый, вымывания и вмывания.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ними расположена материнская горная порода.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 b="1" u="sng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1115616" y="908720"/>
            <a:ext cx="7846168" cy="1368152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Почва</a:t>
            </a:r>
            <a:r>
              <a:rPr lang="ru-RU" altLang="zh-CN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верхний плодородный слой земной коры, возникший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длительного взаимодействия </a:t>
            </a: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минерального вещества.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439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372"/>
          <a:stretch/>
        </p:blipFill>
        <p:spPr>
          <a:xfrm>
            <a:off x="0" y="0"/>
            <a:ext cx="971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Почвенный профиль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-300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477"/>
          <a:stretch/>
        </p:blipFill>
        <p:spPr bwMode="auto">
          <a:xfrm>
            <a:off x="6588224" y="1628800"/>
            <a:ext cx="2443351" cy="4275805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2123309" y="116632"/>
            <a:ext cx="5544616" cy="71318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почвы</a:t>
            </a:r>
            <a:endParaRPr lang="zh-CN" altLang="en-US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278247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/>
              </a:rPr>
              <a:t>А</a:t>
            </a:r>
            <a:r>
              <a:rPr lang="ru-RU" sz="2000" b="1" baseline="-25000" dirty="0">
                <a:solidFill>
                  <a:schemeClr val="accent3">
                    <a:lumMod val="50000"/>
                  </a:schemeClr>
                </a:solidFill>
                <a:latin typeface="Times New Roman"/>
              </a:rPr>
              <a:t>1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052736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Верхний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 — гумусовый, или накопления перегноя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самый тёмный. Образуется он при накоплении и разложении органических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</a:rPr>
              <a:t>(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/>
              </a:rPr>
              <a:t>опада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</a:rPr>
              <a:t>- А</a:t>
            </a:r>
            <a:r>
              <a:rPr lang="ru-RU" sz="1600" b="1" baseline="-25000" dirty="0" smtClean="0">
                <a:solidFill>
                  <a:srgbClr val="002060"/>
                </a:solidFill>
                <a:latin typeface="Times New Roman"/>
              </a:rPr>
              <a:t>0</a:t>
            </a:r>
            <a:r>
              <a:rPr lang="ru-RU" sz="1600" b="1" dirty="0">
                <a:solidFill>
                  <a:srgbClr val="002060"/>
                </a:solidFill>
                <a:latin typeface="Times New Roman"/>
              </a:rPr>
              <a:t>). </a:t>
            </a:r>
            <a:endParaRPr lang="ru-RU" sz="1600" b="1" dirty="0" smtClean="0">
              <a:solidFill>
                <a:srgbClr val="002060"/>
              </a:solidFill>
              <a:latin typeface="Times New Roman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/>
              </a:rPr>
              <a:t>Книзу </a:t>
            </a:r>
            <a:r>
              <a:rPr lang="ru-RU" sz="1600" b="1" dirty="0">
                <a:solidFill>
                  <a:srgbClr val="002060"/>
                </a:solidFill>
                <a:latin typeface="Times New Roman"/>
              </a:rPr>
              <a:t>этот горизонт становится светлее, так как количество гумуса в нём уменьшается.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3059668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</a:rPr>
              <a:t>А</a:t>
            </a:r>
            <a:r>
              <a:rPr lang="ru-RU" sz="2000" b="1" baseline="-250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</a:rPr>
              <a:t>2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2708920"/>
            <a:ext cx="4896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гумусовым горизонтом расположен горизонт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вымывания,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которого вымываются атмосферными осадками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минеральные соединения, имеющиеся в почве.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 имеет белёсую окраску.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5949280"/>
            <a:ext cx="49002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 вмывания подстилается материнской горной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породой,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которой возникла почва.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609315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</a:rPr>
              <a:t>С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75994" y="443711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</a:rPr>
              <a:t>В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4077072"/>
            <a:ext cx="4968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 расположен горизонт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вмывания,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поступают минеральные вещества из вышележащих слоёв.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горизонта может быть коричневато-чёрным,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красновато-бурым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мучнисто-белым.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Окраска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 зависит от климатических условий, при которых образовалась почва.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59771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0" grpId="0"/>
      <p:bldP spid="9" grpId="0"/>
      <p:bldP spid="11" grpId="0"/>
      <p:bldP spid="13" grpId="0"/>
      <p:bldP spid="1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372"/>
          <a:stretch/>
        </p:blipFill>
        <p:spPr>
          <a:xfrm>
            <a:off x="0" y="0"/>
            <a:ext cx="971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stroy-podskazka.ru/images/article/orig/2020/07/osobennosti-i-opredelenie-mehanicheskogo-sostava-pochvy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7632848" cy="2812146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187624" y="116632"/>
            <a:ext cx="7632848" cy="71318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Механический состав почвы</a:t>
            </a:r>
            <a:endParaRPr lang="zh-CN" altLang="en-US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187624" y="980728"/>
            <a:ext cx="7632848" cy="93610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Механический состав почвы </a:t>
            </a:r>
            <a:r>
              <a:rPr lang="ru-RU" altLang="zh-CN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различных по размеру минеральных частиц: от крупных песчинок </a:t>
            </a:r>
            <a:endParaRPr lang="ru-RU" altLang="zh-CN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мельчайших пылеватых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1187624" y="5085184"/>
            <a:ext cx="7632848" cy="792088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Преобладание песка в составе почв придает им рыхлость </a:t>
            </a:r>
            <a:endParaRPr lang="ru-RU" altLang="zh-CN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водопроницаемость.</a:t>
            </a:r>
            <a:endParaRPr lang="zh-CN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>
            <a:off x="1187624" y="5949280"/>
            <a:ext cx="7632848" cy="72008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Преобладание глинистых частиц делает почву плотной, тяжёлой, </a:t>
            </a:r>
            <a:endParaRPr lang="ru-RU" altLang="zh-CN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 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проницаемой для воды.</a:t>
            </a:r>
            <a:endParaRPr lang="zh-CN" alt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62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372"/>
          <a:stretch/>
        </p:blipFill>
        <p:spPr>
          <a:xfrm>
            <a:off x="0" y="0"/>
            <a:ext cx="971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187624" y="116632"/>
            <a:ext cx="7704856" cy="713184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почвы</a:t>
            </a:r>
            <a:endParaRPr lang="zh-CN" altLang="en-US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187624" y="980728"/>
            <a:ext cx="7704856" cy="72008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почвы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способность почвенных частиц склеиваться в комочки.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fs00.infourok.ru/images/doc/114/134172/img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959" t="60009" r="20833" b="1694"/>
          <a:stretch/>
        </p:blipFill>
        <p:spPr bwMode="auto">
          <a:xfrm>
            <a:off x="1835696" y="3429000"/>
            <a:ext cx="1152005" cy="1817290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s00.infourok.ru/images/doc/114/134172/img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570" t="61190" r="1747" b="1624"/>
          <a:stretch/>
        </p:blipFill>
        <p:spPr bwMode="auto">
          <a:xfrm>
            <a:off x="7308304" y="3429000"/>
            <a:ext cx="1152213" cy="1817290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1"/>
          <p:cNvSpPr>
            <a:spLocks noChangeArrowheads="1"/>
          </p:cNvSpPr>
          <p:nvPr/>
        </p:nvSpPr>
        <p:spPr bwMode="gray">
          <a:xfrm>
            <a:off x="3795879" y="1881816"/>
            <a:ext cx="2488765" cy="4494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DCAC"/>
              </a:gs>
              <a:gs pos="12000">
                <a:srgbClr val="E6D78A">
                  <a:alpha val="88000"/>
                </a:srgbClr>
              </a:gs>
              <a:gs pos="30000">
                <a:srgbClr val="C7AC4C">
                  <a:alpha val="70000"/>
                </a:srgbClr>
              </a:gs>
              <a:gs pos="45000">
                <a:srgbClr val="E6D78A">
                  <a:alpha val="55000"/>
                </a:srgbClr>
              </a:gs>
              <a:gs pos="77000">
                <a:srgbClr val="C7AC4C">
                  <a:alpha val="23000"/>
                </a:srgbClr>
              </a:gs>
              <a:gs pos="100000">
                <a:srgbClr val="E6DCAC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altLang="zh-CN" sz="2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Почва</a:t>
            </a:r>
            <a:endParaRPr lang="zh-CN" altLang="en-US" sz="2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gray">
          <a:xfrm>
            <a:off x="1043608" y="2331267"/>
            <a:ext cx="2808312" cy="93610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5E9EFF"/>
              </a:gs>
              <a:gs pos="39999">
                <a:srgbClr val="85C2FF">
                  <a:alpha val="60001"/>
                </a:srgbClr>
              </a:gs>
              <a:gs pos="70000">
                <a:srgbClr val="C4D6EB">
                  <a:alpha val="30000"/>
                </a:srgbClr>
              </a:gs>
              <a:gs pos="100000">
                <a:srgbClr val="FFEBFA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ru-RU" altLang="zh-CN" b="1" u="sng" kern="0" dirty="0" smtClean="0">
              <a:solidFill>
                <a:srgbClr val="002060"/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altLang="zh-CN" b="1" u="sng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</a:t>
            </a:r>
          </a:p>
          <a:p>
            <a:pPr algn="ctr" eaLnBrk="0" hangingPunct="0">
              <a:defRPr/>
            </a:pPr>
            <a:r>
              <a:rPr lang="ru-RU" altLang="zh-CN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(имеет зернистую</a:t>
            </a:r>
          </a:p>
          <a:p>
            <a:pPr algn="ctr" eaLnBrk="0" hangingPunct="0">
              <a:defRPr/>
            </a:pPr>
            <a:r>
              <a:rPr lang="ru-RU" altLang="zh-CN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комковатую</a:t>
            </a:r>
          </a:p>
          <a:p>
            <a:pPr algn="ctr" eaLnBrk="0" hangingPunct="0">
              <a:defRPr/>
            </a:pPr>
            <a:r>
              <a:rPr lang="ru-RU" altLang="zh-CN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структуру)</a:t>
            </a:r>
            <a:endParaRPr lang="ru-RU" altLang="zh-CN" sz="1600" b="1" u="sng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endParaRPr lang="zh-CN" altLang="en-US" sz="2400" kern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gray">
          <a:xfrm>
            <a:off x="6300192" y="2331267"/>
            <a:ext cx="2664296" cy="93610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488C4"/>
              </a:gs>
              <a:gs pos="53000">
                <a:srgbClr val="D4DEFF">
                  <a:alpha val="47000"/>
                </a:srgbClr>
              </a:gs>
              <a:gs pos="83000">
                <a:srgbClr val="D4DEFF">
                  <a:alpha val="17000"/>
                </a:srgbClr>
              </a:gs>
              <a:gs pos="100000">
                <a:srgbClr val="96AB94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altLang="zh-CN" b="1" u="sng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Бесструктурная</a:t>
            </a:r>
            <a:endParaRPr lang="ru-RU" altLang="zh-CN" b="1" u="sng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ru-RU" altLang="zh-CN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(из-за отсутствия гумуса</a:t>
            </a:r>
          </a:p>
          <a:p>
            <a:pPr algn="ctr" eaLnBrk="0" hangingPunct="0">
              <a:defRPr/>
            </a:pPr>
            <a:r>
              <a:rPr lang="ru-RU" altLang="zh-CN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почва структуры не имеет)</a:t>
            </a:r>
            <a:endParaRPr lang="ru-RU" altLang="zh-CN" sz="16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>
            <a:endCxn id="10" idx="1"/>
          </p:cNvCxnSpPr>
          <p:nvPr/>
        </p:nvCxnSpPr>
        <p:spPr>
          <a:xfrm>
            <a:off x="2555776" y="2106541"/>
            <a:ext cx="1240103" cy="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568660" y="2106541"/>
            <a:ext cx="0" cy="22472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284644" y="2106542"/>
            <a:ext cx="1240103" cy="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524747" y="2106540"/>
            <a:ext cx="0" cy="22472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5040261" y="2492896"/>
            <a:ext cx="6762" cy="184475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9" name="AutoShape 30"/>
          <p:cNvSpPr>
            <a:spLocks noChangeArrowheads="1"/>
          </p:cNvSpPr>
          <p:nvPr/>
        </p:nvSpPr>
        <p:spPr bwMode="gray">
          <a:xfrm>
            <a:off x="3965297" y="4580484"/>
            <a:ext cx="2171700" cy="447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BEAC7"/>
              </a:gs>
              <a:gs pos="17999">
                <a:srgbClr val="FEE7F2">
                  <a:alpha val="82001"/>
                </a:srgbClr>
              </a:gs>
              <a:gs pos="36000">
                <a:srgbClr val="FAC77D">
                  <a:alpha val="64000"/>
                </a:srgbClr>
              </a:gs>
              <a:gs pos="61000">
                <a:srgbClr val="FBA97D">
                  <a:alpha val="39000"/>
                </a:srgbClr>
              </a:gs>
              <a:gs pos="82001">
                <a:srgbClr val="FBD49C">
                  <a:alpha val="17999"/>
                </a:srgbClr>
              </a:gs>
              <a:gs pos="100000">
                <a:srgbClr val="FEE7F2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altLang="zh-CN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endParaRPr lang="zh-CN" altLang="en-US" sz="24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5040261" y="5191239"/>
            <a:ext cx="0" cy="470009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5" name="AutoShape 25"/>
          <p:cNvSpPr>
            <a:spLocks noChangeArrowheads="1"/>
          </p:cNvSpPr>
          <p:nvPr/>
        </p:nvSpPr>
        <p:spPr bwMode="gray">
          <a:xfrm>
            <a:off x="3965297" y="5661248"/>
            <a:ext cx="2171700" cy="69418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EBCF"/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altLang="zh-CN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</a:p>
          <a:p>
            <a:pPr algn="ctr" eaLnBrk="0" hangingPunct="0">
              <a:defRPr/>
            </a:pPr>
            <a:r>
              <a:rPr lang="ru-RU" altLang="zh-CN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плодородия</a:t>
            </a:r>
            <a:endParaRPr lang="zh-CN" altLang="en-US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 flipV="1">
            <a:off x="3491880" y="6134320"/>
            <a:ext cx="443890" cy="1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" name="AutoShape 41"/>
          <p:cNvSpPr>
            <a:spLocks noChangeArrowheads="1"/>
          </p:cNvSpPr>
          <p:nvPr/>
        </p:nvSpPr>
        <p:spPr bwMode="gray">
          <a:xfrm>
            <a:off x="1430974" y="5661248"/>
            <a:ext cx="1933642" cy="69418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DCAC"/>
              </a:gs>
              <a:gs pos="12000">
                <a:srgbClr val="E6D78A">
                  <a:alpha val="88000"/>
                </a:srgbClr>
              </a:gs>
              <a:gs pos="30000">
                <a:srgbClr val="C7AC4C">
                  <a:alpha val="70000"/>
                </a:srgbClr>
              </a:gs>
              <a:gs pos="45000">
                <a:srgbClr val="E6D78A">
                  <a:alpha val="55000"/>
                </a:srgbClr>
              </a:gs>
              <a:gs pos="77000">
                <a:srgbClr val="C7AC4C">
                  <a:alpha val="23000"/>
                </a:srgbClr>
              </a:gs>
              <a:gs pos="100000">
                <a:srgbClr val="E6DCAC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altLang="zh-CN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Плодородная</a:t>
            </a:r>
            <a:r>
              <a:rPr lang="ru-RU" altLang="zh-CN" sz="2400" kern="0" dirty="0" smtClean="0">
                <a:solidFill>
                  <a:srgbClr val="FFFFFF"/>
                </a:solidFill>
                <a:latin typeface="Arial" charset="0"/>
              </a:rPr>
              <a:t> </a:t>
            </a:r>
            <a:endParaRPr lang="zh-CN" altLang="en-US" sz="2400" kern="0" dirty="0">
              <a:solidFill>
                <a:srgbClr val="FFFFFF"/>
              </a:solidFill>
              <a:latin typeface="Arial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6284644" y="6132268"/>
            <a:ext cx="447596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3" name="AutoShape 35"/>
          <p:cNvSpPr>
            <a:spLocks noChangeArrowheads="1"/>
          </p:cNvSpPr>
          <p:nvPr/>
        </p:nvSpPr>
        <p:spPr bwMode="gray">
          <a:xfrm>
            <a:off x="6794020" y="5661249"/>
            <a:ext cx="2095052" cy="69574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EFD1"/>
              </a:gs>
              <a:gs pos="64999">
                <a:srgbClr val="F0EBD5">
                  <a:alpha val="35001"/>
                </a:srgbClr>
              </a:gs>
              <a:gs pos="100000">
                <a:srgbClr val="D1C39F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Малоплодородная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75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2" grpId="0" animBg="1"/>
      <p:bldP spid="29" grpId="0" animBg="1"/>
      <p:bldP spid="35" grpId="0" animBg="1"/>
      <p:bldP spid="39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372"/>
          <a:stretch/>
        </p:blipFill>
        <p:spPr>
          <a:xfrm>
            <a:off x="0" y="0"/>
            <a:ext cx="9716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331640" y="130019"/>
            <a:ext cx="7344816" cy="85071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типичные структурные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почв:</a:t>
            </a:r>
            <a:endParaRPr lang="zh-CN" altLang="en-US" sz="2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3" cstate="print"/>
          <a:srcRect l="3462" t="21310" r="48043" b="5649"/>
          <a:stretch/>
        </p:blipFill>
        <p:spPr>
          <a:xfrm>
            <a:off x="1115616" y="1340768"/>
            <a:ext cx="4015921" cy="4536504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AutoShape 41"/>
          <p:cNvSpPr>
            <a:spLocks noChangeArrowheads="1"/>
          </p:cNvSpPr>
          <p:nvPr/>
        </p:nvSpPr>
        <p:spPr bwMode="gray">
          <a:xfrm>
            <a:off x="5505467" y="1330017"/>
            <a:ext cx="3312368" cy="4494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6DCAC"/>
              </a:gs>
              <a:gs pos="12000">
                <a:srgbClr val="E6D78A">
                  <a:alpha val="88000"/>
                </a:srgbClr>
              </a:gs>
              <a:gs pos="30000">
                <a:srgbClr val="C7AC4C">
                  <a:alpha val="70000"/>
                </a:srgbClr>
              </a:gs>
              <a:gs pos="45000">
                <a:srgbClr val="E6D78A">
                  <a:alpha val="55000"/>
                </a:srgbClr>
              </a:gs>
              <a:gs pos="77000">
                <a:srgbClr val="C7AC4C">
                  <a:alpha val="23000"/>
                </a:srgbClr>
              </a:gs>
              <a:gs pos="100000">
                <a:srgbClr val="E6DCAC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altLang="zh-CN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тип: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9402" y="1923212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комковатая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26765" y="2288202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пылевая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66116" y="2679943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ореховая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5744" y="3059668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зернистая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86874" y="3434849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порошистая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25"/>
          <p:cNvSpPr>
            <a:spLocks noChangeArrowheads="1"/>
          </p:cNvSpPr>
          <p:nvPr/>
        </p:nvSpPr>
        <p:spPr bwMode="gray">
          <a:xfrm>
            <a:off x="5505467" y="4005064"/>
            <a:ext cx="3315005" cy="447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EBCF"/>
              </a:gs>
              <a:gs pos="50000">
                <a:srgbClr val="9CB86E">
                  <a:alpha val="50000"/>
                </a:srgbClr>
              </a:gs>
              <a:gs pos="100000">
                <a:srgbClr val="156B13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lvl="0" algn="ctr" eaLnBrk="0" hangingPunct="0">
              <a:defRPr/>
            </a:pPr>
            <a:r>
              <a:rPr lang="en-US" altLang="zh-CN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тип:</a:t>
            </a:r>
            <a:endParaRPr lang="zh-CN" altLang="en-US" sz="24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86333" y="4581128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столбовидная, столбчатая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47590" y="5897247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сланцевая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AutoShape 30"/>
          <p:cNvSpPr>
            <a:spLocks noChangeArrowheads="1"/>
          </p:cNvSpPr>
          <p:nvPr/>
        </p:nvSpPr>
        <p:spPr bwMode="gray">
          <a:xfrm>
            <a:off x="5505467" y="5319792"/>
            <a:ext cx="3315005" cy="44789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BEAC7"/>
              </a:gs>
              <a:gs pos="17999">
                <a:srgbClr val="FEE7F2">
                  <a:alpha val="82001"/>
                </a:srgbClr>
              </a:gs>
              <a:gs pos="36000">
                <a:srgbClr val="FAC77D">
                  <a:alpha val="64000"/>
                </a:srgbClr>
              </a:gs>
              <a:gs pos="61000">
                <a:srgbClr val="FBA97D">
                  <a:alpha val="39000"/>
                </a:srgbClr>
              </a:gs>
              <a:gs pos="82001">
                <a:srgbClr val="FBD49C">
                  <a:alpha val="17999"/>
                </a:srgbClr>
              </a:gs>
              <a:gs pos="100000">
                <a:srgbClr val="FEE7F2">
                  <a:alpha val="0"/>
                </a:srgbClr>
              </a:gs>
            </a:gsLst>
            <a:lin ang="540000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lvl="0" algn="ctr" eaLnBrk="0" hangingPunct="0">
              <a:defRPr/>
            </a:pPr>
            <a:r>
              <a:rPr lang="en-US" altLang="zh-CN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altLang="zh-CN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тип:</a:t>
            </a:r>
            <a:endParaRPr lang="zh-CN" altLang="en-US" sz="24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89646" y="4950460"/>
            <a:ext cx="319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призматическая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87730" y="6276790"/>
            <a:ext cx="2188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листоватая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85458" y="6313040"/>
            <a:ext cx="239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чешуйчатая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43634" y="6313040"/>
            <a:ext cx="239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пластинчатая</a:t>
            </a:r>
          </a:p>
        </p:txBody>
      </p:sp>
    </p:spTree>
    <p:extLst>
      <p:ext uri="{BB962C8B-B14F-4D97-AF65-F5344CB8AC3E}">
        <p14:creationId xmlns:p14="http://schemas.microsoft.com/office/powerpoint/2010/main" xmlns="" val="90167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 animBg="1"/>
      <p:bldP spid="6" grpId="0"/>
      <p:bldP spid="25" grpId="0"/>
      <p:bldP spid="26" grpId="0"/>
      <p:bldP spid="27" grpId="0"/>
      <p:bldP spid="28" grpId="0"/>
      <p:bldP spid="31" grpId="0" animBg="1"/>
      <p:bldP spid="36" grpId="0"/>
      <p:bldP spid="37" grpId="0"/>
      <p:bldP spid="38" grpId="0" animBg="1"/>
      <p:bldP spid="41" grpId="0"/>
      <p:bldP spid="42" grpId="0"/>
      <p:bldP spid="44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323528" y="187286"/>
            <a:ext cx="8496944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почвообразования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07504" y="1052736"/>
            <a:ext cx="9036496" cy="792088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Почвообразующие факторы</a:t>
            </a:r>
            <a:r>
              <a:rPr lang="ru-RU" altLang="zh-CN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факторов, взаимодействие которых приводит к образованию почвы.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gray">
          <a:xfrm rot="16200000">
            <a:off x="-1520641" y="4100662"/>
            <a:ext cx="4752528" cy="45720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почвообразования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1487310" y="2181598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AutoShape 5"/>
          <p:cNvSpPr>
            <a:spLocks noChangeArrowheads="1"/>
          </p:cNvSpPr>
          <p:nvPr/>
        </p:nvSpPr>
        <p:spPr bwMode="gray">
          <a:xfrm>
            <a:off x="2688737" y="1952998"/>
            <a:ext cx="4343400" cy="45720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Климат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547663" y="2812161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AutoShape 5"/>
          <p:cNvSpPr>
            <a:spLocks noChangeArrowheads="1"/>
          </p:cNvSpPr>
          <p:nvPr/>
        </p:nvSpPr>
        <p:spPr bwMode="gray">
          <a:xfrm>
            <a:off x="2689683" y="2583561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21B3E1">
                  <a:gamma/>
                  <a:tint val="21176"/>
                  <a:invGamma/>
                </a:srgbClr>
              </a:gs>
              <a:gs pos="100000">
                <a:srgbClr val="21B3E1"/>
              </a:gs>
            </a:gsLst>
            <a:lin ang="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Растительность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522594" y="3426909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AutoShape 15"/>
          <p:cNvSpPr>
            <a:spLocks noChangeArrowheads="1"/>
          </p:cNvSpPr>
          <p:nvPr/>
        </p:nvSpPr>
        <p:spPr bwMode="gray">
          <a:xfrm>
            <a:off x="2732652" y="3217647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33">
                  <a:gamma/>
                  <a:tint val="2117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1515998" y="4073387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AutoShape 20"/>
          <p:cNvSpPr>
            <a:spLocks noChangeArrowheads="1"/>
          </p:cNvSpPr>
          <p:nvPr/>
        </p:nvSpPr>
        <p:spPr bwMode="gray">
          <a:xfrm>
            <a:off x="2749487" y="3833394"/>
            <a:ext cx="4343400" cy="4572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Рельеф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493638" y="4659895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AutoShape 26"/>
          <p:cNvSpPr>
            <a:spLocks noChangeArrowheads="1"/>
          </p:cNvSpPr>
          <p:nvPr/>
        </p:nvSpPr>
        <p:spPr bwMode="gray">
          <a:xfrm>
            <a:off x="2795598" y="4437112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66FF">
                  <a:gamma/>
                  <a:tint val="21176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Горные породы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gray">
          <a:xfrm>
            <a:off x="2804049" y="5025343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00">
                  <a:gamma/>
                  <a:tint val="21176"/>
                  <a:invGamma/>
                </a:srgbClr>
              </a:gs>
              <a:gs pos="100000">
                <a:srgbClr val="99CC00"/>
              </a:gs>
            </a:gsLst>
            <a:lin ang="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Грунтовые воды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1479574" y="5253943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1478965" y="5925347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AutoShape 20"/>
          <p:cNvSpPr>
            <a:spLocks noChangeArrowheads="1"/>
          </p:cNvSpPr>
          <p:nvPr/>
        </p:nvSpPr>
        <p:spPr bwMode="gray">
          <a:xfrm>
            <a:off x="2804049" y="5695325"/>
            <a:ext cx="4343400" cy="457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46ACD">
                  <a:gamma/>
                  <a:tint val="21176"/>
                  <a:invGamma/>
                </a:srgbClr>
              </a:gs>
              <a:gs pos="100000">
                <a:srgbClr val="E46ACD"/>
              </a:gs>
            </a:gsLst>
            <a:lin ang="0" scaled="1"/>
          </a:gra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человека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1446307" y="6537190"/>
            <a:ext cx="1121737" cy="1163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6" name="AutoShape 20"/>
          <p:cNvSpPr>
            <a:spLocks noChangeArrowheads="1"/>
          </p:cNvSpPr>
          <p:nvPr/>
        </p:nvSpPr>
        <p:spPr bwMode="gray">
          <a:xfrm>
            <a:off x="2804049" y="6351449"/>
            <a:ext cx="4343400" cy="371481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12700" algn="ctr">
            <a:solidFill>
              <a:srgbClr val="FFFFFF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650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3" grpId="0" animBg="1"/>
      <p:bldP spid="16" grpId="0" animBg="1"/>
      <p:bldP spid="18" grpId="0" animBg="1"/>
      <p:bldP spid="20" grpId="0" animBg="1"/>
      <p:bldP spid="21" grpId="0" animBg="1"/>
      <p:bldP spid="24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259632" y="187286"/>
            <a:ext cx="6841180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Зональность почв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251520" y="1196752"/>
            <a:ext cx="6264696" cy="1551818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Почвы, так же как растительность и климат, имеют </a:t>
            </a: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широтную </a:t>
            </a: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зональность.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эту закономерность установил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В. Докучаев. 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get-zen_doc/98843/pub_60f90d88163f33663b293cbd_60f90db119b3822840176c8b/scale_120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78"/>
          <a:stretch/>
        </p:blipFill>
        <p:spPr bwMode="auto">
          <a:xfrm>
            <a:off x="6660232" y="1196752"/>
            <a:ext cx="2174161" cy="2533926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251520" y="2780928"/>
            <a:ext cx="6264696" cy="108012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причина зональности почв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изменение климата и его важных характеристик —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увлажнения и температуры.</a:t>
            </a:r>
            <a:endParaRPr lang="zh-CN" alt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251520" y="3861048"/>
            <a:ext cx="8712967" cy="1800200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Почвы не всегда подчиняются закону широтной зональности. </a:t>
            </a:r>
            <a:endParaRPr lang="ru-RU" altLang="zh-CN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почвы на современных речных отложениях  или засолённые почвы — те, 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скопились вредные для растений соли.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образуются в основном в южных засушливых областях, где затруднён сток, </a:t>
            </a:r>
            <a:r>
              <a:rPr lang="ru-RU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в </a:t>
            </a:r>
            <a:r>
              <a:rPr lang="ru-RU" altLang="zh-CN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Поволжье. В виде пятен или отдельных массивов засолённые почвы встречаются среди чернозёмов Воронежской области. </a:t>
            </a:r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251520" y="5733256"/>
            <a:ext cx="8712968" cy="1008112"/>
          </a:xfrm>
          <a:prstGeom prst="roundRect">
            <a:avLst>
              <a:gd name="adj" fmla="val 13009"/>
            </a:avLst>
          </a:prstGeom>
          <a:solidFill>
            <a:srgbClr val="AEC87A">
              <a:alpha val="9804"/>
            </a:srgbClr>
          </a:solidFill>
          <a:ln w="19050" cap="rnd" algn="ctr">
            <a:solidFill>
              <a:schemeClr val="accent3">
                <a:lumMod val="5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типов почв наблюдается и в горах. </a:t>
            </a:r>
            <a:endParaRPr lang="ru-RU" altLang="zh-CN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Эту </a:t>
            </a:r>
            <a:r>
              <a:rPr lang="ru-RU" altLang="zh-CN" sz="2000" b="1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закономерность называют высотной поясностью. </a:t>
            </a:r>
            <a:endParaRPr lang="ru-RU" altLang="zh-CN" sz="2000" b="1" u="sng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zh-CN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горах каждому высотному поясу соответствуют свои почвы.</a:t>
            </a:r>
          </a:p>
        </p:txBody>
      </p:sp>
    </p:spTree>
    <p:extLst>
      <p:ext uri="{BB962C8B-B14F-4D97-AF65-F5344CB8AC3E}">
        <p14:creationId xmlns:p14="http://schemas.microsoft.com/office/powerpoint/2010/main" xmlns="" val="109463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4031" b="26573"/>
          <a:stretch/>
        </p:blipFill>
        <p:spPr>
          <a:xfrm>
            <a:off x="0" y="2703"/>
            <a:ext cx="9144000" cy="1080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259632" y="187286"/>
            <a:ext cx="6841180" cy="793441"/>
          </a:xfrm>
          <a:prstGeom prst="roundRect">
            <a:avLst>
              <a:gd name="adj" fmla="val 13009"/>
            </a:avLst>
          </a:prstGeom>
          <a:solidFill>
            <a:schemeClr val="accent3">
              <a:lumMod val="20000"/>
              <a:lumOff val="80000"/>
              <a:alpha val="9804"/>
            </a:schemeClr>
          </a:solidFill>
          <a:ln w="19050" cap="rnd" algn="ctr">
            <a:solidFill>
              <a:schemeClr val="accent3">
                <a:lumMod val="20000"/>
                <a:lumOff val="80000"/>
              </a:schemeClr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4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почв России</a:t>
            </a:r>
            <a:endParaRPr lang="zh-CN" altLang="en-US" sz="4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untitl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727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754</Words>
  <Application>Microsoft Office PowerPoint</Application>
  <PresentationFormat>Экран (4:3)</PresentationFormat>
  <Paragraphs>166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Завуч</cp:lastModifiedBy>
  <cp:revision>68</cp:revision>
  <dcterms:created xsi:type="dcterms:W3CDTF">2021-09-15T16:56:45Z</dcterms:created>
  <dcterms:modified xsi:type="dcterms:W3CDTF">2022-12-15T06:36:46Z</dcterms:modified>
</cp:coreProperties>
</file>