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465" r:id="rId2"/>
    <p:sldId id="468" r:id="rId3"/>
    <p:sldId id="371" r:id="rId4"/>
    <p:sldId id="467" r:id="rId5"/>
    <p:sldId id="372" r:id="rId6"/>
    <p:sldId id="262" r:id="rId7"/>
    <p:sldId id="472" r:id="rId8"/>
    <p:sldId id="453" r:id="rId9"/>
    <p:sldId id="455" r:id="rId10"/>
    <p:sldId id="459" r:id="rId11"/>
    <p:sldId id="460" r:id="rId12"/>
    <p:sldId id="461" r:id="rId13"/>
    <p:sldId id="462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vgubareva66@gmail.com" initials="v" lastIdx="1" clrIdx="0">
    <p:extLst>
      <p:ext uri="{19B8F6BF-5375-455C-9EA6-DF929625EA0E}">
        <p15:presenceInfo xmlns:p15="http://schemas.microsoft.com/office/powerpoint/2012/main" userId="7bc46665d8f90f7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2E43"/>
    <a:srgbClr val="1D3F1D"/>
    <a:srgbClr val="2F6B42"/>
    <a:srgbClr val="277B89"/>
    <a:srgbClr val="ECF3FA"/>
    <a:srgbClr val="7232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374" autoAdjust="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100" dirty="0">
                <a:solidFill>
                  <a:srgbClr val="002060"/>
                </a:solidFill>
                <a:latin typeface="Bookman Old Style" panose="02050604050505020204" pitchFamily="18" charset="0"/>
              </a:rPr>
              <a:t>Отдых</a:t>
            </a:r>
            <a:r>
              <a:rPr lang="ru-RU" sz="1100" baseline="0" dirty="0">
                <a:solidFill>
                  <a:srgbClr val="002060"/>
                </a:solidFill>
                <a:latin typeface="Bookman Old Style" panose="02050604050505020204" pitchFamily="18" charset="0"/>
              </a:rPr>
              <a:t> детей из школьного лесничества в сменах лесного и экологического направления</a:t>
            </a:r>
            <a:endParaRPr lang="ru-RU" sz="11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Орлёнок</c:v>
                </c:pt>
              </c:strCache>
            </c:strRef>
          </c:tx>
          <c:invertIfNegative val="0"/>
          <c:cat>
            <c:numRef>
              <c:f>Лист1!$A$2:$A$7</c:f>
              <c:numCache>
                <c:formatCode>General</c:formatCod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</c:v>
                </c:pt>
                <c:pt idx="1">
                  <c:v>0</c:v>
                </c:pt>
                <c:pt idx="2">
                  <c:v>3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D5-41AC-9C68-6F8FF512656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Артек</c:v>
                </c:pt>
              </c:strCache>
            </c:strRef>
          </c:tx>
          <c:invertIfNegative val="0"/>
          <c:cat>
            <c:numRef>
              <c:f>Лист1!$A$2:$A$7</c:f>
              <c:numCache>
                <c:formatCode>General</c:formatCod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ED5-41AC-9C68-6F8FF512656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Сириус</c:v>
                </c:pt>
              </c:strCache>
            </c:strRef>
          </c:tx>
          <c:spPr>
            <a:solidFill>
              <a:srgbClr val="277B89"/>
            </a:solidFill>
          </c:spPr>
          <c:invertIfNegative val="0"/>
          <c:cat>
            <c:numRef>
              <c:f>Лист1!$A$2:$A$7</c:f>
              <c:numCache>
                <c:formatCode>General</c:formatCod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ED5-41AC-9C68-6F8FF5126566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Лазурный</c:v>
                </c:pt>
              </c:strCache>
            </c:strRef>
          </c:tx>
          <c:invertIfNegative val="0"/>
          <c:cat>
            <c:numRef>
              <c:f>Лист1!$A$2:$A$7</c:f>
              <c:numCache>
                <c:formatCode>General</c:formatCod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Лист1!$E$2:$E$7</c:f>
              <c:numCache>
                <c:formatCode>General</c:formatCode>
                <c:ptCount val="6"/>
                <c:pt idx="0">
                  <c:v>3</c:v>
                </c:pt>
                <c:pt idx="1">
                  <c:v>1</c:v>
                </c:pt>
                <c:pt idx="2">
                  <c:v>2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ED5-41AC-9C68-6F8FF51265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122125160"/>
        <c:axId val="122125544"/>
        <c:axId val="0"/>
      </c:bar3DChart>
      <c:catAx>
        <c:axId val="122125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22125544"/>
        <c:crosses val="autoZero"/>
        <c:auto val="1"/>
        <c:lblAlgn val="ctr"/>
        <c:lblOffset val="100"/>
        <c:noMultiLvlLbl val="0"/>
      </c:catAx>
      <c:valAx>
        <c:axId val="12212554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crossAx val="122125160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100" dirty="0">
                <a:solidFill>
                  <a:srgbClr val="002060"/>
                </a:solidFill>
                <a:latin typeface="Bookman Old Style" panose="02050604050505020204" pitchFamily="18" charset="0"/>
              </a:rPr>
              <a:t>Поступление выпускников в учебные заведения лесной и биологической</a:t>
            </a:r>
            <a:r>
              <a:rPr lang="ru-RU" sz="1100" baseline="0" dirty="0">
                <a:solidFill>
                  <a:srgbClr val="002060"/>
                </a:solidFill>
                <a:latin typeface="Bookman Old Style" panose="02050604050505020204" pitchFamily="18" charset="0"/>
              </a:rPr>
              <a:t> направленности</a:t>
            </a:r>
            <a:endParaRPr lang="ru-RU" sz="11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Нижегородский педагогический университет им. К. Минина</c:v>
                </c:pt>
              </c:strCache>
            </c:strRef>
          </c:tx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61-4DC8-9EEF-644EE4C9A90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Нижегородская государственная сельскохозяйственная академия</c:v>
                </c:pt>
              </c:strCache>
            </c:strRef>
          </c:tx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961-4DC8-9EEF-644EE4C9A90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Краснобаковский лесной колледж</c:v>
                </c:pt>
              </c:strCache>
            </c:strRef>
          </c:tx>
          <c:spPr>
            <a:solidFill>
              <a:srgbClr val="2F6B42"/>
            </a:solidFill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5</c:v>
                </c:pt>
                <c:pt idx="1">
                  <c:v>9</c:v>
                </c:pt>
                <c:pt idx="2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961-4DC8-9EEF-644EE4C9A9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3088288"/>
        <c:axId val="123088672"/>
        <c:axId val="0"/>
      </c:bar3DChart>
      <c:catAx>
        <c:axId val="123088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rgbClr val="002060"/>
            </a:solidFill>
          </a:ln>
        </c:spPr>
        <c:crossAx val="123088672"/>
        <c:crosses val="autoZero"/>
        <c:auto val="1"/>
        <c:lblAlgn val="ctr"/>
        <c:lblOffset val="100"/>
        <c:noMultiLvlLbl val="0"/>
      </c:catAx>
      <c:valAx>
        <c:axId val="12308867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2308828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10-27T23:32:56.369" idx="1">
    <p:pos x="6294" y="819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F49324-3897-4594-AF68-47BFAB845BC3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82A488-EE9C-4EE6-9F47-B4948B6DD0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721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199" y="665163"/>
            <a:ext cx="470816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199" y="3602038"/>
            <a:ext cx="470816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2833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6201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4933013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087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2"/>
          <p:cNvSpPr>
            <a:spLocks noGrp="1"/>
          </p:cNvSpPr>
          <p:nvPr>
            <p:ph idx="13"/>
          </p:nvPr>
        </p:nvSpPr>
        <p:spPr>
          <a:xfrm>
            <a:off x="719528" y="1825625"/>
            <a:ext cx="5087912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026664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1977" y="765358"/>
            <a:ext cx="4916670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11976" y="4589463"/>
            <a:ext cx="4835473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1171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3367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2388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2200" y="365125"/>
            <a:ext cx="5183188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786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9547" y="260194"/>
            <a:ext cx="5087911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2982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885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586651" cy="14015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0682" y="457201"/>
            <a:ext cx="4774706" cy="564379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58665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4711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610662" y="987425"/>
            <a:ext cx="4744726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1232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5888" y="365125"/>
            <a:ext cx="50879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65888" y="1825625"/>
            <a:ext cx="508791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6D937-DF1D-41E6-B9D6-316CB067AABE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863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64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3.png"/><Relationship Id="rId7" Type="http://schemas.openxmlformats.org/officeDocument/2006/relationships/image" Target="../media/image46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&#1088;52.&#1085;&#1072;&#1074;&#1080;&#1075;&#1072;&#1090;&#1086;&#1088;.&#1076;&#1077;&#1090;&#1080;/program/26842-shkolnoe-lesnichestvo-distantsionnaya-forma-obucheniya" TargetMode="External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microsoft.com/office/2007/relationships/hdphoto" Target="../media/hdphoto23.wdp"/><Relationship Id="rId18" Type="http://schemas.openxmlformats.org/officeDocument/2006/relationships/image" Target="../media/image58.jpeg"/><Relationship Id="rId3" Type="http://schemas.openxmlformats.org/officeDocument/2006/relationships/image" Target="../media/image50.svg"/><Relationship Id="rId7" Type="http://schemas.microsoft.com/office/2007/relationships/hdphoto" Target="../media/hdphoto20.wdp"/><Relationship Id="rId12" Type="http://schemas.openxmlformats.org/officeDocument/2006/relationships/image" Target="../media/image55.png"/><Relationship Id="rId17" Type="http://schemas.microsoft.com/office/2007/relationships/hdphoto" Target="../media/hdphoto25.wdp"/><Relationship Id="rId2" Type="http://schemas.openxmlformats.org/officeDocument/2006/relationships/image" Target="../media/image49.png"/><Relationship Id="rId16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11" Type="http://schemas.microsoft.com/office/2007/relationships/hdphoto" Target="../media/hdphoto22.wdp"/><Relationship Id="rId5" Type="http://schemas.openxmlformats.org/officeDocument/2006/relationships/hyperlink" Target="https://vk.com/club157019883" TargetMode="External"/><Relationship Id="rId15" Type="http://schemas.microsoft.com/office/2007/relationships/hdphoto" Target="../media/hdphoto24.wdp"/><Relationship Id="rId10" Type="http://schemas.openxmlformats.org/officeDocument/2006/relationships/image" Target="../media/image54.png"/><Relationship Id="rId4" Type="http://schemas.openxmlformats.org/officeDocument/2006/relationships/image" Target="../media/image51.png"/><Relationship Id="rId9" Type="http://schemas.microsoft.com/office/2007/relationships/hdphoto" Target="../media/hdphoto21.wdp"/><Relationship Id="rId14" Type="http://schemas.openxmlformats.org/officeDocument/2006/relationships/image" Target="../media/image5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microsoft.com/office/2007/relationships/hdphoto" Target="../media/hdphoto2.wdp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microsoft.com/office/2007/relationships/hdphoto" Target="../media/hdphoto4.wdp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microsoft.com/office/2007/relationships/hdphoto" Target="../media/hdphoto6.wdp"/><Relationship Id="rId7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microsoft.com/office/2007/relationships/hdphoto" Target="../media/hdphoto7.wdp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33.png"/><Relationship Id="rId3" Type="http://schemas.openxmlformats.org/officeDocument/2006/relationships/hyperlink" Target="https://&#1088;&#1076;&#1096;.&#1088;&#1092;/profile" TargetMode="External"/><Relationship Id="rId7" Type="http://schemas.openxmlformats.org/officeDocument/2006/relationships/image" Target="../media/image30.png"/><Relationship Id="rId12" Type="http://schemas.microsoft.com/office/2007/relationships/hdphoto" Target="../media/hdphoto1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11" Type="http://schemas.openxmlformats.org/officeDocument/2006/relationships/image" Target="../media/image32.png"/><Relationship Id="rId5" Type="http://schemas.openxmlformats.org/officeDocument/2006/relationships/image" Target="../media/image29.png"/><Relationship Id="rId10" Type="http://schemas.microsoft.com/office/2007/relationships/hdphoto" Target="../media/hdphoto10.wdp"/><Relationship Id="rId4" Type="http://schemas.openxmlformats.org/officeDocument/2006/relationships/hyperlink" Target="https://vk.com/club157019883" TargetMode="External"/><Relationship Id="rId9" Type="http://schemas.openxmlformats.org/officeDocument/2006/relationships/image" Target="../media/image31.png"/><Relationship Id="rId14" Type="http://schemas.microsoft.com/office/2007/relationships/hdphoto" Target="../media/hdphoto12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hyperlink" Target="https://vk.com/video-157019883_456239027" TargetMode="External"/><Relationship Id="rId18" Type="http://schemas.openxmlformats.org/officeDocument/2006/relationships/image" Target="../media/image37.png"/><Relationship Id="rId3" Type="http://schemas.microsoft.com/office/2007/relationships/hdphoto" Target="../media/hdphoto13.wdp"/><Relationship Id="rId21" Type="http://schemas.microsoft.com/office/2007/relationships/hdphoto" Target="../media/hdphoto17.wdp"/><Relationship Id="rId7" Type="http://schemas.openxmlformats.org/officeDocument/2006/relationships/slide" Target="slide12.xml"/><Relationship Id="rId12" Type="http://schemas.openxmlformats.org/officeDocument/2006/relationships/hyperlink" Target="https://vk.com/video-46459769_456239199" TargetMode="External"/><Relationship Id="rId17" Type="http://schemas.microsoft.com/office/2007/relationships/hdphoto" Target="../media/hdphoto15.wdp"/><Relationship Id="rId2" Type="http://schemas.openxmlformats.org/officeDocument/2006/relationships/image" Target="../media/image34.png"/><Relationship Id="rId16" Type="http://schemas.openxmlformats.org/officeDocument/2006/relationships/image" Target="../media/image36.png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vgubareva.wixsite.com/svyatobor" TargetMode="External"/><Relationship Id="rId11" Type="http://schemas.openxmlformats.org/officeDocument/2006/relationships/hyperlink" Target="https://futureforest58.wixsite.com/2022" TargetMode="External"/><Relationship Id="rId5" Type="http://schemas.openxmlformats.org/officeDocument/2006/relationships/hyperlink" Target="https://maoy-wetl-soh.ru/magicpage.html?page=65936" TargetMode="External"/><Relationship Id="rId15" Type="http://schemas.microsoft.com/office/2007/relationships/hdphoto" Target="../media/hdphoto14.wdp"/><Relationship Id="rId10" Type="http://schemas.openxmlformats.org/officeDocument/2006/relationships/slide" Target="slide10.xml"/><Relationship Id="rId19" Type="http://schemas.microsoft.com/office/2007/relationships/hdphoto" Target="../media/hdphoto16.wdp"/><Relationship Id="rId4" Type="http://schemas.openxmlformats.org/officeDocument/2006/relationships/hyperlink" Target="&#1059;&#1089;&#1090;&#1072;&#1074;%20&#1064;&#1051;%20&#1057;&#1074;&#1103;&#1090;&#1086;&#1073;&#1086;&#1088;.docx" TargetMode="External"/><Relationship Id="rId9" Type="http://schemas.openxmlformats.org/officeDocument/2006/relationships/slide" Target="slide11.xml"/><Relationship Id="rId1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3" Type="http://schemas.openxmlformats.org/officeDocument/2006/relationships/chart" Target="../charts/chart1.xml"/><Relationship Id="rId7" Type="http://schemas.openxmlformats.org/officeDocument/2006/relationships/image" Target="../media/image4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8.wdp"/><Relationship Id="rId5" Type="http://schemas.openxmlformats.org/officeDocument/2006/relationships/image" Target="../media/image40.png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2013358" y="539411"/>
            <a:ext cx="8649049" cy="1255713"/>
          </a:xfrm>
        </p:spPr>
        <p:txBody>
          <a:bodyPr>
            <a:noAutofit/>
          </a:bodyPr>
          <a:lstStyle/>
          <a:p>
            <a:br>
              <a:rPr lang="ru-RU" sz="2800" b="1" dirty="0">
                <a:solidFill>
                  <a:srgbClr val="820000"/>
                </a:solidFill>
                <a:latin typeface="Bookman Old Style" panose="02050604050505020204" pitchFamily="18" charset="0"/>
              </a:rPr>
            </a:br>
            <a:br>
              <a:rPr lang="ru-RU" sz="2800" b="1" dirty="0">
                <a:solidFill>
                  <a:srgbClr val="820000"/>
                </a:solidFill>
                <a:latin typeface="Bookman Old Style" panose="02050604050505020204" pitchFamily="18" charset="0"/>
              </a:rPr>
            </a:br>
            <a:br>
              <a:rPr lang="ru-RU" sz="2800" b="1" dirty="0">
                <a:solidFill>
                  <a:srgbClr val="820000"/>
                </a:solidFill>
                <a:latin typeface="Bookman Old Style" panose="02050604050505020204" pitchFamily="18" charset="0"/>
              </a:rPr>
            </a:br>
            <a:br>
              <a:rPr lang="ru-RU" sz="2800" b="1" dirty="0">
                <a:solidFill>
                  <a:srgbClr val="820000"/>
                </a:solidFill>
                <a:latin typeface="Bookman Old Style" panose="02050604050505020204" pitchFamily="18" charset="0"/>
              </a:rPr>
            </a:br>
            <a:r>
              <a:rPr lang="ru-RU" sz="2800" b="1" dirty="0">
                <a:solidFill>
                  <a:srgbClr val="820000"/>
                </a:solidFill>
                <a:latin typeface="Bookman Old Style" panose="02050604050505020204" pitchFamily="18" charset="0"/>
              </a:rPr>
              <a:t>«</a:t>
            </a:r>
            <a:r>
              <a:rPr lang="ru-RU" sz="2800" b="1" dirty="0">
                <a:solidFill>
                  <a:srgbClr val="82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anose="02050604050505020204" pitchFamily="18" charset="0"/>
              </a:rPr>
              <a:t>Школьное лесничество – </a:t>
            </a:r>
            <a:br>
              <a:rPr lang="ru-RU" sz="2800" b="1" dirty="0">
                <a:solidFill>
                  <a:srgbClr val="82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2800" b="1" dirty="0">
                <a:solidFill>
                  <a:srgbClr val="82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anose="02050604050505020204" pitchFamily="18" charset="0"/>
              </a:rPr>
              <a:t>пространство новых возможностей….»</a:t>
            </a:r>
            <a:br>
              <a:rPr lang="ru-RU" sz="2800" dirty="0">
                <a:solidFill>
                  <a:srgbClr val="820000"/>
                </a:solidFill>
                <a:latin typeface="Bookman Old Style" panose="02050604050505020204" pitchFamily="18" charset="0"/>
              </a:rPr>
            </a:br>
            <a:br>
              <a:rPr lang="ru-RU" sz="2800" dirty="0">
                <a:latin typeface="Bookman Old Style" panose="02050604050505020204" pitchFamily="18" charset="0"/>
              </a:rPr>
            </a:br>
            <a:endParaRPr lang="ru-RU" sz="2800" dirty="0">
              <a:latin typeface="Bookman Old Style" panose="02050604050505020204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4294967295"/>
          </p:nvPr>
        </p:nvSpPr>
        <p:spPr>
          <a:xfrm>
            <a:off x="853296" y="1214996"/>
            <a:ext cx="4586288" cy="3811587"/>
          </a:xfrm>
        </p:spPr>
        <p:txBody>
          <a:bodyPr>
            <a:normAutofit/>
          </a:bodyPr>
          <a:lstStyle/>
          <a:p>
            <a:pPr algn="ctr"/>
            <a:endParaRPr lang="ru-RU" b="1" dirty="0">
              <a:latin typeface="Bookman Old Style" panose="02050604050505020204" pitchFamily="18" charset="0"/>
            </a:endParaRPr>
          </a:p>
          <a:p>
            <a:endParaRPr lang="ru-RU" dirty="0"/>
          </a:p>
        </p:txBody>
      </p:sp>
      <p:pic>
        <p:nvPicPr>
          <p:cNvPr id="10" name="Picture 2" descr="G:\школ.леснич.Святобор\фото и эмблема\лого т.валя.png">
            <a:extLst>
              <a:ext uri="{FF2B5EF4-FFF2-40B4-BE49-F238E27FC236}">
                <a16:creationId xmlns:a16="http://schemas.microsoft.com/office/drawing/2014/main" id="{893E88B2-5555-437B-B459-1582F0C654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13" t="7899" r="7825" b="9203"/>
          <a:stretch>
            <a:fillRect/>
          </a:stretch>
        </p:blipFill>
        <p:spPr bwMode="auto">
          <a:xfrm>
            <a:off x="343847" y="92863"/>
            <a:ext cx="2086265" cy="1906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618" y="1999159"/>
            <a:ext cx="6338763" cy="4436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Google Shape;790;p70">
            <a:extLst>
              <a:ext uri="{FF2B5EF4-FFF2-40B4-BE49-F238E27FC236}">
                <a16:creationId xmlns:a16="http://schemas.microsoft.com/office/drawing/2014/main" id="{56041C0C-0E81-D6FD-611E-1557C3CAE43A}"/>
              </a:ext>
            </a:extLst>
          </p:cNvPr>
          <p:cNvSpPr txBox="1"/>
          <p:nvPr/>
        </p:nvSpPr>
        <p:spPr>
          <a:xfrm>
            <a:off x="3635113" y="243969"/>
            <a:ext cx="4921774" cy="92329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defRPr/>
            </a:pPr>
            <a:r>
              <a:rPr lang="ru-RU" sz="4800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Нам 5 лет!</a:t>
            </a:r>
          </a:p>
        </p:txBody>
      </p:sp>
    </p:spTree>
    <p:extLst>
      <p:ext uri="{BB962C8B-B14F-4D97-AF65-F5344CB8AC3E}">
        <p14:creationId xmlns:p14="http://schemas.microsoft.com/office/powerpoint/2010/main" val="41615562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90;p70">
            <a:extLst>
              <a:ext uri="{FF2B5EF4-FFF2-40B4-BE49-F238E27FC236}">
                <a16:creationId xmlns:a16="http://schemas.microsoft.com/office/drawing/2014/main" id="{6470E32C-581B-4ABB-A9DD-655664598246}"/>
              </a:ext>
            </a:extLst>
          </p:cNvPr>
          <p:cNvSpPr txBox="1"/>
          <p:nvPr/>
        </p:nvSpPr>
        <p:spPr>
          <a:xfrm>
            <a:off x="738231" y="240073"/>
            <a:ext cx="5092118" cy="73863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defRPr/>
            </a:pPr>
            <a:r>
              <a:rPr lang="ru-RU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Дистанционные курсы «Distant52» </a:t>
            </a:r>
            <a:br>
              <a:rPr lang="ru-RU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</a:br>
            <a:r>
              <a:rPr lang="ru-RU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«Школьное лесничество»</a:t>
            </a:r>
          </a:p>
        </p:txBody>
      </p:sp>
      <p:pic>
        <p:nvPicPr>
          <p:cNvPr id="3" name="Объект 4">
            <a:extLst>
              <a:ext uri="{FF2B5EF4-FFF2-40B4-BE49-F238E27FC236}">
                <a16:creationId xmlns:a16="http://schemas.microsoft.com/office/drawing/2014/main" id="{816BC96C-CDA2-4957-96E6-AA48A4AA41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47" y="1017159"/>
            <a:ext cx="2572031" cy="1627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Объект 7">
            <a:extLst>
              <a:ext uri="{FF2B5EF4-FFF2-40B4-BE49-F238E27FC236}">
                <a16:creationId xmlns:a16="http://schemas.microsoft.com/office/drawing/2014/main" id="{B903D179-9C7A-42EE-B38E-9C2FF177B7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463" y="1341372"/>
            <a:ext cx="2572031" cy="1649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Объект 10">
            <a:extLst>
              <a:ext uri="{FF2B5EF4-FFF2-40B4-BE49-F238E27FC236}">
                <a16:creationId xmlns:a16="http://schemas.microsoft.com/office/drawing/2014/main" id="{D32EB5BB-2C4C-477E-85F9-4434037EFE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12" y="2683176"/>
            <a:ext cx="2604349" cy="1627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Объект 13">
            <a:extLst>
              <a:ext uri="{FF2B5EF4-FFF2-40B4-BE49-F238E27FC236}">
                <a16:creationId xmlns:a16="http://schemas.microsoft.com/office/drawing/2014/main" id="{1914EF8D-F90E-49F0-87E6-86D2B074A4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290" y="3133817"/>
            <a:ext cx="2712379" cy="160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20">
            <a:extLst>
              <a:ext uri="{FF2B5EF4-FFF2-40B4-BE49-F238E27FC236}">
                <a16:creationId xmlns:a16="http://schemas.microsoft.com/office/drawing/2014/main" id="{DA7529DE-B7F2-4CB8-8DA0-C5A83339D3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4494" y="4816286"/>
            <a:ext cx="45720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https://xn--52-kmc.xn--80aafey1amqq.xn--d1acj3b/program/26842-shkolnoe-lesnichestvo-distantsionnaya-forma-obucheniya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dirty="0"/>
          </a:p>
        </p:txBody>
      </p:sp>
      <p:pic>
        <p:nvPicPr>
          <p:cNvPr id="8" name="Picture 14" descr="Школьное лесничество (дистанционная форма обучения)">
            <a:extLst>
              <a:ext uri="{FF2B5EF4-FFF2-40B4-BE49-F238E27FC236}">
                <a16:creationId xmlns:a16="http://schemas.microsoft.com/office/drawing/2014/main" id="{4BE5CE75-588E-425B-8D3A-33E0016520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78" y="5815392"/>
            <a:ext cx="1655763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Google Shape;790;p70">
            <a:extLst>
              <a:ext uri="{FF2B5EF4-FFF2-40B4-BE49-F238E27FC236}">
                <a16:creationId xmlns:a16="http://schemas.microsoft.com/office/drawing/2014/main" id="{737B3382-3ED9-40B3-8438-1C4E5D940B78}"/>
              </a:ext>
            </a:extLst>
          </p:cNvPr>
          <p:cNvSpPr txBox="1"/>
          <p:nvPr/>
        </p:nvSpPr>
        <p:spPr>
          <a:xfrm>
            <a:off x="6382297" y="248489"/>
            <a:ext cx="5092118" cy="92329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defRPr/>
            </a:pPr>
            <a:r>
              <a:rPr lang="ru-RU" sz="1600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Мининский университет: экологическая каникулярная школа «Эколог – исследователь»</a:t>
            </a:r>
          </a:p>
        </p:txBody>
      </p:sp>
      <p:pic>
        <p:nvPicPr>
          <p:cNvPr id="10" name="Рисунок 18">
            <a:extLst>
              <a:ext uri="{FF2B5EF4-FFF2-40B4-BE49-F238E27FC236}">
                <a16:creationId xmlns:a16="http://schemas.microsoft.com/office/drawing/2014/main" id="{46525DC4-3E46-4B9E-AAC0-61EFA7915C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297" y="1226755"/>
            <a:ext cx="3612335" cy="2630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21">
            <a:extLst>
              <a:ext uri="{FF2B5EF4-FFF2-40B4-BE49-F238E27FC236}">
                <a16:creationId xmlns:a16="http://schemas.microsoft.com/office/drawing/2014/main" id="{71E6E0B6-F29B-4EDB-9F13-EBBF1F1FBA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401" y="3744405"/>
            <a:ext cx="3610841" cy="2630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64642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BA2689A-10C0-487E-B815-10EF5267BA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21043" y="240073"/>
            <a:ext cx="3825380" cy="2868363"/>
          </a:xfrm>
          <a:prstGeom prst="rect">
            <a:avLst/>
          </a:prstGeom>
        </p:spPr>
      </p:pic>
      <p:sp>
        <p:nvSpPr>
          <p:cNvPr id="2" name="Google Shape;790;p70">
            <a:extLst>
              <a:ext uri="{FF2B5EF4-FFF2-40B4-BE49-F238E27FC236}">
                <a16:creationId xmlns:a16="http://schemas.microsoft.com/office/drawing/2014/main" id="{53F65338-5780-446C-B0A2-44AE4D08C257}"/>
              </a:ext>
            </a:extLst>
          </p:cNvPr>
          <p:cNvSpPr txBox="1"/>
          <p:nvPr/>
        </p:nvSpPr>
        <p:spPr>
          <a:xfrm>
            <a:off x="738231" y="240073"/>
            <a:ext cx="5092118" cy="73863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defRPr/>
            </a:pPr>
            <a:r>
              <a:rPr lang="ru-RU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Проектно-исследовательская деятельность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3D8D869-EF9C-46A5-9D93-489CA9ADB6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5651" y="2918489"/>
            <a:ext cx="3825380" cy="3471693"/>
          </a:xfrm>
          <a:prstGeom prst="rect">
            <a:avLst/>
          </a:prstGeom>
        </p:spPr>
      </p:pic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1692F2B5-FD94-4DE4-AB1A-2BE0977428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79647"/>
              </p:ext>
            </p:extLst>
          </p:nvPr>
        </p:nvGraphicFramePr>
        <p:xfrm>
          <a:off x="889233" y="1289769"/>
          <a:ext cx="4932727" cy="4917969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878950">
                  <a:extLst>
                    <a:ext uri="{9D8B030D-6E8A-4147-A177-3AD203B41FA5}">
                      <a16:colId xmlns:a16="http://schemas.microsoft.com/office/drawing/2014/main" val="2729775743"/>
                    </a:ext>
                  </a:extLst>
                </a:gridCol>
                <a:gridCol w="1992791">
                  <a:extLst>
                    <a:ext uri="{9D8B030D-6E8A-4147-A177-3AD203B41FA5}">
                      <a16:colId xmlns:a16="http://schemas.microsoft.com/office/drawing/2014/main" val="3582369414"/>
                    </a:ext>
                  </a:extLst>
                </a:gridCol>
                <a:gridCol w="2060986">
                  <a:extLst>
                    <a:ext uri="{9D8B030D-6E8A-4147-A177-3AD203B41FA5}">
                      <a16:colId xmlns:a16="http://schemas.microsoft.com/office/drawing/2014/main" val="4134929954"/>
                    </a:ext>
                  </a:extLst>
                </a:gridCol>
              </a:tblGrid>
              <a:tr h="297624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900" dirty="0">
                          <a:effectLst/>
                        </a:rPr>
                        <a:t>Учебный год</a:t>
                      </a:r>
                      <a:endParaRPr lang="ru-RU" sz="900" dirty="0">
                        <a:effectLst/>
                        <a:latin typeface="Bookman Old Style" panose="0205060405050502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54" marR="3815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900">
                          <a:effectLst/>
                        </a:rPr>
                        <a:t>Проект</a:t>
                      </a:r>
                      <a:endParaRPr lang="ru-RU" sz="900">
                        <a:effectLst/>
                        <a:latin typeface="Bookman Old Style" panose="0205060405050502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54" marR="3815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Результат</a:t>
                      </a:r>
                      <a:endParaRPr lang="ru-RU" sz="900">
                        <a:effectLst/>
                        <a:latin typeface="Bookman Old Style" panose="0205060405050502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54" marR="38154" marT="0" marB="0"/>
                </a:tc>
                <a:extLst>
                  <a:ext uri="{0D108BD9-81ED-4DB2-BD59-A6C34878D82A}">
                    <a16:rowId xmlns:a16="http://schemas.microsoft.com/office/drawing/2014/main" val="3397910825"/>
                  </a:ext>
                </a:extLst>
              </a:tr>
              <a:tr h="728933">
                <a:tc rowSpan="2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900" dirty="0">
                          <a:effectLst/>
                        </a:rPr>
                        <a:t>2018-2019</a:t>
                      </a:r>
                      <a:endParaRPr lang="ru-RU" sz="900" dirty="0">
                        <a:effectLst/>
                        <a:latin typeface="Bookman Old Style" panose="0205060405050502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54" marR="38154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ru-RU" sz="900" dirty="0">
                          <a:effectLst/>
                        </a:rPr>
                        <a:t>1.Проект акции «Покормите птиц!»</a:t>
                      </a:r>
                    </a:p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Bookman Old Style" panose="0205060405050502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54" marR="3815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1. Публикация в районной газете «Вперёд»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2. Защита на районной НПК «Школьная планета» – 1 место</a:t>
                      </a:r>
                      <a:endParaRPr lang="ru-RU" sz="900">
                        <a:effectLst/>
                        <a:latin typeface="Bookman Old Style" panose="0205060405050502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54" marR="38154" marT="0" marB="0"/>
                </a:tc>
                <a:extLst>
                  <a:ext uri="{0D108BD9-81ED-4DB2-BD59-A6C34878D82A}">
                    <a16:rowId xmlns:a16="http://schemas.microsoft.com/office/drawing/2014/main" val="3762911341"/>
                  </a:ext>
                </a:extLst>
              </a:tr>
              <a:tr h="8565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2. </a:t>
                      </a:r>
                      <a:r>
                        <a:rPr lang="ru-RU" sz="900" u="sng" dirty="0">
                          <a:effectLst/>
                        </a:rPr>
                        <a:t>«Практическая деятельность по обустройству берёзового парка в посёлке Ветлужский Краснобаковского района»</a:t>
                      </a:r>
                      <a:endParaRPr lang="ru-RU" sz="900" dirty="0">
                        <a:effectLst/>
                        <a:latin typeface="Bookman Old Style" panose="0205060405050502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54" marR="3815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1. Публикация в районной газете «Вперёд» от 17.05.2019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2.Защита на районной НПК «Школьная планета» – 1 место</a:t>
                      </a:r>
                      <a:endParaRPr lang="ru-RU" sz="900" dirty="0">
                        <a:effectLst/>
                        <a:latin typeface="Bookman Old Style" panose="0205060405050502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54" marR="38154" marT="0" marB="0"/>
                </a:tc>
                <a:extLst>
                  <a:ext uri="{0D108BD9-81ED-4DB2-BD59-A6C34878D82A}">
                    <a16:rowId xmlns:a16="http://schemas.microsoft.com/office/drawing/2014/main" val="1804080862"/>
                  </a:ext>
                </a:extLst>
              </a:tr>
              <a:tr h="1296589">
                <a:tc rowSpan="2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900" dirty="0">
                          <a:effectLst/>
                        </a:rPr>
                        <a:t>2020-2021</a:t>
                      </a:r>
                      <a:endParaRPr lang="ru-RU" sz="900" dirty="0">
                        <a:effectLst/>
                        <a:latin typeface="Bookman Old Style" panose="0205060405050502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54" marR="38154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3.  «Акция «Не оставим без дворца ни синицу, ни скворца</a:t>
                      </a:r>
                      <a:endParaRPr lang="ru-RU" sz="900" dirty="0">
                        <a:effectLst/>
                        <a:latin typeface="Bookman Old Style" panose="0205060405050502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54" marR="3815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1. Публикации: районной газете «Вперёд» от 01.04.2021; </a:t>
                      </a:r>
                      <a:r>
                        <a:rPr lang="en-US" sz="900" dirty="0">
                          <a:effectLst/>
                        </a:rPr>
                        <a:t>VK</a:t>
                      </a:r>
                      <a:r>
                        <a:rPr lang="ru-RU" sz="900" dirty="0">
                          <a:effectLst/>
                        </a:rPr>
                        <a:t> - </a:t>
                      </a:r>
                      <a:r>
                        <a:rPr lang="ru-RU" sz="800" u="sng" dirty="0">
                          <a:effectLst/>
                          <a:hlinkClick r:id="rId5"/>
                        </a:rPr>
                        <a:t>https://vk.com/club157019883</a:t>
                      </a:r>
                      <a:endParaRPr lang="ru-RU" sz="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2.Защита на районной НПК «Школьная планета» – 1 место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3. Региональный интернет-проект «Лес будущего» - 2 место</a:t>
                      </a:r>
                      <a:endParaRPr lang="ru-RU" sz="900" dirty="0">
                        <a:effectLst/>
                        <a:latin typeface="Bookman Old Style" panose="0205060405050502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54" marR="38154" marT="0" marB="0"/>
                </a:tc>
                <a:extLst>
                  <a:ext uri="{0D108BD9-81ED-4DB2-BD59-A6C34878D82A}">
                    <a16:rowId xmlns:a16="http://schemas.microsoft.com/office/drawing/2014/main" val="160271397"/>
                  </a:ext>
                </a:extLst>
              </a:tr>
              <a:tr h="4861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4. </a:t>
                      </a:r>
                      <a:r>
                        <a:rPr lang="ru-RU" sz="900" u="sng">
                          <a:effectLst/>
                        </a:rPr>
                        <a:t>Разработка WEB-сайта для школьного лесничества «Святобор»</a:t>
                      </a:r>
                      <a:endParaRPr lang="ru-RU" sz="900">
                        <a:effectLst/>
                        <a:latin typeface="Bookman Old Style" panose="0205060405050502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54" marR="3815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Защита на районной НПК «Школьная планета» – 1 место</a:t>
                      </a:r>
                      <a:endParaRPr lang="ru-RU" sz="900" dirty="0">
                        <a:effectLst/>
                        <a:latin typeface="Bookman Old Style" panose="0205060405050502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54" marR="38154" marT="0" marB="0"/>
                </a:tc>
                <a:extLst>
                  <a:ext uri="{0D108BD9-81ED-4DB2-BD59-A6C34878D82A}">
                    <a16:rowId xmlns:a16="http://schemas.microsoft.com/office/drawing/2014/main" val="4024783973"/>
                  </a:ext>
                </a:extLst>
              </a:tr>
              <a:tr h="1159995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900">
                          <a:effectLst/>
                        </a:rPr>
                        <a:t>2021-2022</a:t>
                      </a:r>
                      <a:endParaRPr lang="ru-RU" sz="900">
                        <a:effectLst/>
                        <a:latin typeface="Bookman Old Style" panose="0205060405050502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54" marR="38154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5. «Оценка санитарного состояния и оздоровление берёзового парка на реке Ветлуга в Краснобаковском районе Нижегородской области»</a:t>
                      </a:r>
                      <a:endParaRPr lang="ru-RU" sz="900" dirty="0">
                        <a:effectLst/>
                        <a:latin typeface="Bookman Old Style" panose="0205060405050502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54" marR="3815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1. Областной юниорский лесной конкурс «Подрост» (участие)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2. Районный этап областного конкурса исследовательских и проектных работ «Юный исследователь» - 1 место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Bookman Old Style" panose="0205060405050502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54" marR="38154" marT="0" marB="0"/>
                </a:tc>
                <a:extLst>
                  <a:ext uri="{0D108BD9-81ED-4DB2-BD59-A6C34878D82A}">
                    <a16:rowId xmlns:a16="http://schemas.microsoft.com/office/drawing/2014/main" val="2716603807"/>
                  </a:ext>
                </a:extLst>
              </a:tr>
            </a:tbl>
          </a:graphicData>
        </a:graphic>
      </p:graphicFrame>
      <p:pic>
        <p:nvPicPr>
          <p:cNvPr id="6" name="Объект 3">
            <a:extLst>
              <a:ext uri="{FF2B5EF4-FFF2-40B4-BE49-F238E27FC236}">
                <a16:creationId xmlns:a16="http://schemas.microsoft.com/office/drawing/2014/main" id="{B504AD1F-81D5-4A01-82CD-FA09C769001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913" y="2776144"/>
            <a:ext cx="1376291" cy="1945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Объект 5">
            <a:extLst>
              <a:ext uri="{FF2B5EF4-FFF2-40B4-BE49-F238E27FC236}">
                <a16:creationId xmlns:a16="http://schemas.microsoft.com/office/drawing/2014/main" id="{F377D9E2-BF93-40FF-84BC-0B8C8DF8EFD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29280" y="5072707"/>
            <a:ext cx="919906" cy="1334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A26FC1-4BE6-4F21-9CD9-C99817F0626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78" r="1999"/>
          <a:stretch/>
        </p:blipFill>
        <p:spPr bwMode="auto">
          <a:xfrm>
            <a:off x="10450590" y="240073"/>
            <a:ext cx="986401" cy="13344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8BADBFD-3EA3-4C91-B03F-997797E821BA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289" r="5719"/>
          <a:stretch/>
        </p:blipFill>
        <p:spPr bwMode="auto">
          <a:xfrm>
            <a:off x="10692516" y="1375794"/>
            <a:ext cx="1018515" cy="144479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D9CD38C-D197-46C4-BE16-866AB1CB6AC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802" y="4721361"/>
            <a:ext cx="1340512" cy="1785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A0546CB-F748-42E3-8427-3DC6C3CE809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55" y="3470915"/>
            <a:ext cx="1007068" cy="1409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55201B4-09E9-49B0-8617-1C8509B18CB1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41" y="1823156"/>
            <a:ext cx="996145" cy="14096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67458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790;p70">
            <a:extLst>
              <a:ext uri="{FF2B5EF4-FFF2-40B4-BE49-F238E27FC236}">
                <a16:creationId xmlns:a16="http://schemas.microsoft.com/office/drawing/2014/main" id="{D7FDD292-4334-4CC4-A893-B1788314F223}"/>
              </a:ext>
            </a:extLst>
          </p:cNvPr>
          <p:cNvSpPr txBox="1"/>
          <p:nvPr/>
        </p:nvSpPr>
        <p:spPr>
          <a:xfrm>
            <a:off x="738231" y="240073"/>
            <a:ext cx="5092118" cy="73863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defRPr/>
            </a:pPr>
            <a:r>
              <a:rPr lang="ru-RU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Отряд «</a:t>
            </a:r>
            <a:r>
              <a:rPr lang="ru-RU" b="1" kern="0" dirty="0" err="1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Святобор</a:t>
            </a:r>
            <a:r>
              <a:rPr lang="ru-RU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» в многопрофильном лагере «Единство»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170CFB2-97A2-4587-9E72-9CA2FA6B8D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407" y="2012120"/>
            <a:ext cx="2824478" cy="21790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48B8B70-C2A8-4F2F-B986-91DF65F62F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054" y="4412218"/>
            <a:ext cx="2821749" cy="211976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8AFCEE0-4BF7-4A94-AEA3-4979F72464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5233" y="1060933"/>
            <a:ext cx="2811710" cy="211976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10770F6-55B2-4F3F-B82F-41E826C3D4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7884" y="3468307"/>
            <a:ext cx="2900671" cy="217904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EC1785C-CA1B-4036-ABD8-0AE2C5CCCC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9623" y="178765"/>
            <a:ext cx="3066273" cy="2295987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E40FEBC-8312-4DBD-8B1D-5C581095F69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06607" y="2918914"/>
            <a:ext cx="3062317" cy="229598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0116ED1-ECDA-42D7-90ED-BC8A1A550AF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87199" y="4281265"/>
            <a:ext cx="2730866" cy="204748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94BD40AF-CAB7-420E-8F64-E6FDFB5A8D4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26976" y="1516852"/>
            <a:ext cx="2796229" cy="211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3931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90;p70">
            <a:extLst>
              <a:ext uri="{FF2B5EF4-FFF2-40B4-BE49-F238E27FC236}">
                <a16:creationId xmlns:a16="http://schemas.microsoft.com/office/drawing/2014/main" id="{7518380E-5C0A-4969-BB8D-AA8CB8CC1EAD}"/>
              </a:ext>
            </a:extLst>
          </p:cNvPr>
          <p:cNvSpPr txBox="1"/>
          <p:nvPr/>
        </p:nvSpPr>
        <p:spPr>
          <a:xfrm>
            <a:off x="738231" y="240073"/>
            <a:ext cx="5092118" cy="46163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defRPr/>
            </a:pPr>
            <a:r>
              <a:rPr lang="ru-RU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Профориентационная деятельность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9ADC14A-1FE1-470B-862E-A55D10FAA8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288" y="805343"/>
            <a:ext cx="3738351" cy="279353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DAC9136-49B7-41D7-A975-5B7F78D0D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604" y="3598877"/>
            <a:ext cx="3924204" cy="296341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CA49C7C-8656-4846-B31D-340B88C4DB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3624" y="155891"/>
            <a:ext cx="4040145" cy="307497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4C97615-235D-41B4-B592-5DC3DE3D1C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5582" y="3230868"/>
            <a:ext cx="4121933" cy="3154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4268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790;p70">
            <a:extLst>
              <a:ext uri="{FF2B5EF4-FFF2-40B4-BE49-F238E27FC236}">
                <a16:creationId xmlns:a16="http://schemas.microsoft.com/office/drawing/2014/main" id="{851D925F-2EA2-40D8-A9A3-62824F8D0939}"/>
              </a:ext>
            </a:extLst>
          </p:cNvPr>
          <p:cNvSpPr txBox="1"/>
          <p:nvPr/>
        </p:nvSpPr>
        <p:spPr>
          <a:xfrm>
            <a:off x="3542623" y="227158"/>
            <a:ext cx="5542182" cy="4924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defRPr/>
            </a:pPr>
            <a:r>
              <a:rPr lang="ru-RU" sz="2000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Слёты школьных лесничеств</a:t>
            </a:r>
          </a:p>
        </p:txBody>
      </p:sp>
      <p:pic>
        <p:nvPicPr>
          <p:cNvPr id="12" name="Picture 2" descr="H:\школ.леснич.Святобор\слет шк.лесничеств 2018\коллаж.jpg">
            <a:extLst>
              <a:ext uri="{FF2B5EF4-FFF2-40B4-BE49-F238E27FC236}">
                <a16:creationId xmlns:a16="http://schemas.microsoft.com/office/drawing/2014/main" id="{8F17F4F6-B295-45A1-A571-782EC7C75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2"/>
          <a:stretch>
            <a:fillRect/>
          </a:stretch>
        </p:blipFill>
        <p:spPr>
          <a:xfrm>
            <a:off x="632242" y="779824"/>
            <a:ext cx="4833023" cy="3267741"/>
          </a:xfrm>
          <a:prstGeom prst="rect">
            <a:avLst/>
          </a:prstGeom>
          <a:noFill/>
        </p:spPr>
      </p:pic>
      <p:pic>
        <p:nvPicPr>
          <p:cNvPr id="13" name="Объект 3">
            <a:extLst>
              <a:ext uri="{FF2B5EF4-FFF2-40B4-BE49-F238E27FC236}">
                <a16:creationId xmlns:a16="http://schemas.microsoft.com/office/drawing/2014/main" id="{38631404-7D18-4F22-9217-356A627369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t="40407" r="3434" b="21409"/>
          <a:stretch/>
        </p:blipFill>
        <p:spPr bwMode="auto">
          <a:xfrm>
            <a:off x="145957" y="4848099"/>
            <a:ext cx="5558558" cy="1649501"/>
          </a:xfrm>
          <a:prstGeom prst="rect">
            <a:avLst/>
          </a:prstGeom>
          <a:noFill/>
          <a:ln>
            <a:noFill/>
          </a:ln>
          <a:effectLst>
            <a:softEdge rad="112500"/>
          </a:effectLst>
        </p:spPr>
      </p:pic>
      <p:pic>
        <p:nvPicPr>
          <p:cNvPr id="15" name="Picture 2" descr="H:\школ.леснич.Святобор\2.jpeg">
            <a:extLst>
              <a:ext uri="{FF2B5EF4-FFF2-40B4-BE49-F238E27FC236}">
                <a16:creationId xmlns:a16="http://schemas.microsoft.com/office/drawing/2014/main" id="{9E1151EC-F1D4-4647-9EFC-F24B4D0872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1"/>
          <a:stretch>
            <a:fillRect/>
          </a:stretch>
        </p:blipFill>
        <p:spPr bwMode="auto">
          <a:xfrm>
            <a:off x="246625" y="3894960"/>
            <a:ext cx="972570" cy="129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Объект 3">
            <a:extLst>
              <a:ext uri="{FF2B5EF4-FFF2-40B4-BE49-F238E27FC236}">
                <a16:creationId xmlns:a16="http://schemas.microsoft.com/office/drawing/2014/main" id="{2C976D70-8550-4C39-AC31-35B86F046E8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5"/>
          <a:stretch>
            <a:fillRect/>
          </a:stretch>
        </p:blipFill>
        <p:spPr bwMode="auto">
          <a:xfrm>
            <a:off x="1319863" y="3894960"/>
            <a:ext cx="984024" cy="129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1BD4DB9-AC14-4F6A-BDE7-9A67ECB96D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2275" y="899966"/>
            <a:ext cx="5542182" cy="4294616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7E281A1F-E3FC-48BF-905E-8AE3EBA5DBC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54" y="3810638"/>
            <a:ext cx="935057" cy="1296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0D26EEFC-7F9C-4C31-BA91-08CF8E12899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23" r="3058"/>
          <a:stretch/>
        </p:blipFill>
        <p:spPr bwMode="auto">
          <a:xfrm>
            <a:off x="10478506" y="4891603"/>
            <a:ext cx="1333502" cy="18368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B86E5BE4-24FD-424F-9B09-3F2CD4710A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8" t="38724" r="14634" b="13031"/>
          <a:stretch/>
        </p:blipFill>
        <p:spPr bwMode="auto">
          <a:xfrm>
            <a:off x="2651501" y="4047565"/>
            <a:ext cx="1878653" cy="96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7">
            <a:extLst>
              <a:ext uri="{FF2B5EF4-FFF2-40B4-BE49-F238E27FC236}">
                <a16:creationId xmlns:a16="http://schemas.microsoft.com/office/drawing/2014/main" id="{C22A0501-5394-A3F5-7C5D-9D284C454CAF}"/>
              </a:ext>
            </a:extLst>
          </p:cNvPr>
          <p:cNvGrpSpPr>
            <a:grpSpLocks/>
          </p:cNvGrpSpPr>
          <p:nvPr/>
        </p:nvGrpSpPr>
        <p:grpSpPr bwMode="auto">
          <a:xfrm rot="16200000">
            <a:off x="2080682" y="4290615"/>
            <a:ext cx="656900" cy="796289"/>
            <a:chOff x="3076" y="1050"/>
            <a:chExt cx="1016" cy="1010"/>
          </a:xfrm>
        </p:grpSpPr>
        <p:sp>
          <p:nvSpPr>
            <p:cNvPr id="3" name="Oval 18">
              <a:extLst>
                <a:ext uri="{FF2B5EF4-FFF2-40B4-BE49-F238E27FC236}">
                  <a16:creationId xmlns:a16="http://schemas.microsoft.com/office/drawing/2014/main" id="{7EF38186-22E5-D811-6355-7842C668BA6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076" y="1050"/>
              <a:ext cx="1010" cy="101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4" name="Oval 19">
              <a:extLst>
                <a:ext uri="{FF2B5EF4-FFF2-40B4-BE49-F238E27FC236}">
                  <a16:creationId xmlns:a16="http://schemas.microsoft.com/office/drawing/2014/main" id="{4AC8EE4C-5E82-6FDE-A29C-D32D199C94F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082" y="1050"/>
              <a:ext cx="1010" cy="101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5" name="Oval 20">
              <a:extLst>
                <a:ext uri="{FF2B5EF4-FFF2-40B4-BE49-F238E27FC236}">
                  <a16:creationId xmlns:a16="http://schemas.microsoft.com/office/drawing/2014/main" id="{4F3CC698-2909-9DFA-1993-BD7F59C2FED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40" y="1106"/>
              <a:ext cx="876" cy="87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6" name="Oval 21">
              <a:extLst>
                <a:ext uri="{FF2B5EF4-FFF2-40B4-BE49-F238E27FC236}">
                  <a16:creationId xmlns:a16="http://schemas.microsoft.com/office/drawing/2014/main" id="{B285554D-9303-6A44-4F06-B65F7F9D70B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45" y="1106"/>
              <a:ext cx="876" cy="88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7" name="Oval 22">
              <a:extLst>
                <a:ext uri="{FF2B5EF4-FFF2-40B4-BE49-F238E27FC236}">
                  <a16:creationId xmlns:a16="http://schemas.microsoft.com/office/drawing/2014/main" id="{3593EF6F-6308-BE6B-CB7C-3CE9DCAA6DF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96" y="1153"/>
              <a:ext cx="789" cy="7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8" name="Group 23">
              <a:extLst>
                <a:ext uri="{FF2B5EF4-FFF2-40B4-BE49-F238E27FC236}">
                  <a16:creationId xmlns:a16="http://schemas.microsoft.com/office/drawing/2014/main" id="{B579D2B9-D546-99DA-4410-07EBFD6A494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11" y="1163"/>
              <a:ext cx="765" cy="766"/>
              <a:chOff x="4166" y="1706"/>
              <a:chExt cx="1252" cy="1252"/>
            </a:xfrm>
          </p:grpSpPr>
          <p:sp>
            <p:nvSpPr>
              <p:cNvPr id="9" name="Oval 24">
                <a:extLst>
                  <a:ext uri="{FF2B5EF4-FFF2-40B4-BE49-F238E27FC236}">
                    <a16:creationId xmlns:a16="http://schemas.microsoft.com/office/drawing/2014/main" id="{6EF2B975-EA42-3D6F-7DFB-3B8DC021F3F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4" name="Oval 25">
                <a:extLst>
                  <a:ext uri="{FF2B5EF4-FFF2-40B4-BE49-F238E27FC236}">
                    <a16:creationId xmlns:a16="http://schemas.microsoft.com/office/drawing/2014/main" id="{4F1609CC-C829-6CCE-8EAE-970FB521A5E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7" name="Oval 26">
                <a:extLst>
                  <a:ext uri="{FF2B5EF4-FFF2-40B4-BE49-F238E27FC236}">
                    <a16:creationId xmlns:a16="http://schemas.microsoft.com/office/drawing/2014/main" id="{8C1A704B-FA44-A307-D8AA-D7B061F2CDB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9" name="Oval 27">
                <a:extLst>
                  <a:ext uri="{FF2B5EF4-FFF2-40B4-BE49-F238E27FC236}">
                    <a16:creationId xmlns:a16="http://schemas.microsoft.com/office/drawing/2014/main" id="{B8A29A30-257C-C1BC-665B-40477292C55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ru-RU" altLang="ru-RU" b="1" dirty="0">
                    <a:solidFill>
                      <a:srgbClr val="1D3F1D"/>
                    </a:solidFill>
                    <a:latin typeface="Bookman Old Style" panose="02050604050505020204" pitchFamily="18" charset="0"/>
                  </a:rPr>
                  <a:t>2 м</a:t>
                </a:r>
              </a:p>
            </p:txBody>
          </p:sp>
        </p:grpSp>
      </p:grpSp>
      <p:grpSp>
        <p:nvGrpSpPr>
          <p:cNvPr id="23" name="Group 17">
            <a:extLst>
              <a:ext uri="{FF2B5EF4-FFF2-40B4-BE49-F238E27FC236}">
                <a16:creationId xmlns:a16="http://schemas.microsoft.com/office/drawing/2014/main" id="{F9AA9BD5-FBAD-290B-1B4D-A5C20417EFED}"/>
              </a:ext>
            </a:extLst>
          </p:cNvPr>
          <p:cNvGrpSpPr>
            <a:grpSpLocks/>
          </p:cNvGrpSpPr>
          <p:nvPr/>
        </p:nvGrpSpPr>
        <p:grpSpPr bwMode="auto">
          <a:xfrm rot="16200000">
            <a:off x="7054246" y="5336569"/>
            <a:ext cx="998856" cy="1075673"/>
            <a:chOff x="3076" y="1050"/>
            <a:chExt cx="1016" cy="1010"/>
          </a:xfrm>
        </p:grpSpPr>
        <p:sp>
          <p:nvSpPr>
            <p:cNvPr id="24" name="Oval 18">
              <a:extLst>
                <a:ext uri="{FF2B5EF4-FFF2-40B4-BE49-F238E27FC236}">
                  <a16:creationId xmlns:a16="http://schemas.microsoft.com/office/drawing/2014/main" id="{99B7A096-05DC-C32A-3DE3-C8C553DF0CD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076" y="1050"/>
              <a:ext cx="1010" cy="101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25" name="Oval 19">
              <a:extLst>
                <a:ext uri="{FF2B5EF4-FFF2-40B4-BE49-F238E27FC236}">
                  <a16:creationId xmlns:a16="http://schemas.microsoft.com/office/drawing/2014/main" id="{5194171C-2B26-C33C-3EEE-70CB794241C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082" y="1050"/>
              <a:ext cx="1010" cy="101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26" name="Oval 20">
              <a:extLst>
                <a:ext uri="{FF2B5EF4-FFF2-40B4-BE49-F238E27FC236}">
                  <a16:creationId xmlns:a16="http://schemas.microsoft.com/office/drawing/2014/main" id="{D48D2430-D92E-5233-D92B-BD049151736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40" y="1106"/>
              <a:ext cx="876" cy="87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27" name="Oval 21">
              <a:extLst>
                <a:ext uri="{FF2B5EF4-FFF2-40B4-BE49-F238E27FC236}">
                  <a16:creationId xmlns:a16="http://schemas.microsoft.com/office/drawing/2014/main" id="{DC500C4F-E30E-0448-FC1A-D8E00C7F07B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45" y="1106"/>
              <a:ext cx="876" cy="88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28" name="Oval 22">
              <a:extLst>
                <a:ext uri="{FF2B5EF4-FFF2-40B4-BE49-F238E27FC236}">
                  <a16:creationId xmlns:a16="http://schemas.microsoft.com/office/drawing/2014/main" id="{FEB21405-623A-89D1-0DB9-414888A3928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96" y="1153"/>
              <a:ext cx="789" cy="7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29" name="Group 23">
              <a:extLst>
                <a:ext uri="{FF2B5EF4-FFF2-40B4-BE49-F238E27FC236}">
                  <a16:creationId xmlns:a16="http://schemas.microsoft.com/office/drawing/2014/main" id="{AB31CA5F-DD5F-D65D-D7FD-B4263973172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11" y="1163"/>
              <a:ext cx="765" cy="766"/>
              <a:chOff x="4166" y="1706"/>
              <a:chExt cx="1252" cy="1252"/>
            </a:xfrm>
          </p:grpSpPr>
          <p:sp>
            <p:nvSpPr>
              <p:cNvPr id="30" name="Oval 24">
                <a:extLst>
                  <a:ext uri="{FF2B5EF4-FFF2-40B4-BE49-F238E27FC236}">
                    <a16:creationId xmlns:a16="http://schemas.microsoft.com/office/drawing/2014/main" id="{88106F27-4419-1809-2BE2-A02ADDFE190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31" name="Oval 25">
                <a:extLst>
                  <a:ext uri="{FF2B5EF4-FFF2-40B4-BE49-F238E27FC236}">
                    <a16:creationId xmlns:a16="http://schemas.microsoft.com/office/drawing/2014/main" id="{027964B2-F698-4EB4-F431-EE1C1BA0137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32" name="Oval 26">
                <a:extLst>
                  <a:ext uri="{FF2B5EF4-FFF2-40B4-BE49-F238E27FC236}">
                    <a16:creationId xmlns:a16="http://schemas.microsoft.com/office/drawing/2014/main" id="{75C0E42A-9534-6B75-8670-2F1D1F43122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33" name="Oval 27">
                <a:extLst>
                  <a:ext uri="{FF2B5EF4-FFF2-40B4-BE49-F238E27FC236}">
                    <a16:creationId xmlns:a16="http://schemas.microsoft.com/office/drawing/2014/main" id="{C13A04FB-FC86-BDFE-0F6C-EB1E9166696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ru-RU" altLang="ru-RU" b="1" dirty="0">
                    <a:solidFill>
                      <a:srgbClr val="1D3F1D"/>
                    </a:solidFill>
                    <a:latin typeface="Bookman Old Style" panose="02050604050505020204" pitchFamily="18" charset="0"/>
                  </a:rPr>
                  <a:t>1 м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172971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2">
            <a:extLst>
              <a:ext uri="{FF2B5EF4-FFF2-40B4-BE49-F238E27FC236}">
                <a16:creationId xmlns:a16="http://schemas.microsoft.com/office/drawing/2014/main" id="{A38286B8-E17A-30A6-30CC-497E1C19C4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379" y="992531"/>
            <a:ext cx="2036763" cy="282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Picture 10" descr="https://sun9-63.userapi.com/c854224/v854224553/eeb87/4DI7Q-2awtA.jpg">
            <a:extLst>
              <a:ext uri="{FF2B5EF4-FFF2-40B4-BE49-F238E27FC236}">
                <a16:creationId xmlns:a16="http://schemas.microsoft.com/office/drawing/2014/main" id="{42A14477-0421-7799-74EF-7615387FED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l="22344" t="17875" r="19562"/>
          <a:stretch>
            <a:fillRect/>
          </a:stretch>
        </p:blipFill>
        <p:spPr bwMode="auto">
          <a:xfrm>
            <a:off x="8673076" y="886746"/>
            <a:ext cx="2570287" cy="27251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461" name="TextBox 1">
            <a:extLst>
              <a:ext uri="{FF2B5EF4-FFF2-40B4-BE49-F238E27FC236}">
                <a16:creationId xmlns:a16="http://schemas.microsoft.com/office/drawing/2014/main" id="{9A2E0164-94E3-A33E-6A67-42420CF182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6860" y="6123550"/>
            <a:ext cx="81438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Arial Narrow" panose="020B0606020202030204" pitchFamily="34" charset="0"/>
              </a:rPr>
              <a:t>Чиркова Варя в индивидуальном конкурсе «Юный зоолог» - </a:t>
            </a:r>
            <a:r>
              <a:rPr lang="en-US" altLang="ru-RU" sz="1800" b="1" dirty="0">
                <a:solidFill>
                  <a:srgbClr val="002060"/>
                </a:solidFill>
                <a:latin typeface="Arial Narrow" panose="020B0606020202030204" pitchFamily="34" charset="0"/>
              </a:rPr>
              <a:t> </a:t>
            </a:r>
            <a:r>
              <a:rPr lang="en-US" altLang="ru-RU" sz="1800" b="1" dirty="0">
                <a:solidFill>
                  <a:srgbClr val="C00000"/>
                </a:solidFill>
                <a:latin typeface="Arial Narrow" panose="020B0606020202030204" pitchFamily="34" charset="0"/>
              </a:rPr>
              <a:t>III </a:t>
            </a:r>
            <a:r>
              <a:rPr lang="ru-RU" altLang="ru-RU" sz="1800" b="1" dirty="0">
                <a:solidFill>
                  <a:srgbClr val="C00000"/>
                </a:solidFill>
                <a:latin typeface="Arial Narrow" panose="020B0606020202030204" pitchFamily="34" charset="0"/>
              </a:rPr>
              <a:t>место  </a:t>
            </a:r>
          </a:p>
        </p:txBody>
      </p:sp>
      <p:pic>
        <p:nvPicPr>
          <p:cNvPr id="19462" name="Picture 6" descr="https://sun9-36.userapi.com/c855528/v855528759/fd853/9o0lhtjRA2M.jpg">
            <a:extLst>
              <a:ext uri="{FF2B5EF4-FFF2-40B4-BE49-F238E27FC236}">
                <a16:creationId xmlns:a16="http://schemas.microsoft.com/office/drawing/2014/main" id="{B8ACD799-D55F-EB5E-F1CA-2D7E2C2B6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l="5769" t="7692" r="10571"/>
          <a:stretch>
            <a:fillRect/>
          </a:stretch>
        </p:blipFill>
        <p:spPr bwMode="auto">
          <a:xfrm>
            <a:off x="388661" y="1080748"/>
            <a:ext cx="3058685" cy="2531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4" name="Picture 8" descr="https://sun9-54.userapi.com/c855528/v855528759/fd83f/nbMhqTXsMt8.jpg">
            <a:extLst>
              <a:ext uri="{FF2B5EF4-FFF2-40B4-BE49-F238E27FC236}">
                <a16:creationId xmlns:a16="http://schemas.microsoft.com/office/drawing/2014/main" id="{42D6647A-084B-2E02-6F1C-67457EE64A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t="28344" r="1360" b="27566"/>
          <a:stretch>
            <a:fillRect/>
          </a:stretch>
        </p:blipFill>
        <p:spPr bwMode="auto">
          <a:xfrm>
            <a:off x="1302147" y="3326932"/>
            <a:ext cx="9587706" cy="2855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" name="Group 17">
            <a:extLst>
              <a:ext uri="{FF2B5EF4-FFF2-40B4-BE49-F238E27FC236}">
                <a16:creationId xmlns:a16="http://schemas.microsoft.com/office/drawing/2014/main" id="{C2040887-E5D8-32EA-6D24-42AD2A429E87}"/>
              </a:ext>
            </a:extLst>
          </p:cNvPr>
          <p:cNvGrpSpPr>
            <a:grpSpLocks/>
          </p:cNvGrpSpPr>
          <p:nvPr/>
        </p:nvGrpSpPr>
        <p:grpSpPr bwMode="auto">
          <a:xfrm rot="16200000">
            <a:off x="3556591" y="1287609"/>
            <a:ext cx="1472455" cy="1690945"/>
            <a:chOff x="3076" y="1050"/>
            <a:chExt cx="1016" cy="1010"/>
          </a:xfrm>
        </p:grpSpPr>
        <p:sp>
          <p:nvSpPr>
            <p:cNvPr id="3" name="Oval 18">
              <a:extLst>
                <a:ext uri="{FF2B5EF4-FFF2-40B4-BE49-F238E27FC236}">
                  <a16:creationId xmlns:a16="http://schemas.microsoft.com/office/drawing/2014/main" id="{E9B4E5F8-37A3-5B9A-7EB0-66A8AA1FD6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076" y="1050"/>
              <a:ext cx="1010" cy="101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5" name="Oval 19">
              <a:extLst>
                <a:ext uri="{FF2B5EF4-FFF2-40B4-BE49-F238E27FC236}">
                  <a16:creationId xmlns:a16="http://schemas.microsoft.com/office/drawing/2014/main" id="{FCD13AF3-A69D-45B3-3ABA-94AA554F2C6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082" y="1050"/>
              <a:ext cx="1010" cy="101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6" name="Oval 20">
              <a:extLst>
                <a:ext uri="{FF2B5EF4-FFF2-40B4-BE49-F238E27FC236}">
                  <a16:creationId xmlns:a16="http://schemas.microsoft.com/office/drawing/2014/main" id="{703CE92C-AACB-AB04-60B4-428C3A8D29D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40" y="1106"/>
              <a:ext cx="876" cy="87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7" name="Oval 21">
              <a:extLst>
                <a:ext uri="{FF2B5EF4-FFF2-40B4-BE49-F238E27FC236}">
                  <a16:creationId xmlns:a16="http://schemas.microsoft.com/office/drawing/2014/main" id="{E487A0E9-266D-A42E-C603-0AEA0635BA1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45" y="1106"/>
              <a:ext cx="876" cy="88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8" name="Oval 22">
              <a:extLst>
                <a:ext uri="{FF2B5EF4-FFF2-40B4-BE49-F238E27FC236}">
                  <a16:creationId xmlns:a16="http://schemas.microsoft.com/office/drawing/2014/main" id="{0B3CA656-80D4-A09E-9147-EE6D4FE9076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96" y="1153"/>
              <a:ext cx="789" cy="7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9" name="Group 23">
              <a:extLst>
                <a:ext uri="{FF2B5EF4-FFF2-40B4-BE49-F238E27FC236}">
                  <a16:creationId xmlns:a16="http://schemas.microsoft.com/office/drawing/2014/main" id="{C553D5B6-E406-0C91-E7AF-7CD30C90841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11" y="1163"/>
              <a:ext cx="765" cy="766"/>
              <a:chOff x="4166" y="1706"/>
              <a:chExt cx="1252" cy="1252"/>
            </a:xfrm>
          </p:grpSpPr>
          <p:sp>
            <p:nvSpPr>
              <p:cNvPr id="10" name="Oval 24">
                <a:extLst>
                  <a:ext uri="{FF2B5EF4-FFF2-40B4-BE49-F238E27FC236}">
                    <a16:creationId xmlns:a16="http://schemas.microsoft.com/office/drawing/2014/main" id="{61DCF9A9-5163-3FFF-D1CE-0427B117CDD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1" name="Oval 25">
                <a:extLst>
                  <a:ext uri="{FF2B5EF4-FFF2-40B4-BE49-F238E27FC236}">
                    <a16:creationId xmlns:a16="http://schemas.microsoft.com/office/drawing/2014/main" id="{73D675C7-1728-9BE7-B876-ED7C996F858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2" name="Oval 26">
                <a:extLst>
                  <a:ext uri="{FF2B5EF4-FFF2-40B4-BE49-F238E27FC236}">
                    <a16:creationId xmlns:a16="http://schemas.microsoft.com/office/drawing/2014/main" id="{794EA5E2-AC60-2D42-B77A-8107AD6EA0E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3" name="Oval 27">
                <a:extLst>
                  <a:ext uri="{FF2B5EF4-FFF2-40B4-BE49-F238E27FC236}">
                    <a16:creationId xmlns:a16="http://schemas.microsoft.com/office/drawing/2014/main" id="{1DDC132D-97B3-E5E9-2D99-C06D612A2D6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ru-RU" sz="3600" b="1" dirty="0">
                    <a:solidFill>
                      <a:srgbClr val="1D3F1D"/>
                    </a:solidFill>
                    <a:latin typeface="Bookman Old Style" panose="02050604050505020204" pitchFamily="18" charset="0"/>
                  </a:rPr>
                  <a:t>3</a:t>
                </a:r>
                <a:r>
                  <a:rPr lang="ru-RU" altLang="ru-RU" sz="3600" b="1" dirty="0">
                    <a:solidFill>
                      <a:srgbClr val="1D3F1D"/>
                    </a:solidFill>
                    <a:latin typeface="Bookman Old Style" panose="02050604050505020204" pitchFamily="18" charset="0"/>
                  </a:rPr>
                  <a:t> м</a:t>
                </a:r>
              </a:p>
            </p:txBody>
          </p:sp>
        </p:grpSp>
      </p:grpSp>
      <p:sp>
        <p:nvSpPr>
          <p:cNvPr id="15" name="Google Shape;790;p70">
            <a:extLst>
              <a:ext uri="{FF2B5EF4-FFF2-40B4-BE49-F238E27FC236}">
                <a16:creationId xmlns:a16="http://schemas.microsoft.com/office/drawing/2014/main" id="{59F69B39-DFFE-F08B-5027-4574B63D46F2}"/>
              </a:ext>
            </a:extLst>
          </p:cNvPr>
          <p:cNvSpPr txBox="1"/>
          <p:nvPr/>
        </p:nvSpPr>
        <p:spPr>
          <a:xfrm>
            <a:off x="2625755" y="188193"/>
            <a:ext cx="6486088" cy="43085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82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Times New Roman" pitchFamily="18" charset="0"/>
              </a:rPr>
              <a:t>Всероссийский съезд школьных лесничеств в Брянске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9616C61-A64A-8057-3F20-49AB48EBFE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4144" y="1000853"/>
            <a:ext cx="4991450" cy="5434352"/>
          </a:xfrm>
          <a:prstGeom prst="rect">
            <a:avLst/>
          </a:prstGeom>
        </p:spPr>
      </p:pic>
      <p:grpSp>
        <p:nvGrpSpPr>
          <p:cNvPr id="17" name="Group 17">
            <a:extLst>
              <a:ext uri="{FF2B5EF4-FFF2-40B4-BE49-F238E27FC236}">
                <a16:creationId xmlns:a16="http://schemas.microsoft.com/office/drawing/2014/main" id="{8BEF8BB9-DCAE-EF2B-180F-5939D2017149}"/>
              </a:ext>
            </a:extLst>
          </p:cNvPr>
          <p:cNvGrpSpPr>
            <a:grpSpLocks/>
          </p:cNvGrpSpPr>
          <p:nvPr/>
        </p:nvGrpSpPr>
        <p:grpSpPr bwMode="auto">
          <a:xfrm rot="16200000">
            <a:off x="1174647" y="4656900"/>
            <a:ext cx="1472455" cy="1690945"/>
            <a:chOff x="3076" y="1050"/>
            <a:chExt cx="1016" cy="1010"/>
          </a:xfrm>
        </p:grpSpPr>
        <p:sp>
          <p:nvSpPr>
            <p:cNvPr id="18" name="Oval 18">
              <a:extLst>
                <a:ext uri="{FF2B5EF4-FFF2-40B4-BE49-F238E27FC236}">
                  <a16:creationId xmlns:a16="http://schemas.microsoft.com/office/drawing/2014/main" id="{01B6C064-3698-5F9F-47A2-9111B2C1A66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076" y="1050"/>
              <a:ext cx="1010" cy="101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19" name="Oval 19">
              <a:extLst>
                <a:ext uri="{FF2B5EF4-FFF2-40B4-BE49-F238E27FC236}">
                  <a16:creationId xmlns:a16="http://schemas.microsoft.com/office/drawing/2014/main" id="{F806E890-BFCE-93D8-4BAF-B44EC7897A6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082" y="1050"/>
              <a:ext cx="1010" cy="101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20" name="Oval 20">
              <a:extLst>
                <a:ext uri="{FF2B5EF4-FFF2-40B4-BE49-F238E27FC236}">
                  <a16:creationId xmlns:a16="http://schemas.microsoft.com/office/drawing/2014/main" id="{309867AE-7366-63E8-4E4B-8353E64B7D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40" y="1106"/>
              <a:ext cx="876" cy="87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21" name="Oval 21">
              <a:extLst>
                <a:ext uri="{FF2B5EF4-FFF2-40B4-BE49-F238E27FC236}">
                  <a16:creationId xmlns:a16="http://schemas.microsoft.com/office/drawing/2014/main" id="{64996E06-0537-B133-122A-9749112A4E4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45" y="1106"/>
              <a:ext cx="876" cy="88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22" name="Oval 22">
              <a:extLst>
                <a:ext uri="{FF2B5EF4-FFF2-40B4-BE49-F238E27FC236}">
                  <a16:creationId xmlns:a16="http://schemas.microsoft.com/office/drawing/2014/main" id="{85D3C040-6E55-686F-AF14-239A97444D1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96" y="1153"/>
              <a:ext cx="789" cy="7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23" name="Group 23">
              <a:extLst>
                <a:ext uri="{FF2B5EF4-FFF2-40B4-BE49-F238E27FC236}">
                  <a16:creationId xmlns:a16="http://schemas.microsoft.com/office/drawing/2014/main" id="{50ADE56F-6922-8DC9-9E79-5BA54706DD3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11" y="1163"/>
              <a:ext cx="765" cy="766"/>
              <a:chOff x="4166" y="1706"/>
              <a:chExt cx="1252" cy="1252"/>
            </a:xfrm>
          </p:grpSpPr>
          <p:sp>
            <p:nvSpPr>
              <p:cNvPr id="24" name="Oval 24">
                <a:extLst>
                  <a:ext uri="{FF2B5EF4-FFF2-40B4-BE49-F238E27FC236}">
                    <a16:creationId xmlns:a16="http://schemas.microsoft.com/office/drawing/2014/main" id="{5BD4C4C4-09D4-356A-572C-7FBF2E798A5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5" name="Oval 25">
                <a:extLst>
                  <a:ext uri="{FF2B5EF4-FFF2-40B4-BE49-F238E27FC236}">
                    <a16:creationId xmlns:a16="http://schemas.microsoft.com/office/drawing/2014/main" id="{9C6FB878-BFF6-15C3-9169-FE069312B90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6" name="Oval 26">
                <a:extLst>
                  <a:ext uri="{FF2B5EF4-FFF2-40B4-BE49-F238E27FC236}">
                    <a16:creationId xmlns:a16="http://schemas.microsoft.com/office/drawing/2014/main" id="{C2F8D2EE-998C-74C6-4361-A87047C3633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7" name="Oval 27">
                <a:extLst>
                  <a:ext uri="{FF2B5EF4-FFF2-40B4-BE49-F238E27FC236}">
                    <a16:creationId xmlns:a16="http://schemas.microsoft.com/office/drawing/2014/main" id="{140AE00F-01AD-F96E-AB8D-2CD343E2DE6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ru-RU" sz="3600" b="1" dirty="0">
                    <a:solidFill>
                      <a:srgbClr val="1D3F1D"/>
                    </a:solidFill>
                    <a:latin typeface="Bookman Old Style" panose="02050604050505020204" pitchFamily="18" charset="0"/>
                  </a:rPr>
                  <a:t>3</a:t>
                </a:r>
                <a:r>
                  <a:rPr lang="ru-RU" altLang="ru-RU" sz="3600" b="1" dirty="0">
                    <a:solidFill>
                      <a:srgbClr val="1D3F1D"/>
                    </a:solidFill>
                    <a:latin typeface="Bookman Old Style" panose="02050604050505020204" pitchFamily="18" charset="0"/>
                  </a:rPr>
                  <a:t> м</a:t>
                </a:r>
              </a:p>
            </p:txBody>
          </p:sp>
        </p:grpSp>
      </p:grpSp>
      <p:pic>
        <p:nvPicPr>
          <p:cNvPr id="29" name="Picture 2">
            <a:extLst>
              <a:ext uri="{FF2B5EF4-FFF2-40B4-BE49-F238E27FC236}">
                <a16:creationId xmlns:a16="http://schemas.microsoft.com/office/drawing/2014/main" id="{A0981A33-886A-BAAD-943F-BF43767C30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135" y="1212432"/>
            <a:ext cx="3285760" cy="2464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4">
            <a:extLst>
              <a:ext uri="{FF2B5EF4-FFF2-40B4-BE49-F238E27FC236}">
                <a16:creationId xmlns:a16="http://schemas.microsoft.com/office/drawing/2014/main" id="{61343F5C-1E6A-F841-BFCF-EA36688CAE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-4932" b="29593"/>
          <a:stretch/>
        </p:blipFill>
        <p:spPr bwMode="auto">
          <a:xfrm>
            <a:off x="6538796" y="3925750"/>
            <a:ext cx="5437188" cy="24321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29" name="Group 39">
            <a:extLst>
              <a:ext uri="{FF2B5EF4-FFF2-40B4-BE49-F238E27FC236}">
                <a16:creationId xmlns:a16="http://schemas.microsoft.com/office/drawing/2014/main" id="{A7B10EA9-7502-AC0C-DE4A-3903BE7950D8}"/>
              </a:ext>
            </a:extLst>
          </p:cNvPr>
          <p:cNvGrpSpPr>
            <a:grpSpLocks/>
          </p:cNvGrpSpPr>
          <p:nvPr/>
        </p:nvGrpSpPr>
        <p:grpSpPr bwMode="auto">
          <a:xfrm>
            <a:off x="9588823" y="1437065"/>
            <a:ext cx="2603177" cy="2015054"/>
            <a:chOff x="941" y="1053"/>
            <a:chExt cx="1036" cy="1021"/>
          </a:xfrm>
        </p:grpSpPr>
        <p:sp>
          <p:nvSpPr>
            <p:cNvPr id="1030" name="Oval 40">
              <a:extLst>
                <a:ext uri="{FF2B5EF4-FFF2-40B4-BE49-F238E27FC236}">
                  <a16:creationId xmlns:a16="http://schemas.microsoft.com/office/drawing/2014/main" id="{1D978526-CAD9-D6D2-682A-32EED9641FB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941" y="1053"/>
              <a:ext cx="1032" cy="1021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1031" name="Oval 41">
              <a:extLst>
                <a:ext uri="{FF2B5EF4-FFF2-40B4-BE49-F238E27FC236}">
                  <a16:creationId xmlns:a16="http://schemas.microsoft.com/office/drawing/2014/main" id="{C8C43451-01C7-F13C-7925-6CA08FD6F79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945" y="1053"/>
              <a:ext cx="1032" cy="1021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32001"/>
                  </a:schemeClr>
                </a:gs>
                <a:gs pos="100000">
                  <a:schemeClr val="accent1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 dirty="0"/>
            </a:p>
          </p:txBody>
        </p:sp>
        <p:sp>
          <p:nvSpPr>
            <p:cNvPr id="1032" name="Oval 42">
              <a:extLst>
                <a:ext uri="{FF2B5EF4-FFF2-40B4-BE49-F238E27FC236}">
                  <a16:creationId xmlns:a16="http://schemas.microsoft.com/office/drawing/2014/main" id="{7DE27941-3D1F-1ED6-A6F5-FD007AE1657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08" y="1119"/>
              <a:ext cx="898" cy="88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411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1033" name="Oval 43">
              <a:extLst>
                <a:ext uri="{FF2B5EF4-FFF2-40B4-BE49-F238E27FC236}">
                  <a16:creationId xmlns:a16="http://schemas.microsoft.com/office/drawing/2014/main" id="{FC2F2C95-1E1C-FEF5-5DFE-F91ED8F1CA8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08" y="1119"/>
              <a:ext cx="897" cy="88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63529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1034" name="Oval 44">
              <a:extLst>
                <a:ext uri="{FF2B5EF4-FFF2-40B4-BE49-F238E27FC236}">
                  <a16:creationId xmlns:a16="http://schemas.microsoft.com/office/drawing/2014/main" id="{73E0BA65-F8F8-7944-537B-DFBE87E340B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57" y="1164"/>
              <a:ext cx="807" cy="799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035" name="Oval 45">
              <a:extLst>
                <a:ext uri="{FF2B5EF4-FFF2-40B4-BE49-F238E27FC236}">
                  <a16:creationId xmlns:a16="http://schemas.microsoft.com/office/drawing/2014/main" id="{7D785CD5-3608-35F5-0C1A-F4E67353769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70" y="1177"/>
              <a:ext cx="782" cy="774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036" name="Oval 46">
              <a:extLst>
                <a:ext uri="{FF2B5EF4-FFF2-40B4-BE49-F238E27FC236}">
                  <a16:creationId xmlns:a16="http://schemas.microsoft.com/office/drawing/2014/main" id="{135B2FBA-C24D-3D7B-D215-CBF209D6CB1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80" y="1182"/>
              <a:ext cx="763" cy="753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E9E9E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037" name="Oval 47">
              <a:extLst>
                <a:ext uri="{FF2B5EF4-FFF2-40B4-BE49-F238E27FC236}">
                  <a16:creationId xmlns:a16="http://schemas.microsoft.com/office/drawing/2014/main" id="{DF69F6A4-E2BC-607E-4AB0-782435ED735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88" y="1189"/>
              <a:ext cx="726" cy="705"/>
            </a:xfrm>
            <a:prstGeom prst="ellipse">
              <a:avLst/>
            </a:prstGeom>
            <a:gradFill rotWithShape="1">
              <a:gsLst>
                <a:gs pos="0">
                  <a:srgbClr val="989898"/>
                </a:gs>
                <a:gs pos="100000">
                  <a:srgbClr val="C0C0C0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038" name="Oval 48">
              <a:extLst>
                <a:ext uri="{FF2B5EF4-FFF2-40B4-BE49-F238E27FC236}">
                  <a16:creationId xmlns:a16="http://schemas.microsoft.com/office/drawing/2014/main" id="{42F18ED7-8E0B-39CF-8AEE-D95F3534722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130" y="1209"/>
              <a:ext cx="645" cy="57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0C0C0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endParaRPr lang="ru-RU" altLang="ru-RU" dirty="0"/>
            </a:p>
          </p:txBody>
        </p:sp>
      </p:grpSp>
      <p:sp>
        <p:nvSpPr>
          <p:cNvPr id="1040" name="TextBox 1039">
            <a:extLst>
              <a:ext uri="{FF2B5EF4-FFF2-40B4-BE49-F238E27FC236}">
                <a16:creationId xmlns:a16="http://schemas.microsoft.com/office/drawing/2014/main" id="{7D93C361-DCD5-868B-451B-11D3E86D3A42}"/>
              </a:ext>
            </a:extLst>
          </p:cNvPr>
          <p:cNvSpPr txBox="1"/>
          <p:nvPr/>
        </p:nvSpPr>
        <p:spPr>
          <a:xfrm>
            <a:off x="9677865" y="2001421"/>
            <a:ext cx="260317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1D3F1D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Times New Roman" pitchFamily="18" charset="0"/>
              </a:rPr>
              <a:t>Лучшее школьное лесничество в </a:t>
            </a:r>
          </a:p>
          <a:p>
            <a:pPr lvl="0" algn="ctr"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1D3F1D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Times New Roman" pitchFamily="18" charset="0"/>
              </a:rPr>
              <a:t>номинации </a:t>
            </a:r>
          </a:p>
          <a:p>
            <a:pPr lvl="0" algn="ctr"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1D3F1D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Times New Roman" pitchFamily="18" charset="0"/>
              </a:rPr>
              <a:t>«Практическая деятельность</a:t>
            </a: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D3F1D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Times New Roman" pitchFamily="18" charset="0"/>
              </a:rPr>
              <a:t>»</a:t>
            </a:r>
          </a:p>
        </p:txBody>
      </p:sp>
      <p:sp>
        <p:nvSpPr>
          <p:cNvPr id="2" name="Google Shape;790;p70">
            <a:extLst>
              <a:ext uri="{FF2B5EF4-FFF2-40B4-BE49-F238E27FC236}">
                <a16:creationId xmlns:a16="http://schemas.microsoft.com/office/drawing/2014/main" id="{7DC87901-57F1-2F59-7A60-5C83644D6C44}"/>
              </a:ext>
            </a:extLst>
          </p:cNvPr>
          <p:cNvSpPr txBox="1"/>
          <p:nvPr/>
        </p:nvSpPr>
        <p:spPr>
          <a:xfrm>
            <a:off x="433839" y="288542"/>
            <a:ext cx="5528345" cy="43085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82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Times New Roman" pitchFamily="18" charset="0"/>
              </a:rPr>
              <a:t>IV </a:t>
            </a:r>
            <a:r>
              <a:rPr kumimoji="0" lang="ru-RU" sz="1600" b="1" i="0" u="none" strike="noStrike" kern="0" cap="none" spc="0" normalizeH="0" baseline="0" noProof="0">
                <a:ln>
                  <a:noFill/>
                </a:ln>
                <a:solidFill>
                  <a:srgbClr val="82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Times New Roman" pitchFamily="18" charset="0"/>
              </a:rPr>
              <a:t>слёт школьных лесничеств - 20</a:t>
            </a: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82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Times New Roman" pitchFamily="18" charset="0"/>
              </a:rPr>
              <a:t>20</a:t>
            </a:r>
            <a:r>
              <a:rPr kumimoji="0" lang="ru-RU" sz="1600" b="1" i="0" u="none" strike="noStrike" kern="0" cap="none" spc="0" normalizeH="0" baseline="0" noProof="0">
                <a:ln>
                  <a:noFill/>
                </a:ln>
                <a:solidFill>
                  <a:srgbClr val="82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Times New Roman" pitchFamily="18" charset="0"/>
              </a:rPr>
              <a:t> 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82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Google Shape;790;p70">
            <a:extLst>
              <a:ext uri="{FF2B5EF4-FFF2-40B4-BE49-F238E27FC236}">
                <a16:creationId xmlns:a16="http://schemas.microsoft.com/office/drawing/2014/main" id="{4D50AC04-5CAF-2FC9-2776-1F91A66FA526}"/>
              </a:ext>
            </a:extLst>
          </p:cNvPr>
          <p:cNvSpPr txBox="1"/>
          <p:nvPr/>
        </p:nvSpPr>
        <p:spPr>
          <a:xfrm>
            <a:off x="6455715" y="307944"/>
            <a:ext cx="5302446" cy="43085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 algn="ctr">
              <a:defRPr/>
            </a:pPr>
            <a:r>
              <a:rPr lang="en-US" sz="1600" b="1" kern="0" dirty="0">
                <a:solidFill>
                  <a:srgbClr val="820000"/>
                </a:solidFill>
                <a:latin typeface="Bookman Old Style" panose="02050604050505020204" pitchFamily="18" charset="0"/>
                <a:cs typeface="Times New Roman" pitchFamily="18" charset="0"/>
              </a:rPr>
              <a:t>VI 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82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Times New Roman" pitchFamily="18" charset="0"/>
              </a:rPr>
              <a:t>слёт школьных лесничеств - 20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82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Times New Roman" pitchFamily="18" charset="0"/>
              </a:rPr>
              <a:t>22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82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39291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Box 1">
            <a:extLst>
              <a:ext uri="{FF2B5EF4-FFF2-40B4-BE49-F238E27FC236}">
                <a16:creationId xmlns:a16="http://schemas.microsoft.com/office/drawing/2014/main" id="{57B2CB04-922D-C817-16AB-D82D893F91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5914" y="4338639"/>
            <a:ext cx="4651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2060"/>
                </a:solidFill>
                <a:latin typeface="Arial Narrow" panose="020B0606020202030204" pitchFamily="34" charset="0"/>
              </a:rPr>
              <a:t>Кошеварова Полина - </a:t>
            </a:r>
            <a:r>
              <a:rPr lang="en-US" altLang="ru-RU" sz="1800" b="1">
                <a:solidFill>
                  <a:srgbClr val="002060"/>
                </a:solidFill>
                <a:latin typeface="Arial Narrow" panose="020B0606020202030204" pitchFamily="34" charset="0"/>
              </a:rPr>
              <a:t> </a:t>
            </a:r>
            <a:r>
              <a:rPr lang="en-US" altLang="ru-RU" sz="1800" b="1">
                <a:solidFill>
                  <a:srgbClr val="C00000"/>
                </a:solidFill>
                <a:latin typeface="Arial Narrow" panose="020B0606020202030204" pitchFamily="34" charset="0"/>
              </a:rPr>
              <a:t>I </a:t>
            </a:r>
            <a:r>
              <a:rPr lang="ru-RU" altLang="ru-RU" sz="1800" b="1">
                <a:solidFill>
                  <a:srgbClr val="C00000"/>
                </a:solidFill>
                <a:latin typeface="Arial Narrow" panose="020B0606020202030204" pitchFamily="34" charset="0"/>
              </a:rPr>
              <a:t>место 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A173FA3-6760-2116-E7F7-C20E791B274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9071" y="1435100"/>
            <a:ext cx="5558058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9" name="Рисунок 2">
            <a:extLst>
              <a:ext uri="{FF2B5EF4-FFF2-40B4-BE49-F238E27FC236}">
                <a16:creationId xmlns:a16="http://schemas.microsoft.com/office/drawing/2014/main" id="{8E2499CA-DE3C-DA2B-A756-343733F356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59" t="47270" r="38252" b="9401"/>
          <a:stretch>
            <a:fillRect/>
          </a:stretch>
        </p:blipFill>
        <p:spPr bwMode="auto">
          <a:xfrm>
            <a:off x="7481889" y="1362076"/>
            <a:ext cx="2808287" cy="363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Прямоугольник 4">
            <a:extLst>
              <a:ext uri="{FF2B5EF4-FFF2-40B4-BE49-F238E27FC236}">
                <a16:creationId xmlns:a16="http://schemas.microsoft.com/office/drawing/2014/main" id="{D5B9EF42-CF57-E863-C266-A887862A92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9638" y="5029200"/>
            <a:ext cx="5853112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4926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2060"/>
                </a:solidFill>
                <a:latin typeface="Arial Narrow" panose="020B0606020202030204" pitchFamily="34" charset="0"/>
              </a:rPr>
              <a:t>Исследовательская работа: «Лихеноиндикационные исследования районов с разной степенью загрязнённости атмосферы посёлка Ветлужский»</a:t>
            </a:r>
            <a:endParaRPr lang="ru-RU" altLang="ru-RU" sz="100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pic>
        <p:nvPicPr>
          <p:cNvPr id="21511" name="Рисунок 5">
            <a:extLst>
              <a:ext uri="{FF2B5EF4-FFF2-40B4-BE49-F238E27FC236}">
                <a16:creationId xmlns:a16="http://schemas.microsoft.com/office/drawing/2014/main" id="{7B8E9D01-3C53-0D91-43DC-DDC454FD29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6" y="4523582"/>
            <a:ext cx="1284288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Рисунок 6">
            <a:extLst>
              <a:ext uri="{FF2B5EF4-FFF2-40B4-BE49-F238E27FC236}">
                <a16:creationId xmlns:a16="http://schemas.microsoft.com/office/drawing/2014/main" id="{CABAF1B0-8DE2-81DC-F37E-2E721CCBF6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815" y="4523582"/>
            <a:ext cx="1379538" cy="199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Google Shape;790;p70">
            <a:extLst>
              <a:ext uri="{FF2B5EF4-FFF2-40B4-BE49-F238E27FC236}">
                <a16:creationId xmlns:a16="http://schemas.microsoft.com/office/drawing/2014/main" id="{6AEADAEF-FB0C-E686-31C7-5EF807FE57DB}"/>
              </a:ext>
            </a:extLst>
          </p:cNvPr>
          <p:cNvSpPr txBox="1"/>
          <p:nvPr/>
        </p:nvSpPr>
        <p:spPr>
          <a:xfrm>
            <a:off x="1691473" y="187804"/>
            <a:ext cx="9029400" cy="10464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defRPr/>
            </a:pPr>
            <a:r>
              <a:rPr lang="ru-RU" sz="2800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Региональный лесной конкурс </a:t>
            </a:r>
          </a:p>
          <a:p>
            <a:pPr algn="ctr">
              <a:defRPr/>
            </a:pPr>
            <a:r>
              <a:rPr lang="ru-RU" sz="2800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«Подрост»-2020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Объект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212" y="1244684"/>
            <a:ext cx="4756201" cy="317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Google Shape;790;p70">
            <a:extLst>
              <a:ext uri="{FF2B5EF4-FFF2-40B4-BE49-F238E27FC236}">
                <a16:creationId xmlns:a16="http://schemas.microsoft.com/office/drawing/2014/main" id="{BEB6794D-5E97-B3B4-53A8-74D7037971D8}"/>
              </a:ext>
            </a:extLst>
          </p:cNvPr>
          <p:cNvSpPr txBox="1"/>
          <p:nvPr/>
        </p:nvSpPr>
        <p:spPr>
          <a:xfrm>
            <a:off x="1681921" y="288895"/>
            <a:ext cx="9170281" cy="86174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defRPr/>
            </a:pPr>
            <a:r>
              <a:rPr lang="ru-RU" sz="2000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Региональный сетевой интернет-проект </a:t>
            </a:r>
          </a:p>
          <a:p>
            <a:pPr algn="ctr">
              <a:defRPr/>
            </a:pPr>
            <a:r>
              <a:rPr lang="ru-RU" sz="2400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«Лес будущего»</a:t>
            </a:r>
          </a:p>
        </p:txBody>
      </p:sp>
      <p:grpSp>
        <p:nvGrpSpPr>
          <p:cNvPr id="3" name="Group 17">
            <a:extLst>
              <a:ext uri="{FF2B5EF4-FFF2-40B4-BE49-F238E27FC236}">
                <a16:creationId xmlns:a16="http://schemas.microsoft.com/office/drawing/2014/main" id="{E38EC9D2-2685-F565-6F6B-C90934907C6E}"/>
              </a:ext>
            </a:extLst>
          </p:cNvPr>
          <p:cNvGrpSpPr>
            <a:grpSpLocks/>
          </p:cNvGrpSpPr>
          <p:nvPr/>
        </p:nvGrpSpPr>
        <p:grpSpPr bwMode="auto">
          <a:xfrm rot="16200000">
            <a:off x="6319154" y="4584157"/>
            <a:ext cx="1120118" cy="1338022"/>
            <a:chOff x="3076" y="1050"/>
            <a:chExt cx="1016" cy="1010"/>
          </a:xfrm>
        </p:grpSpPr>
        <p:sp>
          <p:nvSpPr>
            <p:cNvPr id="4" name="Oval 18">
              <a:extLst>
                <a:ext uri="{FF2B5EF4-FFF2-40B4-BE49-F238E27FC236}">
                  <a16:creationId xmlns:a16="http://schemas.microsoft.com/office/drawing/2014/main" id="{71A04639-12C4-39AE-E13D-A756508AF93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076" y="1050"/>
              <a:ext cx="1010" cy="101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5" name="Oval 19">
              <a:extLst>
                <a:ext uri="{FF2B5EF4-FFF2-40B4-BE49-F238E27FC236}">
                  <a16:creationId xmlns:a16="http://schemas.microsoft.com/office/drawing/2014/main" id="{CD6C2C74-C2D7-6580-37FF-BA88CBC888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082" y="1050"/>
              <a:ext cx="1010" cy="98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square"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6" name="Oval 20">
              <a:extLst>
                <a:ext uri="{FF2B5EF4-FFF2-40B4-BE49-F238E27FC236}">
                  <a16:creationId xmlns:a16="http://schemas.microsoft.com/office/drawing/2014/main" id="{4B1CD6B1-38E7-E38C-AF7F-53B732D35B4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40" y="1106"/>
              <a:ext cx="876" cy="87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7" name="Oval 21">
              <a:extLst>
                <a:ext uri="{FF2B5EF4-FFF2-40B4-BE49-F238E27FC236}">
                  <a16:creationId xmlns:a16="http://schemas.microsoft.com/office/drawing/2014/main" id="{8C20B3B9-9B4E-7000-6B12-983AFE74B6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45" y="1106"/>
              <a:ext cx="876" cy="88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8" name="Oval 22">
              <a:extLst>
                <a:ext uri="{FF2B5EF4-FFF2-40B4-BE49-F238E27FC236}">
                  <a16:creationId xmlns:a16="http://schemas.microsoft.com/office/drawing/2014/main" id="{CBCE24A7-C57E-9851-971D-BA6CFDF54B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96" y="1153"/>
              <a:ext cx="789" cy="7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9" name="Group 23">
              <a:extLst>
                <a:ext uri="{FF2B5EF4-FFF2-40B4-BE49-F238E27FC236}">
                  <a16:creationId xmlns:a16="http://schemas.microsoft.com/office/drawing/2014/main" id="{C2D3DB29-AA4E-078A-68B6-99DFF8ABCCD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11" y="1163"/>
              <a:ext cx="765" cy="766"/>
              <a:chOff x="4166" y="1706"/>
              <a:chExt cx="1252" cy="1252"/>
            </a:xfrm>
          </p:grpSpPr>
          <p:sp>
            <p:nvSpPr>
              <p:cNvPr id="10" name="Oval 24">
                <a:extLst>
                  <a:ext uri="{FF2B5EF4-FFF2-40B4-BE49-F238E27FC236}">
                    <a16:creationId xmlns:a16="http://schemas.microsoft.com/office/drawing/2014/main" id="{8F929DB3-840F-983E-812C-E4E0FCEF743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2" name="Oval 25">
                <a:extLst>
                  <a:ext uri="{FF2B5EF4-FFF2-40B4-BE49-F238E27FC236}">
                    <a16:creationId xmlns:a16="http://schemas.microsoft.com/office/drawing/2014/main" id="{26DF730A-C9F6-D404-BD1E-EE5E04ED943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1" name="Oval 26">
                <a:extLst>
                  <a:ext uri="{FF2B5EF4-FFF2-40B4-BE49-F238E27FC236}">
                    <a16:creationId xmlns:a16="http://schemas.microsoft.com/office/drawing/2014/main" id="{D610883A-A4C1-B107-15F9-DBC2C023BED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2" name="Oval 27">
                <a:extLst>
                  <a:ext uri="{FF2B5EF4-FFF2-40B4-BE49-F238E27FC236}">
                    <a16:creationId xmlns:a16="http://schemas.microsoft.com/office/drawing/2014/main" id="{390A62FF-2504-A705-BD7A-3EEFE5B5419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ru-RU" altLang="ru-RU" sz="3200" b="1" dirty="0">
                    <a:solidFill>
                      <a:srgbClr val="1D3F1D"/>
                    </a:solidFill>
                    <a:latin typeface="Bookman Old Style" panose="02050604050505020204" pitchFamily="18" charset="0"/>
                  </a:rPr>
                  <a:t>1 м</a:t>
                </a:r>
              </a:p>
            </p:txBody>
          </p:sp>
        </p:grpSp>
      </p:grpSp>
      <p:grpSp>
        <p:nvGrpSpPr>
          <p:cNvPr id="25" name="Group 17">
            <a:extLst>
              <a:ext uri="{FF2B5EF4-FFF2-40B4-BE49-F238E27FC236}">
                <a16:creationId xmlns:a16="http://schemas.microsoft.com/office/drawing/2014/main" id="{CB4934F4-81E9-04FD-5611-0957DC6F87D4}"/>
              </a:ext>
            </a:extLst>
          </p:cNvPr>
          <p:cNvGrpSpPr>
            <a:grpSpLocks/>
          </p:cNvGrpSpPr>
          <p:nvPr/>
        </p:nvGrpSpPr>
        <p:grpSpPr bwMode="auto">
          <a:xfrm rot="16200000">
            <a:off x="10371709" y="4283599"/>
            <a:ext cx="1300010" cy="1523644"/>
            <a:chOff x="3076" y="1050"/>
            <a:chExt cx="1016" cy="1010"/>
          </a:xfrm>
        </p:grpSpPr>
        <p:sp>
          <p:nvSpPr>
            <p:cNvPr id="26" name="Oval 18">
              <a:extLst>
                <a:ext uri="{FF2B5EF4-FFF2-40B4-BE49-F238E27FC236}">
                  <a16:creationId xmlns:a16="http://schemas.microsoft.com/office/drawing/2014/main" id="{16414FB1-2AD2-8C91-F0A8-B2AF3141F8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076" y="1050"/>
              <a:ext cx="1010" cy="101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27" name="Oval 19">
              <a:extLst>
                <a:ext uri="{FF2B5EF4-FFF2-40B4-BE49-F238E27FC236}">
                  <a16:creationId xmlns:a16="http://schemas.microsoft.com/office/drawing/2014/main" id="{97E78288-9ECD-56DC-2418-932CFB2C8E8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082" y="1050"/>
              <a:ext cx="1010" cy="101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36" name="Oval 20">
              <a:extLst>
                <a:ext uri="{FF2B5EF4-FFF2-40B4-BE49-F238E27FC236}">
                  <a16:creationId xmlns:a16="http://schemas.microsoft.com/office/drawing/2014/main" id="{24BFFFD8-8718-5BFF-A07F-F899A55D16E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40" y="1106"/>
              <a:ext cx="876" cy="87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37" name="Oval 21">
              <a:extLst>
                <a:ext uri="{FF2B5EF4-FFF2-40B4-BE49-F238E27FC236}">
                  <a16:creationId xmlns:a16="http://schemas.microsoft.com/office/drawing/2014/main" id="{0EB8D6A1-09E4-DCD0-3CC2-0581A3D5996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45" y="1106"/>
              <a:ext cx="876" cy="88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38" name="Oval 22">
              <a:extLst>
                <a:ext uri="{FF2B5EF4-FFF2-40B4-BE49-F238E27FC236}">
                  <a16:creationId xmlns:a16="http://schemas.microsoft.com/office/drawing/2014/main" id="{17F051C5-F7B3-6F62-53CE-5D1F9F2018A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96" y="1153"/>
              <a:ext cx="789" cy="7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39" name="Group 23">
              <a:extLst>
                <a:ext uri="{FF2B5EF4-FFF2-40B4-BE49-F238E27FC236}">
                  <a16:creationId xmlns:a16="http://schemas.microsoft.com/office/drawing/2014/main" id="{10E66FAB-6316-163E-77DB-0625349D615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11" y="1163"/>
              <a:ext cx="765" cy="766"/>
              <a:chOff x="4166" y="1706"/>
              <a:chExt cx="1252" cy="1252"/>
            </a:xfrm>
          </p:grpSpPr>
          <p:sp>
            <p:nvSpPr>
              <p:cNvPr id="40" name="Oval 24">
                <a:extLst>
                  <a:ext uri="{FF2B5EF4-FFF2-40B4-BE49-F238E27FC236}">
                    <a16:creationId xmlns:a16="http://schemas.microsoft.com/office/drawing/2014/main" id="{40E8F8C9-44A7-FB5E-FE00-1A744CB1EB9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41" name="Oval 25">
                <a:extLst>
                  <a:ext uri="{FF2B5EF4-FFF2-40B4-BE49-F238E27FC236}">
                    <a16:creationId xmlns:a16="http://schemas.microsoft.com/office/drawing/2014/main" id="{035FB6A4-2383-9AB3-CE9C-41D0D80C481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42" name="Oval 26">
                <a:extLst>
                  <a:ext uri="{FF2B5EF4-FFF2-40B4-BE49-F238E27FC236}">
                    <a16:creationId xmlns:a16="http://schemas.microsoft.com/office/drawing/2014/main" id="{97C11D08-5605-28B9-0B18-306662DE3F5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43" name="Oval 27">
                <a:extLst>
                  <a:ext uri="{FF2B5EF4-FFF2-40B4-BE49-F238E27FC236}">
                    <a16:creationId xmlns:a16="http://schemas.microsoft.com/office/drawing/2014/main" id="{0AC45CCC-82A8-698D-6FA7-95CCB693CD5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324" y="1884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ru-RU" altLang="ru-RU" b="1" dirty="0">
                    <a:solidFill>
                      <a:srgbClr val="1D3F1D"/>
                    </a:solidFill>
                    <a:latin typeface="Bookman Old Style" panose="02050604050505020204" pitchFamily="18" charset="0"/>
                  </a:rPr>
                  <a:t>Лауреаты</a:t>
                </a:r>
              </a:p>
            </p:txBody>
          </p:sp>
        </p:grpSp>
      </p:grpSp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789D16B7-6CEE-49F6-8ACE-6B8C878AD9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110" y="3755622"/>
            <a:ext cx="1523643" cy="2031523"/>
          </a:xfrm>
          <a:prstGeom prst="rect">
            <a:avLst/>
          </a:prstGeom>
        </p:spPr>
      </p:pic>
      <p:grpSp>
        <p:nvGrpSpPr>
          <p:cNvPr id="45" name="Group 17">
            <a:extLst>
              <a:ext uri="{FF2B5EF4-FFF2-40B4-BE49-F238E27FC236}">
                <a16:creationId xmlns:a16="http://schemas.microsoft.com/office/drawing/2014/main" id="{188EF8C6-FD2C-6236-1F68-6C6CA82082C0}"/>
              </a:ext>
            </a:extLst>
          </p:cNvPr>
          <p:cNvGrpSpPr>
            <a:grpSpLocks/>
          </p:cNvGrpSpPr>
          <p:nvPr/>
        </p:nvGrpSpPr>
        <p:grpSpPr bwMode="auto">
          <a:xfrm rot="16200000">
            <a:off x="1101172" y="4177528"/>
            <a:ext cx="1161499" cy="1267092"/>
            <a:chOff x="3076" y="1050"/>
            <a:chExt cx="1016" cy="1010"/>
          </a:xfrm>
        </p:grpSpPr>
        <p:sp>
          <p:nvSpPr>
            <p:cNvPr id="46" name="Oval 18">
              <a:extLst>
                <a:ext uri="{FF2B5EF4-FFF2-40B4-BE49-F238E27FC236}">
                  <a16:creationId xmlns:a16="http://schemas.microsoft.com/office/drawing/2014/main" id="{5EA79A04-2409-93B1-D7B4-26C43BBE7D3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076" y="1050"/>
              <a:ext cx="1010" cy="101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47" name="Oval 19">
              <a:extLst>
                <a:ext uri="{FF2B5EF4-FFF2-40B4-BE49-F238E27FC236}">
                  <a16:creationId xmlns:a16="http://schemas.microsoft.com/office/drawing/2014/main" id="{EB0B0411-A66F-BBD2-9702-2AC54F17F74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082" y="1050"/>
              <a:ext cx="1010" cy="101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48" name="Oval 20">
              <a:extLst>
                <a:ext uri="{FF2B5EF4-FFF2-40B4-BE49-F238E27FC236}">
                  <a16:creationId xmlns:a16="http://schemas.microsoft.com/office/drawing/2014/main" id="{4630A6E6-72C7-7477-BD56-39F0AE8EAB5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40" y="1106"/>
              <a:ext cx="876" cy="87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49" name="Oval 21">
              <a:extLst>
                <a:ext uri="{FF2B5EF4-FFF2-40B4-BE49-F238E27FC236}">
                  <a16:creationId xmlns:a16="http://schemas.microsoft.com/office/drawing/2014/main" id="{D597F921-1786-0849-30C5-FD3892DE526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45" y="1106"/>
              <a:ext cx="876" cy="88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50" name="Oval 22">
              <a:extLst>
                <a:ext uri="{FF2B5EF4-FFF2-40B4-BE49-F238E27FC236}">
                  <a16:creationId xmlns:a16="http://schemas.microsoft.com/office/drawing/2014/main" id="{33CD8CA7-2E1B-CE24-4B6B-7469B0E65CA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96" y="1153"/>
              <a:ext cx="789" cy="7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51" name="Group 23">
              <a:extLst>
                <a:ext uri="{FF2B5EF4-FFF2-40B4-BE49-F238E27FC236}">
                  <a16:creationId xmlns:a16="http://schemas.microsoft.com/office/drawing/2014/main" id="{94E87948-9B83-0F01-FBC5-18A7CE54F52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11" y="1163"/>
              <a:ext cx="765" cy="766"/>
              <a:chOff x="4166" y="1706"/>
              <a:chExt cx="1252" cy="1252"/>
            </a:xfrm>
          </p:grpSpPr>
          <p:sp>
            <p:nvSpPr>
              <p:cNvPr id="52" name="Oval 24">
                <a:extLst>
                  <a:ext uri="{FF2B5EF4-FFF2-40B4-BE49-F238E27FC236}">
                    <a16:creationId xmlns:a16="http://schemas.microsoft.com/office/drawing/2014/main" id="{579D910A-3B26-81C4-5FB0-070163638D4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3" name="Oval 25">
                <a:extLst>
                  <a:ext uri="{FF2B5EF4-FFF2-40B4-BE49-F238E27FC236}">
                    <a16:creationId xmlns:a16="http://schemas.microsoft.com/office/drawing/2014/main" id="{C559C76A-3385-E6D4-25FF-240ACCC9DC3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4" name="Oval 26">
                <a:extLst>
                  <a:ext uri="{FF2B5EF4-FFF2-40B4-BE49-F238E27FC236}">
                    <a16:creationId xmlns:a16="http://schemas.microsoft.com/office/drawing/2014/main" id="{E0B3D210-6474-2E85-2EFE-A9B1401122C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5" name="Oval 27">
                <a:extLst>
                  <a:ext uri="{FF2B5EF4-FFF2-40B4-BE49-F238E27FC236}">
                    <a16:creationId xmlns:a16="http://schemas.microsoft.com/office/drawing/2014/main" id="{23CB96A3-CA1E-0642-FD98-FA937076A2F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337" y="1869"/>
                <a:ext cx="1033" cy="92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ru-RU" altLang="ru-RU" sz="3200" b="1" dirty="0">
                    <a:solidFill>
                      <a:srgbClr val="1D3F1D"/>
                    </a:solidFill>
                    <a:latin typeface="Bookman Old Style" panose="02050604050505020204" pitchFamily="18" charset="0"/>
                  </a:rPr>
                  <a:t>2 м</a:t>
                </a:r>
              </a:p>
            </p:txBody>
          </p:sp>
        </p:grpSp>
      </p:grpSp>
      <p:pic>
        <p:nvPicPr>
          <p:cNvPr id="56" name="Picture 2" descr="https://sun9-42.userapi.com/impg/8ZSpmwiK6YX8UhEvALETBn9ipJdd2mbk2OpkXw/P1xRCUz7qjI.jpg?size=1200x1600&amp;quality=95&amp;sign=d979a18682323b82f5a3c5dfd60d8075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8568" y="4603164"/>
            <a:ext cx="1293221" cy="172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4" descr="https://sun9-2.userapi.com/impg/QSGKvTzWca3TUju9x2EBK3wKxcJnCQkp-vgOjw/h_frTMmC8uA.jpg?size=1200x1600&amp;quality=95&amp;sign=b18bb06bee46b479d03b8b98e68ac153&amp;type=albu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0375" y="4610646"/>
            <a:ext cx="1276891" cy="1702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6460" y="1415478"/>
            <a:ext cx="5660658" cy="1991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6413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90;p70">
            <a:extLst>
              <a:ext uri="{FF2B5EF4-FFF2-40B4-BE49-F238E27FC236}">
                <a16:creationId xmlns:a16="http://schemas.microsoft.com/office/drawing/2014/main" id="{BEB6794D-5E97-B3B4-53A8-74D7037971D8}"/>
              </a:ext>
            </a:extLst>
          </p:cNvPr>
          <p:cNvSpPr txBox="1"/>
          <p:nvPr/>
        </p:nvSpPr>
        <p:spPr>
          <a:xfrm>
            <a:off x="514299" y="444698"/>
            <a:ext cx="5528345" cy="43085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defRPr/>
            </a:pPr>
            <a:r>
              <a:rPr lang="ru-RU" sz="1600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Всероссийский конкурс «На старт, </a:t>
            </a:r>
            <a:r>
              <a:rPr lang="ru-RU" sz="1600" b="1" kern="0" dirty="0" err="1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экоотряд</a:t>
            </a:r>
            <a:r>
              <a:rPr lang="ru-RU" sz="1600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»</a:t>
            </a:r>
          </a:p>
        </p:txBody>
      </p:sp>
      <p:grpSp>
        <p:nvGrpSpPr>
          <p:cNvPr id="25" name="Group 17">
            <a:extLst>
              <a:ext uri="{FF2B5EF4-FFF2-40B4-BE49-F238E27FC236}">
                <a16:creationId xmlns:a16="http://schemas.microsoft.com/office/drawing/2014/main" id="{CB4934F4-81E9-04FD-5611-0957DC6F87D4}"/>
              </a:ext>
            </a:extLst>
          </p:cNvPr>
          <p:cNvGrpSpPr>
            <a:grpSpLocks/>
          </p:cNvGrpSpPr>
          <p:nvPr/>
        </p:nvGrpSpPr>
        <p:grpSpPr bwMode="auto">
          <a:xfrm rot="16200000">
            <a:off x="5373655" y="3007839"/>
            <a:ext cx="1337977" cy="2463113"/>
            <a:chOff x="3076" y="1050"/>
            <a:chExt cx="1016" cy="1010"/>
          </a:xfrm>
        </p:grpSpPr>
        <p:sp>
          <p:nvSpPr>
            <p:cNvPr id="26" name="Oval 18">
              <a:extLst>
                <a:ext uri="{FF2B5EF4-FFF2-40B4-BE49-F238E27FC236}">
                  <a16:creationId xmlns:a16="http://schemas.microsoft.com/office/drawing/2014/main" id="{16414FB1-2AD2-8C91-F0A8-B2AF3141F8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076" y="1050"/>
              <a:ext cx="1010" cy="101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27" name="Oval 19">
              <a:extLst>
                <a:ext uri="{FF2B5EF4-FFF2-40B4-BE49-F238E27FC236}">
                  <a16:creationId xmlns:a16="http://schemas.microsoft.com/office/drawing/2014/main" id="{97E78288-9ECD-56DC-2418-932CFB2C8E8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082" y="1050"/>
              <a:ext cx="1010" cy="101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36" name="Oval 20">
              <a:extLst>
                <a:ext uri="{FF2B5EF4-FFF2-40B4-BE49-F238E27FC236}">
                  <a16:creationId xmlns:a16="http://schemas.microsoft.com/office/drawing/2014/main" id="{24BFFFD8-8718-5BFF-A07F-F899A55D16E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40" y="1106"/>
              <a:ext cx="876" cy="87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37" name="Oval 21">
              <a:extLst>
                <a:ext uri="{FF2B5EF4-FFF2-40B4-BE49-F238E27FC236}">
                  <a16:creationId xmlns:a16="http://schemas.microsoft.com/office/drawing/2014/main" id="{0EB8D6A1-09E4-DCD0-3CC2-0581A3D5996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45" y="1106"/>
              <a:ext cx="876" cy="88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38" name="Oval 22">
              <a:extLst>
                <a:ext uri="{FF2B5EF4-FFF2-40B4-BE49-F238E27FC236}">
                  <a16:creationId xmlns:a16="http://schemas.microsoft.com/office/drawing/2014/main" id="{17F051C5-F7B3-6F62-53CE-5D1F9F2018A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96" y="1153"/>
              <a:ext cx="789" cy="7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39" name="Group 23">
              <a:extLst>
                <a:ext uri="{FF2B5EF4-FFF2-40B4-BE49-F238E27FC236}">
                  <a16:creationId xmlns:a16="http://schemas.microsoft.com/office/drawing/2014/main" id="{10E66FAB-6316-163E-77DB-0625349D615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11" y="1163"/>
              <a:ext cx="765" cy="766"/>
              <a:chOff x="4166" y="1706"/>
              <a:chExt cx="1252" cy="1252"/>
            </a:xfrm>
          </p:grpSpPr>
          <p:sp>
            <p:nvSpPr>
              <p:cNvPr id="40" name="Oval 24">
                <a:extLst>
                  <a:ext uri="{FF2B5EF4-FFF2-40B4-BE49-F238E27FC236}">
                    <a16:creationId xmlns:a16="http://schemas.microsoft.com/office/drawing/2014/main" id="{40E8F8C9-44A7-FB5E-FE00-1A744CB1EB9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41" name="Oval 25">
                <a:extLst>
                  <a:ext uri="{FF2B5EF4-FFF2-40B4-BE49-F238E27FC236}">
                    <a16:creationId xmlns:a16="http://schemas.microsoft.com/office/drawing/2014/main" id="{035FB6A4-2383-9AB3-CE9C-41D0D80C481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42" name="Oval 26">
                <a:extLst>
                  <a:ext uri="{FF2B5EF4-FFF2-40B4-BE49-F238E27FC236}">
                    <a16:creationId xmlns:a16="http://schemas.microsoft.com/office/drawing/2014/main" id="{97C11D08-5605-28B9-0B18-306662DE3F5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43" name="Oval 27">
                <a:extLst>
                  <a:ext uri="{FF2B5EF4-FFF2-40B4-BE49-F238E27FC236}">
                    <a16:creationId xmlns:a16="http://schemas.microsoft.com/office/drawing/2014/main" id="{0AC45CCC-82A8-698D-6FA7-95CCB693CD5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324" y="1884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ru-RU" altLang="ru-RU" sz="2000" b="1" dirty="0">
                    <a:solidFill>
                      <a:srgbClr val="1D3F1D"/>
                    </a:solidFill>
                    <a:latin typeface="Bookman Old Style" panose="02050604050505020204" pitchFamily="18" charset="0"/>
                  </a:rPr>
                  <a:t>Победители</a:t>
                </a:r>
              </a:p>
            </p:txBody>
          </p:sp>
        </p:grpSp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3382" y="986071"/>
            <a:ext cx="2586714" cy="1834089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75137" y="1146323"/>
            <a:ext cx="2765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hlinkClick r:id="rId3"/>
              </a:rPr>
              <a:t>https://xn--d1axz.xn--p1ai/profile#</a:t>
            </a:r>
            <a:r>
              <a:rPr lang="ru-RU" sz="1400" dirty="0"/>
              <a:t>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41765" y="1724868"/>
            <a:ext cx="25007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hlinkClick r:id="rId4"/>
              </a:rPr>
              <a:t>https://vk.com/club157019883</a:t>
            </a:r>
            <a:r>
              <a:rPr lang="ru-RU" sz="1400" dirty="0"/>
              <a:t> </a:t>
            </a:r>
          </a:p>
        </p:txBody>
      </p:sp>
      <p:sp>
        <p:nvSpPr>
          <p:cNvPr id="3" name="Google Shape;790;p70">
            <a:extLst>
              <a:ext uri="{FF2B5EF4-FFF2-40B4-BE49-F238E27FC236}">
                <a16:creationId xmlns:a16="http://schemas.microsoft.com/office/drawing/2014/main" id="{BFC950CB-5F9E-CF70-418F-71FCE99209E0}"/>
              </a:ext>
            </a:extLst>
          </p:cNvPr>
          <p:cNvSpPr txBox="1"/>
          <p:nvPr/>
        </p:nvSpPr>
        <p:spPr>
          <a:xfrm>
            <a:off x="6308521" y="444697"/>
            <a:ext cx="5478012" cy="43085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defRPr/>
            </a:pPr>
            <a:r>
              <a:rPr lang="ru-RU" sz="1600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Региональный конкурс «Юный исследователь»</a:t>
            </a:r>
          </a:p>
        </p:txBody>
      </p:sp>
      <p:pic>
        <p:nvPicPr>
          <p:cNvPr id="4" name="Picture 6" descr="https://sun9-20.userapi.com/impg/2FQw6jL8lrsD-GX0GIKKtXbjofL1RFLrrJOxfQ/4fm1KzmW8Js.jpg?size=1600x1066&amp;quality=96&amp;sign=60019ec4b02f8cf88d86289594bde55a&amp;type=album">
            <a:extLst>
              <a:ext uri="{FF2B5EF4-FFF2-40B4-BE49-F238E27FC236}">
                <a16:creationId xmlns:a16="http://schemas.microsoft.com/office/drawing/2014/main" id="{CA80A9FD-9250-3FA4-EE15-5D22BB5592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54" t="18409" r="4845" b="1"/>
          <a:stretch/>
        </p:blipFill>
        <p:spPr bwMode="auto">
          <a:xfrm>
            <a:off x="7540200" y="4079594"/>
            <a:ext cx="3673465" cy="21943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s://sun9-81.userapi.com/impg/ditNm8u7s9wlV0WryLrfBOuZTImN-fqXWzJ81A/wFAQDqb4YP0.jpg?size=1439x1919&amp;quality=95&amp;sign=83e651bf933b4ab0da414843b744056a&amp;type=album">
            <a:extLst>
              <a:ext uri="{FF2B5EF4-FFF2-40B4-BE49-F238E27FC236}">
                <a16:creationId xmlns:a16="http://schemas.microsoft.com/office/drawing/2014/main" id="{83A559A9-82F3-8AE1-0789-693A406026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3370" y="986071"/>
            <a:ext cx="2236865" cy="29830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s://sun9-57.userapi.com/impg/AO9pQwO3FqYwEPwUuoIWrVSC08gSs0v3ZEkraQ/gdz6RVkinqI.jpg?size=1920x1440&amp;quality=95&amp;sign=298da709fc5e2a3de5c71f38e03d671c&amp;type=album">
            <a:extLst>
              <a:ext uri="{FF2B5EF4-FFF2-40B4-BE49-F238E27FC236}">
                <a16:creationId xmlns:a16="http://schemas.microsoft.com/office/drawing/2014/main" id="{B32BEB28-1A59-41C7-1128-188093A36F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521" y="1136955"/>
            <a:ext cx="3056059" cy="22920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9E1DB675-D4E3-36EB-4908-7507C69172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02" y="2178898"/>
            <a:ext cx="2909380" cy="21820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BE1BD647-0CF0-7F53-AF78-69308C3982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20578" r="405" b="11199"/>
          <a:stretch/>
        </p:blipFill>
        <p:spPr bwMode="auto">
          <a:xfrm>
            <a:off x="1041813" y="4404373"/>
            <a:ext cx="3651389" cy="1877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1">
            <a:extLst>
              <a:ext uri="{FF2B5EF4-FFF2-40B4-BE49-F238E27FC236}">
                <a16:creationId xmlns:a16="http://schemas.microsoft.com/office/drawing/2014/main" id="{FCAD4A1E-D3F2-5613-5389-F68E1A767D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0870" y="6171452"/>
            <a:ext cx="321539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ru-RU" sz="1400" b="1" dirty="0">
                <a:solidFill>
                  <a:srgbClr val="002060"/>
                </a:solidFill>
                <a:latin typeface="Arial Narrow" panose="020B0606020202030204" pitchFamily="34" charset="0"/>
              </a:rPr>
              <a:t>LEADERSHIP BILER FORUM</a:t>
            </a:r>
            <a:r>
              <a:rPr lang="ru-RU" altLang="ru-RU" sz="1400" b="1" dirty="0">
                <a:solidFill>
                  <a:srgbClr val="002060"/>
                </a:solidFill>
                <a:latin typeface="Arial Narrow" panose="020B0606020202030204" pitchFamily="34" charset="0"/>
              </a:rPr>
              <a:t> в Татарстане</a:t>
            </a:r>
            <a:endParaRPr lang="ru-RU" altLang="ru-RU" sz="14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TextBox 1">
            <a:extLst>
              <a:ext uri="{FF2B5EF4-FFF2-40B4-BE49-F238E27FC236}">
                <a16:creationId xmlns:a16="http://schemas.microsoft.com/office/drawing/2014/main" id="{1B21B686-1094-8760-02A8-68BF6E0E5F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974" y="4226080"/>
            <a:ext cx="321539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rgbClr val="002060"/>
                </a:solidFill>
                <a:latin typeface="Arial Narrow" panose="020B0606020202030204" pitchFamily="34" charset="0"/>
              </a:rPr>
              <a:t>Всероссийская школа «</a:t>
            </a:r>
            <a:r>
              <a:rPr lang="ru-RU" altLang="ru-RU" sz="1400" b="1" dirty="0" err="1">
                <a:solidFill>
                  <a:srgbClr val="002060"/>
                </a:solidFill>
                <a:latin typeface="Arial Narrow" panose="020B0606020202030204" pitchFamily="34" charset="0"/>
              </a:rPr>
              <a:t>Экотренд</a:t>
            </a:r>
            <a:r>
              <a:rPr lang="ru-RU" altLang="ru-RU" sz="1400" b="1" dirty="0">
                <a:solidFill>
                  <a:srgbClr val="002060"/>
                </a:solidFill>
                <a:latin typeface="Arial Narrow" panose="020B0606020202030204" pitchFamily="34" charset="0"/>
              </a:rPr>
              <a:t>»</a:t>
            </a:r>
            <a:endParaRPr lang="ru-RU" altLang="ru-RU" sz="14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9346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90;p70">
            <a:extLst>
              <a:ext uri="{FF2B5EF4-FFF2-40B4-BE49-F238E27FC236}">
                <a16:creationId xmlns:a16="http://schemas.microsoft.com/office/drawing/2014/main" id="{A33BF8C6-56CA-4BD4-AFC7-F612A50F2D0B}"/>
              </a:ext>
            </a:extLst>
          </p:cNvPr>
          <p:cNvSpPr txBox="1"/>
          <p:nvPr/>
        </p:nvSpPr>
        <p:spPr>
          <a:xfrm>
            <a:off x="1535579" y="260059"/>
            <a:ext cx="9120841" cy="4924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defRPr/>
            </a:pPr>
            <a:r>
              <a:rPr lang="ru-RU" sz="2000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Школьное лесничество – пространство новых возможностей</a:t>
            </a:r>
          </a:p>
        </p:txBody>
      </p:sp>
      <p:sp>
        <p:nvSpPr>
          <p:cNvPr id="3" name="AutoShape 8">
            <a:extLst>
              <a:ext uri="{FF2B5EF4-FFF2-40B4-BE49-F238E27FC236}">
                <a16:creationId xmlns:a16="http://schemas.microsoft.com/office/drawing/2014/main" id="{27E07C75-F494-47B0-9D67-23D2CC9D7D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6157" y="1057577"/>
            <a:ext cx="3237444" cy="697315"/>
          </a:xfrm>
          <a:prstGeom prst="downArrowCallout">
            <a:avLst>
              <a:gd name="adj1" fmla="val 40863"/>
              <a:gd name="adj2" fmla="val 40863"/>
              <a:gd name="adj3" fmla="val 16667"/>
              <a:gd name="adj4" fmla="val 66667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1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1">
                  <a:lumMod val="40000"/>
                  <a:lumOff val="6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 w="38100">
            <a:solidFill>
              <a:schemeClr val="accent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Диапазон</a:t>
            </a:r>
            <a:endParaRPr lang="ru-RU" altLang="ru-RU" sz="24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endParaRPr lang="ru-RU" altLang="ru-RU" sz="120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AutoShape 8">
            <a:extLst>
              <a:ext uri="{FF2B5EF4-FFF2-40B4-BE49-F238E27FC236}">
                <a16:creationId xmlns:a16="http://schemas.microsoft.com/office/drawing/2014/main" id="{57A8FA1D-324D-406A-BC38-0A5B91110F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2716" y="1097756"/>
            <a:ext cx="3237444" cy="697315"/>
          </a:xfrm>
          <a:prstGeom prst="downArrowCallout">
            <a:avLst>
              <a:gd name="adj1" fmla="val 40863"/>
              <a:gd name="adj2" fmla="val 40863"/>
              <a:gd name="adj3" fmla="val 16667"/>
              <a:gd name="adj4" fmla="val 66667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1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1">
                  <a:lumMod val="40000"/>
                  <a:lumOff val="6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 w="38100">
            <a:solidFill>
              <a:schemeClr val="accent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Новизна</a:t>
            </a:r>
            <a:endParaRPr lang="ru-RU" altLang="ru-RU" sz="24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endParaRPr lang="ru-RU" altLang="ru-RU" sz="120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2" name="Group 20">
            <a:extLst>
              <a:ext uri="{FF2B5EF4-FFF2-40B4-BE49-F238E27FC236}">
                <a16:creationId xmlns:a16="http://schemas.microsoft.com/office/drawing/2014/main" id="{2BF49466-6CDC-4119-BC93-17EF6E58672C}"/>
              </a:ext>
            </a:extLst>
          </p:cNvPr>
          <p:cNvGrpSpPr>
            <a:grpSpLocks/>
          </p:cNvGrpSpPr>
          <p:nvPr/>
        </p:nvGrpSpPr>
        <p:grpSpPr bwMode="auto">
          <a:xfrm rot="286773">
            <a:off x="7980070" y="3146639"/>
            <a:ext cx="1850567" cy="1610477"/>
            <a:chOff x="1968" y="1215"/>
            <a:chExt cx="1848" cy="2039"/>
          </a:xfrm>
        </p:grpSpPr>
        <p:sp>
          <p:nvSpPr>
            <p:cNvPr id="13" name="AutoShape 21">
              <a:extLst>
                <a:ext uri="{FF2B5EF4-FFF2-40B4-BE49-F238E27FC236}">
                  <a16:creationId xmlns:a16="http://schemas.microsoft.com/office/drawing/2014/main" id="{C5FA161C-6F6D-48F3-9C74-6021F93C9E34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6774404">
              <a:off x="2004" y="1578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solidFill>
              <a:srgbClr val="277B89"/>
            </a:solidFill>
            <a:ln w="9525">
              <a:noFill/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eaLnBrk="1" hangingPunct="1">
                <a:defRPr/>
              </a:pPr>
              <a:endParaRPr lang="ru-RU" dirty="0"/>
            </a:p>
          </p:txBody>
        </p:sp>
        <p:sp>
          <p:nvSpPr>
            <p:cNvPr id="14" name="AutoShape 22">
              <a:extLst>
                <a:ext uri="{FF2B5EF4-FFF2-40B4-BE49-F238E27FC236}">
                  <a16:creationId xmlns:a16="http://schemas.microsoft.com/office/drawing/2014/main" id="{BA5950D2-01F9-430C-B44E-752BEB670B8C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2174404">
              <a:off x="1968" y="1567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0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eaLnBrk="1" hangingPunct="1">
                <a:defRPr/>
              </a:pPr>
              <a:endParaRPr lang="ru-RU" dirty="0"/>
            </a:p>
          </p:txBody>
        </p:sp>
        <p:sp>
          <p:nvSpPr>
            <p:cNvPr id="15" name="AutoShape 23">
              <a:extLst>
                <a:ext uri="{FF2B5EF4-FFF2-40B4-BE49-F238E27FC236}">
                  <a16:creationId xmlns:a16="http://schemas.microsoft.com/office/drawing/2014/main" id="{F87F546F-39C9-41E0-82EA-47273584DC59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7574404">
              <a:off x="2031" y="1385"/>
              <a:ext cx="1716" cy="1622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pPr eaLnBrk="1" hangingPunct="1">
                <a:defRPr/>
              </a:pPr>
              <a:endParaRPr lang="ru-RU" dirty="0"/>
            </a:p>
          </p:txBody>
        </p:sp>
        <p:sp>
          <p:nvSpPr>
            <p:cNvPr id="16" name="AutoShape 24">
              <a:extLst>
                <a:ext uri="{FF2B5EF4-FFF2-40B4-BE49-F238E27FC236}">
                  <a16:creationId xmlns:a16="http://schemas.microsoft.com/office/drawing/2014/main" id="{570F53C6-D99C-4360-B945-967F00578583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374404">
              <a:off x="2108" y="1215"/>
              <a:ext cx="1708" cy="2005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 eaLnBrk="1" hangingPunct="1">
                <a:defRPr/>
              </a:pPr>
              <a:endParaRPr lang="ru-RU" dirty="0"/>
            </a:p>
          </p:txBody>
        </p:sp>
      </p:grpSp>
      <p:pic>
        <p:nvPicPr>
          <p:cNvPr id="17" name="Picture 2" descr="G:\школ.леснич.Святобор\фото и эмблема\лого т.валя.png">
            <a:extLst>
              <a:ext uri="{FF2B5EF4-FFF2-40B4-BE49-F238E27FC236}">
                <a16:creationId xmlns:a16="http://schemas.microsoft.com/office/drawing/2014/main" id="{BED7E056-F305-4B06-86D2-F2564318AA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614" t="7899" r="7824" b="9202"/>
          <a:stretch/>
        </p:blipFill>
        <p:spPr bwMode="auto">
          <a:xfrm>
            <a:off x="8413781" y="3441441"/>
            <a:ext cx="1125090" cy="1027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AutoShape 8">
            <a:extLst>
              <a:ext uri="{FF2B5EF4-FFF2-40B4-BE49-F238E27FC236}">
                <a16:creationId xmlns:a16="http://schemas.microsoft.com/office/drawing/2014/main" id="{E0FEC67E-7A37-4B5A-B853-4ECFA9296D21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28028" y="1766655"/>
            <a:ext cx="1887231" cy="1892701"/>
          </a:xfrm>
          <a:prstGeom prst="roundRect">
            <a:avLst>
              <a:gd name="adj" fmla="val 12699"/>
            </a:avLst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9" name="AutoShape 8">
            <a:extLst>
              <a:ext uri="{FF2B5EF4-FFF2-40B4-BE49-F238E27FC236}">
                <a16:creationId xmlns:a16="http://schemas.microsoft.com/office/drawing/2014/main" id="{28F7447D-D9B1-4A6C-AD01-BD0E0B6C964A}"/>
              </a:ext>
            </a:extLst>
          </p:cNvPr>
          <p:cNvSpPr>
            <a:spLocks noChangeArrowheads="1"/>
          </p:cNvSpPr>
          <p:nvPr/>
        </p:nvSpPr>
        <p:spPr bwMode="gray">
          <a:xfrm>
            <a:off x="9704640" y="4438228"/>
            <a:ext cx="2028593" cy="1888255"/>
          </a:xfrm>
          <a:prstGeom prst="roundRect">
            <a:avLst>
              <a:gd name="adj" fmla="val 12699"/>
            </a:avLst>
          </a:prstGeom>
          <a:solidFill>
            <a:srgbClr val="277B89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" name="AutoShape 8">
            <a:extLst>
              <a:ext uri="{FF2B5EF4-FFF2-40B4-BE49-F238E27FC236}">
                <a16:creationId xmlns:a16="http://schemas.microsoft.com/office/drawing/2014/main" id="{D6350D12-E209-47BB-B235-ADD810DBB007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28028" y="4407759"/>
            <a:ext cx="2028593" cy="1949194"/>
          </a:xfrm>
          <a:prstGeom prst="roundRect">
            <a:avLst>
              <a:gd name="adj" fmla="val 12699"/>
            </a:avLst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" name="AutoShape 8">
            <a:extLst>
              <a:ext uri="{FF2B5EF4-FFF2-40B4-BE49-F238E27FC236}">
                <a16:creationId xmlns:a16="http://schemas.microsoft.com/office/drawing/2014/main" id="{6BDC9F51-2FD9-4DB4-8EE5-9BEB24209DF3}"/>
              </a:ext>
            </a:extLst>
          </p:cNvPr>
          <p:cNvSpPr>
            <a:spLocks noChangeArrowheads="1"/>
          </p:cNvSpPr>
          <p:nvPr/>
        </p:nvSpPr>
        <p:spPr bwMode="gray">
          <a:xfrm>
            <a:off x="9786052" y="1771933"/>
            <a:ext cx="1958535" cy="1914728"/>
          </a:xfrm>
          <a:prstGeom prst="roundRect">
            <a:avLst>
              <a:gd name="adj" fmla="val 12699"/>
            </a:avLst>
          </a:prstGeom>
          <a:solidFill>
            <a:srgbClr val="FFC000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3" name="AutoShape 9">
            <a:extLst>
              <a:ext uri="{FF2B5EF4-FFF2-40B4-BE49-F238E27FC236}">
                <a16:creationId xmlns:a16="http://schemas.microsoft.com/office/drawing/2014/main" id="{8C8EF3F2-FCA2-45FF-9703-721B2108FA5B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96915" y="1895911"/>
            <a:ext cx="1567231" cy="160501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6FE569-E6F5-498A-9106-B8A29AFBAA52}"/>
              </a:ext>
            </a:extLst>
          </p:cNvPr>
          <p:cNvSpPr txBox="1"/>
          <p:nvPr/>
        </p:nvSpPr>
        <p:spPr>
          <a:xfrm>
            <a:off x="6364871" y="2056680"/>
            <a:ext cx="166912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Bookman Old Style" panose="02050604050505020204" pitchFamily="18" charset="0"/>
                <a:cs typeface="Arial" pitchFamily="34" charset="0"/>
                <a:hlinkClick r:id="rId4" action="ppaction://hlinkfile"/>
              </a:rPr>
              <a:t>Создание Школьного лесничества «Святобор»</a:t>
            </a:r>
            <a:r>
              <a:rPr lang="en-US" sz="1200" b="1" dirty="0">
                <a:solidFill>
                  <a:srgbClr val="002060"/>
                </a:solidFill>
                <a:latin typeface="Bookman Old Style" panose="02050604050505020204" pitchFamily="18" charset="0"/>
                <a:cs typeface="Arial" pitchFamily="34" charset="0"/>
                <a:hlinkClick r:id="rId4" action="ppaction://hlinkfile"/>
              </a:rPr>
              <a:t> </a:t>
            </a:r>
            <a:r>
              <a:rPr lang="en-US" sz="1000" dirty="0">
                <a:solidFill>
                  <a:srgbClr val="002060"/>
                </a:solidFill>
                <a:latin typeface="Bookman Old Style" panose="02050604050505020204" pitchFamily="18" charset="0"/>
                <a:cs typeface="Arial" pitchFamily="34" charset="0"/>
                <a:hlinkClick r:id="rId5"/>
              </a:rPr>
              <a:t>https://maoy-wetl-soh.ru/magicpage.html?page=65936</a:t>
            </a:r>
            <a:r>
              <a:rPr lang="ru-RU" sz="1000" dirty="0">
                <a:solidFill>
                  <a:srgbClr val="002060"/>
                </a:solidFill>
                <a:latin typeface="Bookman Old Style" panose="02050604050505020204" pitchFamily="18" charset="0"/>
                <a:cs typeface="Arial" pitchFamily="34" charset="0"/>
              </a:rPr>
              <a:t> </a:t>
            </a:r>
          </a:p>
        </p:txBody>
      </p:sp>
      <p:sp>
        <p:nvSpPr>
          <p:cNvPr id="25" name="AutoShape 9">
            <a:extLst>
              <a:ext uri="{FF2B5EF4-FFF2-40B4-BE49-F238E27FC236}">
                <a16:creationId xmlns:a16="http://schemas.microsoft.com/office/drawing/2014/main" id="{C47A39BE-AA47-48CC-9EE5-1193B8435BBE}"/>
              </a:ext>
            </a:extLst>
          </p:cNvPr>
          <p:cNvSpPr>
            <a:spLocks noChangeArrowheads="1"/>
          </p:cNvSpPr>
          <p:nvPr/>
        </p:nvSpPr>
        <p:spPr bwMode="gray">
          <a:xfrm>
            <a:off x="10002976" y="1905400"/>
            <a:ext cx="1567231" cy="160618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372E638-9325-4096-B947-FEFCA8E63C7A}"/>
              </a:ext>
            </a:extLst>
          </p:cNvPr>
          <p:cNvSpPr txBox="1"/>
          <p:nvPr/>
        </p:nvSpPr>
        <p:spPr>
          <a:xfrm>
            <a:off x="9952027" y="2000148"/>
            <a:ext cx="166912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Bookman Old Style" panose="02050604050505020204" pitchFamily="18" charset="0"/>
                <a:cs typeface="Arial" pitchFamily="34" charset="0"/>
              </a:rPr>
              <a:t>Создание сайта Школьное лесничество «Святобор»</a:t>
            </a:r>
            <a:r>
              <a:rPr lang="en-US" sz="1200" b="1" dirty="0">
                <a:solidFill>
                  <a:srgbClr val="002060"/>
                </a:solidFill>
                <a:latin typeface="Bookman Old Style" panose="02050604050505020204" pitchFamily="18" charset="0"/>
                <a:cs typeface="Arial" pitchFamily="34" charset="0"/>
              </a:rPr>
              <a:t> </a:t>
            </a:r>
            <a:r>
              <a:rPr lang="en-US" sz="1000" dirty="0">
                <a:solidFill>
                  <a:srgbClr val="002060"/>
                </a:solidFill>
                <a:latin typeface="Bookman Old Style" panose="02050604050505020204" pitchFamily="18" charset="0"/>
                <a:cs typeface="Arial" pitchFamily="34" charset="0"/>
                <a:hlinkClick r:id="rId6"/>
              </a:rPr>
              <a:t>https://vgubareva.wixsite.com/svyatobor</a:t>
            </a:r>
            <a:endParaRPr lang="en-US" sz="1000" dirty="0">
              <a:solidFill>
                <a:srgbClr val="002060"/>
              </a:solidFill>
              <a:latin typeface="Bookman Old Style" panose="02050604050505020204" pitchFamily="18" charset="0"/>
              <a:cs typeface="Arial" pitchFamily="34" charset="0"/>
            </a:endParaRPr>
          </a:p>
          <a:p>
            <a:pPr algn="ctr"/>
            <a:endParaRPr lang="ru-RU" sz="1000" dirty="0">
              <a:solidFill>
                <a:srgbClr val="002060"/>
              </a:solidFill>
              <a:latin typeface="Bookman Old Style" panose="02050604050505020204" pitchFamily="18" charset="0"/>
              <a:cs typeface="Arial" pitchFamily="34" charset="0"/>
            </a:endParaRPr>
          </a:p>
        </p:txBody>
      </p:sp>
      <p:sp>
        <p:nvSpPr>
          <p:cNvPr id="27" name="AutoShape 9">
            <a:extLst>
              <a:ext uri="{FF2B5EF4-FFF2-40B4-BE49-F238E27FC236}">
                <a16:creationId xmlns:a16="http://schemas.microsoft.com/office/drawing/2014/main" id="{9EFBDA36-0F03-4F84-9CBC-E430749BF3FA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96916" y="4544323"/>
            <a:ext cx="1656862" cy="154022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9E5A074-7F58-4297-A88B-A21E24E414E0}"/>
              </a:ext>
            </a:extLst>
          </p:cNvPr>
          <p:cNvSpPr txBox="1"/>
          <p:nvPr/>
        </p:nvSpPr>
        <p:spPr>
          <a:xfrm>
            <a:off x="6418008" y="4877714"/>
            <a:ext cx="16691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srgbClr val="002060"/>
                </a:solidFill>
                <a:latin typeface="Bookman Old Style" panose="02050604050505020204" pitchFamily="18" charset="0"/>
                <a:cs typeface="Arial" pitchFamily="34" charset="0"/>
                <a:hlinkClick r:id="rId7" action="ppaction://hlinksldjump"/>
              </a:rPr>
              <a:t>Создание отряда «Святобор» в многопрофильном лагере «Единство» </a:t>
            </a:r>
            <a:endParaRPr lang="ru-RU" sz="1100" dirty="0">
              <a:solidFill>
                <a:srgbClr val="002060"/>
              </a:solidFill>
              <a:latin typeface="Bookman Old Style" panose="02050604050505020204" pitchFamily="18" charset="0"/>
              <a:cs typeface="Arial" pitchFamily="34" charset="0"/>
            </a:endParaRPr>
          </a:p>
        </p:txBody>
      </p:sp>
      <p:sp>
        <p:nvSpPr>
          <p:cNvPr id="29" name="AutoShape 9">
            <a:extLst>
              <a:ext uri="{FF2B5EF4-FFF2-40B4-BE49-F238E27FC236}">
                <a16:creationId xmlns:a16="http://schemas.microsoft.com/office/drawing/2014/main" id="{03BA2E25-2419-43CD-920F-6E86A049A498}"/>
              </a:ext>
            </a:extLst>
          </p:cNvPr>
          <p:cNvSpPr>
            <a:spLocks noChangeArrowheads="1"/>
          </p:cNvSpPr>
          <p:nvPr/>
        </p:nvSpPr>
        <p:spPr bwMode="gray">
          <a:xfrm>
            <a:off x="9868429" y="4612241"/>
            <a:ext cx="1743846" cy="154022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ffectLst>
            <a:prstShdw prst="shdw17" dist="17961" dir="13500000">
              <a:srgbClr val="999999"/>
            </a:prst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DF2B864-C8BA-46D6-AA63-F2FEA6DD9C2A}"/>
              </a:ext>
            </a:extLst>
          </p:cNvPr>
          <p:cNvSpPr txBox="1"/>
          <p:nvPr/>
        </p:nvSpPr>
        <p:spPr>
          <a:xfrm>
            <a:off x="9859088" y="4868428"/>
            <a:ext cx="18138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srgbClr val="002060"/>
                </a:solidFill>
                <a:latin typeface="Bookman Old Style" panose="02050604050505020204" pitchFamily="18" charset="0"/>
                <a:cs typeface="Arial" pitchFamily="34" charset="0"/>
                <a:hlinkClick r:id="rId8" action="ppaction://hlinksldjump"/>
              </a:rPr>
              <a:t>Профориентационная деятельность через социальное партнёрство</a:t>
            </a:r>
            <a:endParaRPr lang="ru-RU" sz="1050" dirty="0">
              <a:solidFill>
                <a:srgbClr val="002060"/>
              </a:solidFill>
              <a:latin typeface="Bookman Old Style" panose="02050604050505020204" pitchFamily="18" charset="0"/>
              <a:cs typeface="Arial" pitchFamily="34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AF25568A-28BD-42E3-8082-DB34F30CA2DB}"/>
              </a:ext>
            </a:extLst>
          </p:cNvPr>
          <p:cNvGrpSpPr/>
          <p:nvPr/>
        </p:nvGrpSpPr>
        <p:grpSpPr>
          <a:xfrm>
            <a:off x="999917" y="2000148"/>
            <a:ext cx="4998583" cy="4130686"/>
            <a:chOff x="848248" y="2449929"/>
            <a:chExt cx="3483412" cy="4130686"/>
          </a:xfrm>
        </p:grpSpPr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67702BD8-B494-4A9C-B738-5F7A2C62F35E}"/>
                </a:ext>
              </a:extLst>
            </p:cNvPr>
            <p:cNvSpPr/>
            <p:nvPr/>
          </p:nvSpPr>
          <p:spPr>
            <a:xfrm>
              <a:off x="1614752" y="2771162"/>
              <a:ext cx="424620" cy="348859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3488591"/>
                  </a:lnTo>
                  <a:lnTo>
                    <a:pt x="424620" y="3488591"/>
                  </a:lnTo>
                </a:path>
              </a:pathLst>
            </a:custGeom>
            <a:ln w="2857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sp>
        <p:sp>
          <p:nvSpPr>
            <p:cNvPr id="10" name="Полилиния: фигура 9">
              <a:extLst>
                <a:ext uri="{FF2B5EF4-FFF2-40B4-BE49-F238E27FC236}">
                  <a16:creationId xmlns:a16="http://schemas.microsoft.com/office/drawing/2014/main" id="{597508D0-0390-4E6A-B0D3-46F87D5664C9}"/>
                </a:ext>
              </a:extLst>
            </p:cNvPr>
            <p:cNvSpPr/>
            <p:nvPr/>
          </p:nvSpPr>
          <p:spPr>
            <a:xfrm>
              <a:off x="1614752" y="2771162"/>
              <a:ext cx="424620" cy="303244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3032440"/>
                  </a:lnTo>
                  <a:lnTo>
                    <a:pt x="424620" y="3032440"/>
                  </a:lnTo>
                </a:path>
              </a:pathLst>
            </a:custGeom>
            <a:ln w="2857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31F4C606-9029-43E5-BB88-80E41BB3E5D1}"/>
                </a:ext>
              </a:extLst>
            </p:cNvPr>
            <p:cNvSpPr/>
            <p:nvPr/>
          </p:nvSpPr>
          <p:spPr>
            <a:xfrm>
              <a:off x="1614752" y="2771162"/>
              <a:ext cx="424620" cy="2576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576289"/>
                  </a:lnTo>
                  <a:lnTo>
                    <a:pt x="424620" y="2576289"/>
                  </a:lnTo>
                </a:path>
              </a:pathLst>
            </a:custGeom>
            <a:ln w="2857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sp>
        <p:sp>
          <p:nvSpPr>
            <p:cNvPr id="22" name="Полилиния: фигура 21">
              <a:extLst>
                <a:ext uri="{FF2B5EF4-FFF2-40B4-BE49-F238E27FC236}">
                  <a16:creationId xmlns:a16="http://schemas.microsoft.com/office/drawing/2014/main" id="{D3BFC10C-83D3-4B54-9D95-0F24AA9E2F82}"/>
                </a:ext>
              </a:extLst>
            </p:cNvPr>
            <p:cNvSpPr/>
            <p:nvPr/>
          </p:nvSpPr>
          <p:spPr>
            <a:xfrm>
              <a:off x="1614752" y="2771162"/>
              <a:ext cx="424620" cy="2120138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120138"/>
                  </a:lnTo>
                  <a:lnTo>
                    <a:pt x="424620" y="2120138"/>
                  </a:lnTo>
                </a:path>
              </a:pathLst>
            </a:custGeom>
            <a:ln w="2857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sp>
        <p:sp>
          <p:nvSpPr>
            <p:cNvPr id="33" name="Полилиния: фигура 32">
              <a:extLst>
                <a:ext uri="{FF2B5EF4-FFF2-40B4-BE49-F238E27FC236}">
                  <a16:creationId xmlns:a16="http://schemas.microsoft.com/office/drawing/2014/main" id="{69AE7679-B374-4B34-BA01-C5077F5C7BF0}"/>
                </a:ext>
              </a:extLst>
            </p:cNvPr>
            <p:cNvSpPr/>
            <p:nvPr/>
          </p:nvSpPr>
          <p:spPr>
            <a:xfrm>
              <a:off x="1614752" y="2771162"/>
              <a:ext cx="424620" cy="166398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663987"/>
                  </a:lnTo>
                  <a:lnTo>
                    <a:pt x="424620" y="1663987"/>
                  </a:lnTo>
                </a:path>
              </a:pathLst>
            </a:custGeom>
            <a:ln w="2857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sp>
        <p:sp>
          <p:nvSpPr>
            <p:cNvPr id="34" name="Полилиния: фигура 33">
              <a:extLst>
                <a:ext uri="{FF2B5EF4-FFF2-40B4-BE49-F238E27FC236}">
                  <a16:creationId xmlns:a16="http://schemas.microsoft.com/office/drawing/2014/main" id="{FBA1206E-CA15-483B-905D-9D4B73515512}"/>
                </a:ext>
              </a:extLst>
            </p:cNvPr>
            <p:cNvSpPr/>
            <p:nvPr/>
          </p:nvSpPr>
          <p:spPr>
            <a:xfrm>
              <a:off x="1614752" y="2771162"/>
              <a:ext cx="424620" cy="120783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207836"/>
                  </a:lnTo>
                  <a:lnTo>
                    <a:pt x="424620" y="1207836"/>
                  </a:lnTo>
                </a:path>
              </a:pathLst>
            </a:custGeom>
            <a:ln w="2857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sp>
        <p:sp>
          <p:nvSpPr>
            <p:cNvPr id="35" name="Полилиния: фигура 34">
              <a:extLst>
                <a:ext uri="{FF2B5EF4-FFF2-40B4-BE49-F238E27FC236}">
                  <a16:creationId xmlns:a16="http://schemas.microsoft.com/office/drawing/2014/main" id="{1B7E6AEF-928D-4603-BDCF-D202C220F31F}"/>
                </a:ext>
              </a:extLst>
            </p:cNvPr>
            <p:cNvSpPr/>
            <p:nvPr/>
          </p:nvSpPr>
          <p:spPr>
            <a:xfrm>
              <a:off x="1614751" y="2720599"/>
              <a:ext cx="371959" cy="78032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759867"/>
                  </a:lnTo>
                  <a:lnTo>
                    <a:pt x="197270" y="759867"/>
                  </a:lnTo>
                </a:path>
              </a:pathLst>
            </a:custGeom>
            <a:ln w="2857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sp>
        <p:sp>
          <p:nvSpPr>
            <p:cNvPr id="36" name="Полилиния: фигура 35">
              <a:extLst>
                <a:ext uri="{FF2B5EF4-FFF2-40B4-BE49-F238E27FC236}">
                  <a16:creationId xmlns:a16="http://schemas.microsoft.com/office/drawing/2014/main" id="{A44DF326-3791-4212-904D-6EA42B8B6362}"/>
                </a:ext>
              </a:extLst>
            </p:cNvPr>
            <p:cNvSpPr/>
            <p:nvPr/>
          </p:nvSpPr>
          <p:spPr>
            <a:xfrm>
              <a:off x="1614752" y="2771162"/>
              <a:ext cx="424620" cy="29553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5534"/>
                  </a:lnTo>
                  <a:lnTo>
                    <a:pt x="424620" y="295534"/>
                  </a:lnTo>
                </a:path>
              </a:pathLst>
            </a:custGeom>
            <a:ln w="2857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sp>
        <p:sp>
          <p:nvSpPr>
            <p:cNvPr id="37" name="Полилиния: фигура 36">
              <a:extLst>
                <a:ext uri="{FF2B5EF4-FFF2-40B4-BE49-F238E27FC236}">
                  <a16:creationId xmlns:a16="http://schemas.microsoft.com/office/drawing/2014/main" id="{E87B049C-1D1B-4420-9CF5-81842D7F6023}"/>
                </a:ext>
              </a:extLst>
            </p:cNvPr>
            <p:cNvSpPr/>
            <p:nvPr/>
          </p:nvSpPr>
          <p:spPr>
            <a:xfrm>
              <a:off x="848248" y="2449929"/>
              <a:ext cx="2796914" cy="434225"/>
            </a:xfrm>
            <a:custGeom>
              <a:avLst/>
              <a:gdLst>
                <a:gd name="connsiteX0" fmla="*/ 0 w 2830802"/>
                <a:gd name="connsiteY0" fmla="*/ 0 h 321233"/>
                <a:gd name="connsiteX1" fmla="*/ 2830802 w 2830802"/>
                <a:gd name="connsiteY1" fmla="*/ 0 h 321233"/>
                <a:gd name="connsiteX2" fmla="*/ 2830802 w 2830802"/>
                <a:gd name="connsiteY2" fmla="*/ 321233 h 321233"/>
                <a:gd name="connsiteX3" fmla="*/ 0 w 2830802"/>
                <a:gd name="connsiteY3" fmla="*/ 321233 h 321233"/>
                <a:gd name="connsiteX4" fmla="*/ 0 w 2830802"/>
                <a:gd name="connsiteY4" fmla="*/ 0 h 321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0802" h="321233">
                  <a:moveTo>
                    <a:pt x="0" y="0"/>
                  </a:moveTo>
                  <a:lnTo>
                    <a:pt x="2830802" y="0"/>
                  </a:lnTo>
                  <a:lnTo>
                    <a:pt x="2830802" y="321233"/>
                  </a:lnTo>
                  <a:lnTo>
                    <a:pt x="0" y="3212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shade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kern="1200" cap="none" normalizeH="0" baseline="0" dirty="0">
                  <a:ln/>
                  <a:effectLst/>
                  <a:latin typeface="Bookman Old Style" panose="02050604050505020204" pitchFamily="18" charset="0"/>
                  <a:cs typeface="Arial" panose="020B0604020202020204" pitchFamily="34" charset="0"/>
                </a:rPr>
                <a:t>Школьное</a:t>
              </a:r>
              <a:r>
                <a:rPr kumimoji="0" lang="ru-RU" altLang="ru-RU" sz="1200" b="1" i="0" u="none" strike="noStrike" kern="1200" cap="none" normalizeH="0" baseline="0" dirty="0">
                  <a:ln/>
                  <a:effectLst/>
                  <a:latin typeface="Bookman Old Style" panose="02050604050505020204" pitchFamily="18" charset="0"/>
                  <a:cs typeface="Arial" panose="020B0604020202020204" pitchFamily="34" charset="0"/>
                </a:rPr>
                <a:t> </a:t>
              </a:r>
              <a:r>
                <a:rPr kumimoji="0" lang="ru-RU" altLang="ru-RU" sz="1600" b="1" i="0" u="none" strike="noStrike" kern="1200" cap="none" normalizeH="0" baseline="0" dirty="0">
                  <a:ln/>
                  <a:effectLst/>
                  <a:latin typeface="Bookman Old Style" panose="02050604050505020204" pitchFamily="18" charset="0"/>
                  <a:cs typeface="Arial" panose="020B0604020202020204" pitchFamily="34" charset="0"/>
                </a:rPr>
                <a:t>лесничество</a:t>
              </a:r>
            </a:p>
          </p:txBody>
        </p:sp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AB1799D7-9EB0-4F64-8F8B-9EDD152F6D2A}"/>
                </a:ext>
              </a:extLst>
            </p:cNvPr>
            <p:cNvSpPr/>
            <p:nvPr/>
          </p:nvSpPr>
          <p:spPr>
            <a:xfrm>
              <a:off x="1916295" y="2930464"/>
              <a:ext cx="2415364" cy="321233"/>
            </a:xfrm>
            <a:custGeom>
              <a:avLst/>
              <a:gdLst>
                <a:gd name="connsiteX0" fmla="*/ 0 w 2200562"/>
                <a:gd name="connsiteY0" fmla="*/ 0 h 321233"/>
                <a:gd name="connsiteX1" fmla="*/ 2200562 w 2200562"/>
                <a:gd name="connsiteY1" fmla="*/ 0 h 321233"/>
                <a:gd name="connsiteX2" fmla="*/ 2200562 w 2200562"/>
                <a:gd name="connsiteY2" fmla="*/ 321233 h 321233"/>
                <a:gd name="connsiteX3" fmla="*/ 0 w 2200562"/>
                <a:gd name="connsiteY3" fmla="*/ 321233 h 321233"/>
                <a:gd name="connsiteX4" fmla="*/ 0 w 2200562"/>
                <a:gd name="connsiteY4" fmla="*/ 0 h 321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0562" h="321233">
                  <a:moveTo>
                    <a:pt x="0" y="0"/>
                  </a:moveTo>
                  <a:lnTo>
                    <a:pt x="2200562" y="0"/>
                  </a:lnTo>
                  <a:lnTo>
                    <a:pt x="2200562" y="321233"/>
                  </a:lnTo>
                  <a:lnTo>
                    <a:pt x="0" y="321233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175" tIns="3175" rIns="3175" bIns="3175" numCol="1" spcCol="1270" anchor="ctr" anchorCtr="0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1" i="0" u="none" strike="noStrike" kern="1200" cap="none" normalizeH="0" baseline="0" dirty="0">
                  <a:ln/>
                  <a:solidFill>
                    <a:srgbClr val="002060"/>
                  </a:solidFill>
                  <a:effectLst/>
                  <a:latin typeface="Bookman Old Style" panose="02050604050505020204" pitchFamily="18" charset="0"/>
                  <a:cs typeface="Arial" panose="020B0604020202020204" pitchFamily="34" charset="0"/>
                </a:rPr>
                <a:t>Кружок «</a:t>
              </a:r>
              <a:r>
                <a:rPr kumimoji="0" lang="ru-RU" altLang="ru-RU" sz="1200" b="1" i="0" u="none" strike="noStrike" kern="1200" cap="none" normalizeH="0" baseline="0" dirty="0" err="1">
                  <a:ln/>
                  <a:solidFill>
                    <a:srgbClr val="002060"/>
                  </a:solidFill>
                  <a:effectLst/>
                  <a:latin typeface="Bookman Old Style" panose="02050604050505020204" pitchFamily="18" charset="0"/>
                  <a:cs typeface="Arial" panose="020B0604020202020204" pitchFamily="34" charset="0"/>
                </a:rPr>
                <a:t>Святобор</a:t>
              </a:r>
              <a:r>
                <a:rPr kumimoji="0" lang="ru-RU" altLang="ru-RU" sz="1200" b="1" i="0" u="none" strike="noStrike" kern="1200" cap="none" normalizeH="0" baseline="0" dirty="0">
                  <a:ln/>
                  <a:solidFill>
                    <a:srgbClr val="002060"/>
                  </a:solidFill>
                  <a:effectLst/>
                  <a:latin typeface="Bookman Old Style" panose="02050604050505020204" pitchFamily="18" charset="0"/>
                  <a:cs typeface="Arial" panose="020B0604020202020204" pitchFamily="34" charset="0"/>
                </a:rPr>
                <a:t>» - ТОЧКА РОСТА</a:t>
              </a:r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1C7A3447-372D-43BB-B3EB-98FA3D6E886E}"/>
                </a:ext>
              </a:extLst>
            </p:cNvPr>
            <p:cNvSpPr/>
            <p:nvPr/>
          </p:nvSpPr>
          <p:spPr>
            <a:xfrm>
              <a:off x="1891797" y="3324094"/>
              <a:ext cx="2423766" cy="391273"/>
            </a:xfrm>
            <a:custGeom>
              <a:avLst/>
              <a:gdLst>
                <a:gd name="connsiteX0" fmla="*/ 0 w 3175935"/>
                <a:gd name="connsiteY0" fmla="*/ 0 h 321233"/>
                <a:gd name="connsiteX1" fmla="*/ 3175935 w 3175935"/>
                <a:gd name="connsiteY1" fmla="*/ 0 h 321233"/>
                <a:gd name="connsiteX2" fmla="*/ 3175935 w 3175935"/>
                <a:gd name="connsiteY2" fmla="*/ 321233 h 321233"/>
                <a:gd name="connsiteX3" fmla="*/ 0 w 3175935"/>
                <a:gd name="connsiteY3" fmla="*/ 321233 h 321233"/>
                <a:gd name="connsiteX4" fmla="*/ 0 w 3175935"/>
                <a:gd name="connsiteY4" fmla="*/ 0 h 321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5935" h="321233">
                  <a:moveTo>
                    <a:pt x="0" y="0"/>
                  </a:moveTo>
                  <a:lnTo>
                    <a:pt x="3175935" y="0"/>
                  </a:lnTo>
                  <a:lnTo>
                    <a:pt x="3175935" y="321233"/>
                  </a:lnTo>
                  <a:lnTo>
                    <a:pt x="0" y="321233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175" tIns="3175" rIns="3175" bIns="3175" numCol="1" spcCol="1270" anchor="ctr" anchorCtr="0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1" i="0" u="none" strike="noStrike" kern="1200" cap="none" normalizeH="0" baseline="0" dirty="0">
                  <a:ln/>
                  <a:solidFill>
                    <a:srgbClr val="002060"/>
                  </a:solidFill>
                  <a:effectLst/>
                  <a:latin typeface="Bookman Old Style" panose="02050604050505020204" pitchFamily="18" charset="0"/>
                  <a:cs typeface="Arial" panose="020B0604020202020204" pitchFamily="34" charset="0"/>
                  <a:hlinkClick r:id="rId9" action="ppaction://hlinksldjump"/>
                </a:rPr>
                <a:t>Проектно – исследовательская деятельность</a:t>
              </a:r>
              <a:endParaRPr kumimoji="0" lang="ru-RU" altLang="ru-RU" sz="1100" b="1" i="0" u="none" strike="noStrike" kern="1200" cap="none" normalizeH="0" baseline="0" dirty="0">
                <a:ln/>
                <a:solidFill>
                  <a:srgbClr val="002060"/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40" name="Полилиния: фигура 39">
              <a:extLst>
                <a:ext uri="{FF2B5EF4-FFF2-40B4-BE49-F238E27FC236}">
                  <a16:creationId xmlns:a16="http://schemas.microsoft.com/office/drawing/2014/main" id="{BB07F9D7-3C24-433B-9538-7B6A2715922A}"/>
                </a:ext>
              </a:extLst>
            </p:cNvPr>
            <p:cNvSpPr/>
            <p:nvPr/>
          </p:nvSpPr>
          <p:spPr>
            <a:xfrm>
              <a:off x="1895546" y="3760387"/>
              <a:ext cx="2423766" cy="532964"/>
            </a:xfrm>
            <a:custGeom>
              <a:avLst/>
              <a:gdLst>
                <a:gd name="connsiteX0" fmla="*/ 0 w 642466"/>
                <a:gd name="connsiteY0" fmla="*/ 0 h 321233"/>
                <a:gd name="connsiteX1" fmla="*/ 642466 w 642466"/>
                <a:gd name="connsiteY1" fmla="*/ 0 h 321233"/>
                <a:gd name="connsiteX2" fmla="*/ 642466 w 642466"/>
                <a:gd name="connsiteY2" fmla="*/ 321233 h 321233"/>
                <a:gd name="connsiteX3" fmla="*/ 0 w 642466"/>
                <a:gd name="connsiteY3" fmla="*/ 321233 h 321233"/>
                <a:gd name="connsiteX4" fmla="*/ 0 w 642466"/>
                <a:gd name="connsiteY4" fmla="*/ 0 h 321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466" h="321233">
                  <a:moveTo>
                    <a:pt x="0" y="0"/>
                  </a:moveTo>
                  <a:lnTo>
                    <a:pt x="642466" y="0"/>
                  </a:lnTo>
                  <a:lnTo>
                    <a:pt x="642466" y="321233"/>
                  </a:lnTo>
                  <a:lnTo>
                    <a:pt x="0" y="321233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175" tIns="3175" rIns="3175" bIns="3175" numCol="1" spcCol="1270" anchor="ctr" anchorCtr="0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100" b="1" kern="1200" dirty="0">
                  <a:solidFill>
                    <a:srgbClr val="002060"/>
                  </a:solidFill>
                  <a:latin typeface="Bookman Old Style" panose="02050604050505020204" pitchFamily="18" charset="0"/>
                  <a:cs typeface="Arial" pitchFamily="34" charset="0"/>
                </a:rPr>
                <a:t>Сотрудничество с социальными партнёрами и специалистами лесного хозяйства</a:t>
              </a:r>
              <a:endParaRPr kumimoji="0" lang="ru-RU" altLang="ru-RU" sz="1100" b="1" i="0" u="none" strike="noStrike" kern="1200" cap="none" normalizeH="0" baseline="0" dirty="0">
                <a:ln/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Полилиния: фигура 40">
              <a:extLst>
                <a:ext uri="{FF2B5EF4-FFF2-40B4-BE49-F238E27FC236}">
                  <a16:creationId xmlns:a16="http://schemas.microsoft.com/office/drawing/2014/main" id="{4E4489A8-A768-4447-BB48-0DFBD69EBDE0}"/>
                </a:ext>
              </a:extLst>
            </p:cNvPr>
            <p:cNvSpPr/>
            <p:nvPr/>
          </p:nvSpPr>
          <p:spPr>
            <a:xfrm>
              <a:off x="1916757" y="4343914"/>
              <a:ext cx="2395819" cy="393399"/>
            </a:xfrm>
            <a:custGeom>
              <a:avLst/>
              <a:gdLst>
                <a:gd name="connsiteX0" fmla="*/ 0 w 642466"/>
                <a:gd name="connsiteY0" fmla="*/ 0 h 321233"/>
                <a:gd name="connsiteX1" fmla="*/ 642466 w 642466"/>
                <a:gd name="connsiteY1" fmla="*/ 0 h 321233"/>
                <a:gd name="connsiteX2" fmla="*/ 642466 w 642466"/>
                <a:gd name="connsiteY2" fmla="*/ 321233 h 321233"/>
                <a:gd name="connsiteX3" fmla="*/ 0 w 642466"/>
                <a:gd name="connsiteY3" fmla="*/ 321233 h 321233"/>
                <a:gd name="connsiteX4" fmla="*/ 0 w 642466"/>
                <a:gd name="connsiteY4" fmla="*/ 0 h 321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466" h="321233">
                  <a:moveTo>
                    <a:pt x="0" y="0"/>
                  </a:moveTo>
                  <a:lnTo>
                    <a:pt x="642466" y="0"/>
                  </a:lnTo>
                  <a:lnTo>
                    <a:pt x="642466" y="321233"/>
                  </a:lnTo>
                  <a:lnTo>
                    <a:pt x="0" y="321233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175" tIns="3175" rIns="3175" bIns="3175" numCol="1" spcCol="1270" anchor="ctr" anchorCtr="0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1" i="0" u="none" strike="noStrike" kern="1200" cap="none" normalizeH="0" baseline="0" dirty="0">
                  <a:ln/>
                  <a:solidFill>
                    <a:srgbClr val="002060"/>
                  </a:solidFill>
                  <a:effectLst/>
                  <a:latin typeface="Bookman Old Style" panose="02050604050505020204" pitchFamily="18" charset="0"/>
                  <a:cs typeface="Arial" panose="020B0604020202020204" pitchFamily="34" charset="0"/>
                  <a:hlinkClick r:id="rId10" action="ppaction://hlinksldjump"/>
                </a:rPr>
                <a:t>Дополнительное обучение: Дистант52 и Мининский университет</a:t>
              </a:r>
              <a:endParaRPr kumimoji="0" lang="ru-RU" altLang="ru-RU" sz="1100" b="1" i="0" u="none" strike="noStrike" kern="1200" cap="none" normalizeH="0" baseline="0" dirty="0">
                <a:ln/>
                <a:solidFill>
                  <a:srgbClr val="002060"/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42" name="Полилиния: фигура 41">
              <a:extLst>
                <a:ext uri="{FF2B5EF4-FFF2-40B4-BE49-F238E27FC236}">
                  <a16:creationId xmlns:a16="http://schemas.microsoft.com/office/drawing/2014/main" id="{E501E1B8-9A3E-4B06-A79B-FFE84206C865}"/>
                </a:ext>
              </a:extLst>
            </p:cNvPr>
            <p:cNvSpPr/>
            <p:nvPr/>
          </p:nvSpPr>
          <p:spPr>
            <a:xfrm>
              <a:off x="1923493" y="4797449"/>
              <a:ext cx="2395819" cy="321234"/>
            </a:xfrm>
            <a:custGeom>
              <a:avLst/>
              <a:gdLst>
                <a:gd name="connsiteX0" fmla="*/ 0 w 642466"/>
                <a:gd name="connsiteY0" fmla="*/ 0 h 321233"/>
                <a:gd name="connsiteX1" fmla="*/ 642466 w 642466"/>
                <a:gd name="connsiteY1" fmla="*/ 0 h 321233"/>
                <a:gd name="connsiteX2" fmla="*/ 642466 w 642466"/>
                <a:gd name="connsiteY2" fmla="*/ 321233 h 321233"/>
                <a:gd name="connsiteX3" fmla="*/ 0 w 642466"/>
                <a:gd name="connsiteY3" fmla="*/ 321233 h 321233"/>
                <a:gd name="connsiteX4" fmla="*/ 0 w 642466"/>
                <a:gd name="connsiteY4" fmla="*/ 0 h 321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466" h="321233">
                  <a:moveTo>
                    <a:pt x="0" y="0"/>
                  </a:moveTo>
                  <a:lnTo>
                    <a:pt x="642466" y="0"/>
                  </a:lnTo>
                  <a:lnTo>
                    <a:pt x="642466" y="321233"/>
                  </a:lnTo>
                  <a:lnTo>
                    <a:pt x="0" y="321233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175" tIns="3175" rIns="3175" bIns="3175" numCol="1" spcCol="1270" anchor="ctr" anchorCtr="0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1" i="0" u="none" strike="noStrike" kern="1200" cap="none" normalizeH="0" baseline="0" dirty="0">
                  <a:ln/>
                  <a:solidFill>
                    <a:srgbClr val="002060"/>
                  </a:solidFill>
                  <a:effectLst/>
                  <a:latin typeface="Bookman Old Style" panose="02050604050505020204" pitchFamily="18" charset="0"/>
                  <a:cs typeface="Arial" panose="020B0604020202020204" pitchFamily="34" charset="0"/>
                  <a:hlinkClick r:id="rId8" action="ppaction://hlinksldjump"/>
                </a:rPr>
                <a:t>Профориентационная</a:t>
              </a:r>
              <a:r>
                <a:rPr kumimoji="0" lang="ru-RU" altLang="ru-RU" sz="1100" b="1" i="0" u="none" strike="noStrike" kern="1200" cap="none" normalizeH="0" baseline="0" dirty="0">
                  <a:ln/>
                  <a:solidFill>
                    <a:srgbClr val="002060"/>
                  </a:solidFill>
                  <a:effectLst/>
                  <a:latin typeface="Bookman Old Style" panose="02050604050505020204" pitchFamily="18" charset="0"/>
                  <a:cs typeface="Arial" panose="020B0604020202020204" pitchFamily="34" charset="0"/>
                </a:rPr>
                <a:t> деятельность</a:t>
              </a:r>
            </a:p>
          </p:txBody>
        </p:sp>
        <p:sp>
          <p:nvSpPr>
            <p:cNvPr id="43" name="Полилиния: фигура 42">
              <a:extLst>
                <a:ext uri="{FF2B5EF4-FFF2-40B4-BE49-F238E27FC236}">
                  <a16:creationId xmlns:a16="http://schemas.microsoft.com/office/drawing/2014/main" id="{B7CCB113-C851-4740-A37C-3C762E997495}"/>
                </a:ext>
              </a:extLst>
            </p:cNvPr>
            <p:cNvSpPr/>
            <p:nvPr/>
          </p:nvSpPr>
          <p:spPr>
            <a:xfrm>
              <a:off x="1907894" y="5177300"/>
              <a:ext cx="2423766" cy="364497"/>
            </a:xfrm>
            <a:custGeom>
              <a:avLst/>
              <a:gdLst>
                <a:gd name="connsiteX0" fmla="*/ 0 w 642466"/>
                <a:gd name="connsiteY0" fmla="*/ 0 h 321233"/>
                <a:gd name="connsiteX1" fmla="*/ 642466 w 642466"/>
                <a:gd name="connsiteY1" fmla="*/ 0 h 321233"/>
                <a:gd name="connsiteX2" fmla="*/ 642466 w 642466"/>
                <a:gd name="connsiteY2" fmla="*/ 321233 h 321233"/>
                <a:gd name="connsiteX3" fmla="*/ 0 w 642466"/>
                <a:gd name="connsiteY3" fmla="*/ 321233 h 321233"/>
                <a:gd name="connsiteX4" fmla="*/ 0 w 642466"/>
                <a:gd name="connsiteY4" fmla="*/ 0 h 321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466" h="321233">
                  <a:moveTo>
                    <a:pt x="0" y="0"/>
                  </a:moveTo>
                  <a:lnTo>
                    <a:pt x="642466" y="0"/>
                  </a:lnTo>
                  <a:lnTo>
                    <a:pt x="642466" y="321233"/>
                  </a:lnTo>
                  <a:lnTo>
                    <a:pt x="0" y="321233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175" tIns="3175" rIns="3175" bIns="3175" numCol="1" spcCol="1270" anchor="ctr" anchorCtr="0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1" i="0" u="none" strike="noStrike" kern="1200" cap="none" normalizeH="0" baseline="0" dirty="0">
                  <a:ln/>
                  <a:solidFill>
                    <a:srgbClr val="002060"/>
                  </a:solidFill>
                  <a:effectLst/>
                  <a:latin typeface="Bookman Old Style" panose="02050604050505020204" pitchFamily="18" charset="0"/>
                  <a:cs typeface="Arial" panose="020B0604020202020204" pitchFamily="34" charset="0"/>
                </a:rPr>
                <a:t>Конкурсы, Слёты, Фестивали,                 РДШ Классные встречи</a:t>
              </a:r>
            </a:p>
          </p:txBody>
        </p:sp>
        <p:sp>
          <p:nvSpPr>
            <p:cNvPr id="44" name="Полилиния: фигура 43">
              <a:extLst>
                <a:ext uri="{FF2B5EF4-FFF2-40B4-BE49-F238E27FC236}">
                  <a16:creationId xmlns:a16="http://schemas.microsoft.com/office/drawing/2014/main" id="{5F523548-F554-4F26-A9AC-525F7D62825A}"/>
                </a:ext>
              </a:extLst>
            </p:cNvPr>
            <p:cNvSpPr/>
            <p:nvPr/>
          </p:nvSpPr>
          <p:spPr>
            <a:xfrm>
              <a:off x="1935416" y="5590805"/>
              <a:ext cx="2395819" cy="427549"/>
            </a:xfrm>
            <a:custGeom>
              <a:avLst/>
              <a:gdLst>
                <a:gd name="connsiteX0" fmla="*/ 0 w 642466"/>
                <a:gd name="connsiteY0" fmla="*/ 0 h 321233"/>
                <a:gd name="connsiteX1" fmla="*/ 642466 w 642466"/>
                <a:gd name="connsiteY1" fmla="*/ 0 h 321233"/>
                <a:gd name="connsiteX2" fmla="*/ 642466 w 642466"/>
                <a:gd name="connsiteY2" fmla="*/ 321233 h 321233"/>
                <a:gd name="connsiteX3" fmla="*/ 0 w 642466"/>
                <a:gd name="connsiteY3" fmla="*/ 321233 h 321233"/>
                <a:gd name="connsiteX4" fmla="*/ 0 w 642466"/>
                <a:gd name="connsiteY4" fmla="*/ 0 h 321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466" h="321233">
                  <a:moveTo>
                    <a:pt x="0" y="0"/>
                  </a:moveTo>
                  <a:lnTo>
                    <a:pt x="642466" y="0"/>
                  </a:lnTo>
                  <a:lnTo>
                    <a:pt x="642466" y="321233"/>
                  </a:lnTo>
                  <a:lnTo>
                    <a:pt x="0" y="321233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175" tIns="3175" rIns="3175" bIns="3175" numCol="1" spcCol="1270" anchor="ctr" anchorCtr="0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1" i="0" u="none" strike="noStrike" kern="1200" cap="none" normalizeH="0" baseline="0" dirty="0">
                  <a:ln/>
                  <a:solidFill>
                    <a:srgbClr val="002060"/>
                  </a:solidFill>
                  <a:effectLst/>
                  <a:latin typeface="Bookman Old Style" panose="02050604050505020204" pitchFamily="18" charset="0"/>
                  <a:cs typeface="Arial" panose="020B0604020202020204" pitchFamily="34" charset="0"/>
                </a:rPr>
                <a:t>Интернет-проект «Лес будущего»</a:t>
              </a:r>
              <a:r>
                <a:rPr kumimoji="0" lang="en-US" altLang="ru-RU" sz="1100" b="1" i="0" u="none" strike="noStrike" kern="1200" cap="none" normalizeH="0" baseline="0" dirty="0">
                  <a:ln/>
                  <a:solidFill>
                    <a:srgbClr val="002060"/>
                  </a:solidFill>
                  <a:effectLst/>
                  <a:latin typeface="Bookman Old Style" panose="0205060405050502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altLang="ru-RU" sz="900" b="1" i="0" u="none" strike="noStrike" kern="1200" cap="none" normalizeH="0" baseline="0" dirty="0">
                  <a:ln/>
                  <a:solidFill>
                    <a:srgbClr val="002060"/>
                  </a:solidFill>
                  <a:effectLst/>
                  <a:latin typeface="Bookman Old Style" panose="02050604050505020204" pitchFamily="18" charset="0"/>
                  <a:cs typeface="Arial" panose="020B0604020202020204" pitchFamily="34" charset="0"/>
                  <a:hlinkClick r:id="rId11"/>
                </a:rPr>
                <a:t>https://futureforest58.wixsite.com/2022</a:t>
              </a:r>
              <a:r>
                <a:rPr kumimoji="0" lang="ru-RU" altLang="ru-RU" sz="900" b="1" i="0" u="none" strike="noStrike" kern="1200" cap="none" normalizeH="0" baseline="0" dirty="0">
                  <a:ln/>
                  <a:solidFill>
                    <a:srgbClr val="002060"/>
                  </a:solidFill>
                  <a:effectLst/>
                  <a:latin typeface="Bookman Old Style" panose="02050604050505020204" pitchFamily="18" charset="0"/>
                  <a:cs typeface="Arial" panose="020B0604020202020204" pitchFamily="34" charset="0"/>
                </a:rPr>
                <a:t>  </a:t>
              </a:r>
            </a:p>
          </p:txBody>
        </p:sp>
        <p:sp>
          <p:nvSpPr>
            <p:cNvPr id="45" name="Полилиния: фигура 44">
              <a:extLst>
                <a:ext uri="{FF2B5EF4-FFF2-40B4-BE49-F238E27FC236}">
                  <a16:creationId xmlns:a16="http://schemas.microsoft.com/office/drawing/2014/main" id="{75CD76ED-812C-4B68-A994-C6422E34B7D9}"/>
                </a:ext>
              </a:extLst>
            </p:cNvPr>
            <p:cNvSpPr/>
            <p:nvPr/>
          </p:nvSpPr>
          <p:spPr>
            <a:xfrm>
              <a:off x="1923493" y="6061000"/>
              <a:ext cx="2408167" cy="519615"/>
            </a:xfrm>
            <a:custGeom>
              <a:avLst/>
              <a:gdLst>
                <a:gd name="connsiteX0" fmla="*/ 0 w 642466"/>
                <a:gd name="connsiteY0" fmla="*/ 0 h 321233"/>
                <a:gd name="connsiteX1" fmla="*/ 642466 w 642466"/>
                <a:gd name="connsiteY1" fmla="*/ 0 h 321233"/>
                <a:gd name="connsiteX2" fmla="*/ 642466 w 642466"/>
                <a:gd name="connsiteY2" fmla="*/ 321233 h 321233"/>
                <a:gd name="connsiteX3" fmla="*/ 0 w 642466"/>
                <a:gd name="connsiteY3" fmla="*/ 321233 h 321233"/>
                <a:gd name="connsiteX4" fmla="*/ 0 w 642466"/>
                <a:gd name="connsiteY4" fmla="*/ 0 h 321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466" h="321233">
                  <a:moveTo>
                    <a:pt x="0" y="0"/>
                  </a:moveTo>
                  <a:lnTo>
                    <a:pt x="642466" y="0"/>
                  </a:lnTo>
                  <a:lnTo>
                    <a:pt x="642466" y="321233"/>
                  </a:lnTo>
                  <a:lnTo>
                    <a:pt x="0" y="321233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175" tIns="3175" rIns="3175" bIns="3175" numCol="1" spcCol="1270" anchor="ctr" anchorCtr="0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100" b="1" i="0" u="none" strike="noStrike" kern="1200" cap="none" normalizeH="0" baseline="0" dirty="0">
                  <a:ln/>
                  <a:solidFill>
                    <a:srgbClr val="002060"/>
                  </a:solidFill>
                  <a:effectLst/>
                  <a:latin typeface="Bookman Old Style" panose="02050604050505020204" pitchFamily="18" charset="0"/>
                  <a:cs typeface="Arial" panose="020B0604020202020204" pitchFamily="34" charset="0"/>
                </a:rPr>
                <a:t>Экологические акции              </a:t>
              </a:r>
              <a:r>
                <a:rPr kumimoji="0" lang="en-US" altLang="ru-RU" sz="900" b="1" i="0" u="none" strike="noStrike" kern="1200" cap="none" normalizeH="0" baseline="0" dirty="0">
                  <a:ln/>
                  <a:solidFill>
                    <a:srgbClr val="002060"/>
                  </a:solidFill>
                  <a:effectLst/>
                  <a:latin typeface="Bookman Old Style" panose="02050604050505020204" pitchFamily="18" charset="0"/>
                  <a:cs typeface="Arial" panose="020B0604020202020204" pitchFamily="34" charset="0"/>
                  <a:hlinkClick r:id="rId12"/>
                </a:rPr>
                <a:t>https://vk.com/video-46459769_456239199</a:t>
              </a:r>
              <a:r>
                <a:rPr kumimoji="0" lang="ru-RU" altLang="ru-RU" sz="900" b="1" i="0" u="none" strike="noStrike" kern="1200" cap="none" normalizeH="0" baseline="0" dirty="0">
                  <a:ln/>
                  <a:solidFill>
                    <a:srgbClr val="002060"/>
                  </a:solidFill>
                  <a:effectLst/>
                  <a:latin typeface="Bookman Old Style" panose="0205060405050502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altLang="ru-RU" sz="900" b="1" i="0" u="none" strike="noStrike" kern="1200" cap="none" normalizeH="0" baseline="0" dirty="0">
                  <a:ln/>
                  <a:solidFill>
                    <a:srgbClr val="002060"/>
                  </a:solidFill>
                  <a:effectLst/>
                  <a:latin typeface="Bookman Old Style" panose="02050604050505020204" pitchFamily="18" charset="0"/>
                  <a:cs typeface="Arial" panose="020B0604020202020204" pitchFamily="34" charset="0"/>
                  <a:hlinkClick r:id="rId13"/>
                </a:rPr>
                <a:t>https://vk.com/video-157019883_456239027</a:t>
              </a:r>
              <a:r>
                <a:rPr kumimoji="0" lang="ru-RU" altLang="ru-RU" sz="900" b="1" i="0" u="none" strike="noStrike" kern="1200" cap="none" normalizeH="0" baseline="0" dirty="0">
                  <a:ln/>
                  <a:solidFill>
                    <a:srgbClr val="002060"/>
                  </a:solidFill>
                  <a:effectLst/>
                  <a:latin typeface="Bookman Old Style" panose="02050604050505020204" pitchFamily="18" charset="0"/>
                  <a:cs typeface="Arial" panose="020B0604020202020204" pitchFamily="34" charset="0"/>
                </a:rPr>
                <a:t> 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900" b="1" i="0" u="none" strike="noStrike" kern="1200" cap="none" normalizeH="0" baseline="0" dirty="0">
                  <a:ln/>
                  <a:solidFill>
                    <a:srgbClr val="002060"/>
                  </a:solidFill>
                  <a:effectLst/>
                  <a:latin typeface="Bookman Old Style" panose="02050604050505020204" pitchFamily="18" charset="0"/>
                  <a:cs typeface="Arial" panose="020B0604020202020204" pitchFamily="34" charset="0"/>
                </a:rPr>
                <a:t> </a:t>
              </a:r>
            </a:p>
          </p:txBody>
        </p:sp>
      </p:grpSp>
      <p:pic>
        <p:nvPicPr>
          <p:cNvPr id="54" name="Picture 2">
            <a:extLst>
              <a:ext uri="{FF2B5EF4-FFF2-40B4-BE49-F238E27FC236}">
                <a16:creationId xmlns:a16="http://schemas.microsoft.com/office/drawing/2014/main" id="{F5CBBD3B-576D-4911-9E2A-6F258D85D7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59" r="16462" b="20830"/>
          <a:stretch/>
        </p:blipFill>
        <p:spPr bwMode="auto">
          <a:xfrm>
            <a:off x="331019" y="2500135"/>
            <a:ext cx="1567340" cy="893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4">
            <a:extLst>
              <a:ext uri="{FF2B5EF4-FFF2-40B4-BE49-F238E27FC236}">
                <a16:creationId xmlns:a16="http://schemas.microsoft.com/office/drawing/2014/main" id="{DDD7ADA4-C2DB-44B2-B9FE-BED4DC4BC7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674" r="12626" b="12851"/>
          <a:stretch/>
        </p:blipFill>
        <p:spPr bwMode="auto">
          <a:xfrm>
            <a:off x="309978" y="3459121"/>
            <a:ext cx="1637468" cy="1005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8">
            <a:extLst>
              <a:ext uri="{FF2B5EF4-FFF2-40B4-BE49-F238E27FC236}">
                <a16:creationId xmlns:a16="http://schemas.microsoft.com/office/drawing/2014/main" id="{079B8470-FC0A-449F-AA37-2E4FA66456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74" t="16023" r="2642" b="24243"/>
          <a:stretch/>
        </p:blipFill>
        <p:spPr bwMode="auto">
          <a:xfrm>
            <a:off x="329301" y="4541542"/>
            <a:ext cx="1643188" cy="712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12">
            <a:extLst>
              <a:ext uri="{FF2B5EF4-FFF2-40B4-BE49-F238E27FC236}">
                <a16:creationId xmlns:a16="http://schemas.microsoft.com/office/drawing/2014/main" id="{2E6A2C2E-E10A-4EA5-AAE4-279BE4D488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2" t="3507" r="4230" b="20805"/>
          <a:stretch/>
        </p:blipFill>
        <p:spPr bwMode="auto">
          <a:xfrm>
            <a:off x="308483" y="5390498"/>
            <a:ext cx="1561204" cy="966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34362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90;p70">
            <a:extLst>
              <a:ext uri="{FF2B5EF4-FFF2-40B4-BE49-F238E27FC236}">
                <a16:creationId xmlns:a16="http://schemas.microsoft.com/office/drawing/2014/main" id="{7D10436D-9492-436F-B0D5-7C5E89DB12A9}"/>
              </a:ext>
            </a:extLst>
          </p:cNvPr>
          <p:cNvSpPr txBox="1"/>
          <p:nvPr/>
        </p:nvSpPr>
        <p:spPr>
          <a:xfrm>
            <a:off x="1464685" y="192890"/>
            <a:ext cx="9120841" cy="4924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defRPr/>
            </a:pPr>
            <a:r>
              <a:rPr lang="ru-RU" sz="2000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Результативность и достигнутые эффекты</a:t>
            </a:r>
          </a:p>
        </p:txBody>
      </p:sp>
      <p:pic>
        <p:nvPicPr>
          <p:cNvPr id="3" name="Рисунок 1">
            <a:extLst>
              <a:ext uri="{FF2B5EF4-FFF2-40B4-BE49-F238E27FC236}">
                <a16:creationId xmlns:a16="http://schemas.microsoft.com/office/drawing/2014/main" id="{80993AC5-50A0-4926-BBAE-1A4C19E643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03" y="813730"/>
            <a:ext cx="5879092" cy="5654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5EC1F59-37FA-4B0D-A46E-ADBD82B68D7C}"/>
              </a:ext>
            </a:extLst>
          </p:cNvPr>
          <p:cNvSpPr txBox="1"/>
          <p:nvPr/>
        </p:nvSpPr>
        <p:spPr>
          <a:xfrm rot="1953269">
            <a:off x="1312225" y="4850508"/>
            <a:ext cx="1221644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rgbClr val="002060"/>
                </a:solidFill>
                <a:latin typeface="Bookman Old Style" panose="02050604050505020204" pitchFamily="18" charset="0"/>
                <a:cs typeface="Arial" pitchFamily="34" charset="0"/>
              </a:rPr>
              <a:t>Соблюдение правил и норм поведения в природе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FA66D1-F0B4-4410-927D-EFA97486D207}"/>
              </a:ext>
            </a:extLst>
          </p:cNvPr>
          <p:cNvSpPr txBox="1"/>
          <p:nvPr/>
        </p:nvSpPr>
        <p:spPr>
          <a:xfrm rot="21194928">
            <a:off x="2932718" y="5053063"/>
            <a:ext cx="1380209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rgbClr val="002060"/>
                </a:solidFill>
                <a:latin typeface="Bookman Old Style" panose="02050604050505020204" pitchFamily="18" charset="0"/>
                <a:cs typeface="Arial" pitchFamily="34" charset="0"/>
              </a:rPr>
              <a:t>Увеличение количества участников экологических акций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48BD46-A4BA-4C08-BB3C-DD5644B0CA75}"/>
              </a:ext>
            </a:extLst>
          </p:cNvPr>
          <p:cNvSpPr txBox="1"/>
          <p:nvPr/>
        </p:nvSpPr>
        <p:spPr>
          <a:xfrm rot="17965892">
            <a:off x="4249652" y="4182210"/>
            <a:ext cx="1317899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rgbClr val="002060"/>
                </a:solidFill>
                <a:latin typeface="Bookman Old Style" panose="02050604050505020204" pitchFamily="18" charset="0"/>
                <a:cs typeface="Arial" pitchFamily="34" charset="0"/>
              </a:rPr>
              <a:t>Проект «Дети – детям»: проведение экологических мероприятий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0A0F278-639F-4BAC-B2F3-E8ED03A5C4AA}"/>
              </a:ext>
            </a:extLst>
          </p:cNvPr>
          <p:cNvSpPr txBox="1"/>
          <p:nvPr/>
        </p:nvSpPr>
        <p:spPr>
          <a:xfrm rot="610188">
            <a:off x="2773171" y="1369045"/>
            <a:ext cx="1922923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rgbClr val="002060"/>
                </a:solidFill>
                <a:latin typeface="Bookman Old Style" panose="02050604050505020204" pitchFamily="18" charset="0"/>
                <a:cs typeface="Arial" pitchFamily="34" charset="0"/>
              </a:rPr>
              <a:t>Повышение мотивации социальной</a:t>
            </a:r>
          </a:p>
          <a:p>
            <a:pPr algn="ctr"/>
            <a:r>
              <a:rPr lang="ru-RU" sz="1100" b="1" dirty="0">
                <a:solidFill>
                  <a:srgbClr val="002060"/>
                </a:solidFill>
                <a:latin typeface="Bookman Old Style" panose="02050604050505020204" pitchFamily="18" charset="0"/>
                <a:cs typeface="Arial" pitchFamily="34" charset="0"/>
              </a:rPr>
              <a:t>активности и профессионального самоопределения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4738259-FA8A-4675-93BC-810349470906}"/>
              </a:ext>
            </a:extLst>
          </p:cNvPr>
          <p:cNvSpPr txBox="1"/>
          <p:nvPr/>
        </p:nvSpPr>
        <p:spPr>
          <a:xfrm rot="15701595">
            <a:off x="4396783" y="2556441"/>
            <a:ext cx="159485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rgbClr val="002060"/>
                </a:solidFill>
                <a:latin typeface="Bookman Old Style" panose="02050604050505020204" pitchFamily="18" charset="0"/>
                <a:cs typeface="Arial" pitchFamily="34" charset="0"/>
              </a:rPr>
              <a:t>Создана среда общения школьников с педагогами профучреждений, работниками лесных профессий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00BBBE2-A501-4E39-8F2E-6BADF34A9F9C}"/>
              </a:ext>
            </a:extLst>
          </p:cNvPr>
          <p:cNvSpPr txBox="1"/>
          <p:nvPr/>
        </p:nvSpPr>
        <p:spPr>
          <a:xfrm rot="5020276">
            <a:off x="219754" y="3208389"/>
            <a:ext cx="1684464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rgbClr val="002060"/>
                </a:solidFill>
                <a:latin typeface="Bookman Old Style" panose="02050604050505020204" pitchFamily="18" charset="0"/>
                <a:cs typeface="Arial" pitchFamily="34" charset="0"/>
              </a:rPr>
              <a:t>Позитивная </a:t>
            </a:r>
          </a:p>
          <a:p>
            <a:pPr algn="ctr"/>
            <a:r>
              <a:rPr lang="ru-RU" sz="1100" b="1" dirty="0">
                <a:solidFill>
                  <a:srgbClr val="002060"/>
                </a:solidFill>
                <a:latin typeface="Bookman Old Style" panose="02050604050505020204" pitchFamily="18" charset="0"/>
                <a:cs typeface="Arial" pitchFamily="34" charset="0"/>
              </a:rPr>
              <a:t>динамика уровня сформированности у обучающихся ценностного отношения </a:t>
            </a:r>
          </a:p>
          <a:p>
            <a:pPr algn="ctr"/>
            <a:r>
              <a:rPr lang="ru-RU" sz="1100" b="1" dirty="0">
                <a:solidFill>
                  <a:srgbClr val="002060"/>
                </a:solidFill>
                <a:latin typeface="Bookman Old Style" panose="02050604050505020204" pitchFamily="18" charset="0"/>
                <a:cs typeface="Arial" pitchFamily="34" charset="0"/>
              </a:rPr>
              <a:t>к природе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86371EC-50F0-4874-95EC-87F5C672EF4F}"/>
              </a:ext>
            </a:extLst>
          </p:cNvPr>
          <p:cNvSpPr txBox="1"/>
          <p:nvPr/>
        </p:nvSpPr>
        <p:spPr>
          <a:xfrm rot="19755943">
            <a:off x="1157300" y="1708432"/>
            <a:ext cx="153149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rgbClr val="002060"/>
                </a:solidFill>
                <a:latin typeface="Bookman Old Style" panose="02050604050505020204" pitchFamily="18" charset="0"/>
                <a:cs typeface="Arial" pitchFamily="34" charset="0"/>
              </a:rPr>
              <a:t>Расширение и углубление интереса учеников к экологическим проблемам </a:t>
            </a:r>
          </a:p>
        </p:txBody>
      </p:sp>
      <p:graphicFrame>
        <p:nvGraphicFramePr>
          <p:cNvPr id="16" name="Диаграмма 15">
            <a:extLst>
              <a:ext uri="{FF2B5EF4-FFF2-40B4-BE49-F238E27FC236}">
                <a16:creationId xmlns:a16="http://schemas.microsoft.com/office/drawing/2014/main" id="{65720A4C-43F6-4DA4-B989-5FEB41FF8E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6229574"/>
              </p:ext>
            </p:extLst>
          </p:nvPr>
        </p:nvGraphicFramePr>
        <p:xfrm>
          <a:off x="8569551" y="920723"/>
          <a:ext cx="3142513" cy="28139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Диаграмма 16">
            <a:extLst>
              <a:ext uri="{FF2B5EF4-FFF2-40B4-BE49-F238E27FC236}">
                <a16:creationId xmlns:a16="http://schemas.microsoft.com/office/drawing/2014/main" id="{F42B99C7-4B38-44F0-9F06-A654AA4245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8540201"/>
              </p:ext>
            </p:extLst>
          </p:nvPr>
        </p:nvGraphicFramePr>
        <p:xfrm>
          <a:off x="6473483" y="3573710"/>
          <a:ext cx="4818428" cy="2978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8" name="Picture 2">
            <a:extLst>
              <a:ext uri="{FF2B5EF4-FFF2-40B4-BE49-F238E27FC236}">
                <a16:creationId xmlns:a16="http://schemas.microsoft.com/office/drawing/2014/main" id="{44DB82F5-623A-460B-BCB6-40AA25C549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0818" y="1067894"/>
            <a:ext cx="1903911" cy="14279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>
            <a:extLst>
              <a:ext uri="{FF2B5EF4-FFF2-40B4-BE49-F238E27FC236}">
                <a16:creationId xmlns:a16="http://schemas.microsoft.com/office/drawing/2014/main" id="{419D6356-B87F-4191-92AC-6F4D1592C0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494" y="2225560"/>
            <a:ext cx="1908538" cy="14279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3506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листание 1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листание 1" id="{6EB41901-E906-4F5D-92CE-8CC78677F874}" vid="{66B04ABB-2228-4FAF-99D5-43E267AA4B8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листание 1</Template>
  <TotalTime>4276</TotalTime>
  <Words>623</Words>
  <Application>Microsoft Office PowerPoint</Application>
  <PresentationFormat>Широкоэкранный</PresentationFormat>
  <Paragraphs>90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Arial Narrow</vt:lpstr>
      <vt:lpstr>Bookman Old Style</vt:lpstr>
      <vt:lpstr>Calibri</vt:lpstr>
      <vt:lpstr>Calibri Light</vt:lpstr>
      <vt:lpstr>Times New Roman</vt:lpstr>
      <vt:lpstr>листание 1</vt:lpstr>
      <vt:lpstr>    «Школьное лесничество –  пространство новых возможностей….»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vvgubareva66@gmail.com</cp:lastModifiedBy>
  <cp:revision>57</cp:revision>
  <dcterms:created xsi:type="dcterms:W3CDTF">2016-11-15T09:14:47Z</dcterms:created>
  <dcterms:modified xsi:type="dcterms:W3CDTF">2023-01-01T14:56:06Z</dcterms:modified>
</cp:coreProperties>
</file>