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8457" y="901337"/>
            <a:ext cx="8555546" cy="3149499"/>
          </a:xfrm>
        </p:spPr>
        <p:txBody>
          <a:bodyPr/>
          <a:lstStyle/>
          <a:p>
            <a:pPr algn="ctr"/>
            <a:r>
              <a:rPr lang="ru-RU" b="1" dirty="0" smtClean="0">
                <a:latin typeface="Arial Black" panose="020B0A04020102020204" pitchFamily="34" charset="0"/>
              </a:rPr>
              <a:t>Организация групповой работы </a:t>
            </a:r>
            <a:endParaRPr lang="ru-RU" b="1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676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Цель групповой работы 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6571" y="1606731"/>
            <a:ext cx="8947431" cy="4434631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Arial Black" panose="020B0A04020102020204" pitchFamily="34" charset="0"/>
              </a:rPr>
              <a:t>активное </a:t>
            </a:r>
            <a:r>
              <a:rPr lang="ru-RU" sz="3600" dirty="0" smtClean="0">
                <a:latin typeface="Arial Black" panose="020B0A04020102020204" pitchFamily="34" charset="0"/>
              </a:rPr>
              <a:t>включение  каждого ученика в </a:t>
            </a:r>
            <a:r>
              <a:rPr lang="ru-RU" sz="3600" dirty="0">
                <a:latin typeface="Arial Black" panose="020B0A04020102020204" pitchFamily="34" charset="0"/>
              </a:rPr>
              <a:t>процесс </a:t>
            </a:r>
            <a:r>
              <a:rPr lang="ru-RU" sz="3600" dirty="0" smtClean="0">
                <a:latin typeface="Arial Black" panose="020B0A04020102020204" pitchFamily="34" charset="0"/>
              </a:rPr>
              <a:t>усвоения учебного </a:t>
            </a:r>
            <a:r>
              <a:rPr lang="ru-RU" sz="3600" dirty="0">
                <a:latin typeface="Arial Black" panose="020B0A04020102020204" pitchFamily="34" charset="0"/>
              </a:rPr>
              <a:t>материала</a:t>
            </a:r>
          </a:p>
        </p:txBody>
      </p:sp>
    </p:spTree>
    <p:extLst>
      <p:ext uri="{BB962C8B-B14F-4D97-AF65-F5344CB8AC3E}">
        <p14:creationId xmlns:p14="http://schemas.microsoft.com/office/powerpoint/2010/main" val="2799377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Задачи групповой работы 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685109"/>
            <a:ext cx="9694575" cy="4356253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Arial Black" panose="020B0A04020102020204" pitchFamily="34" charset="0"/>
              </a:rPr>
              <a:t>Активизация познавательной </a:t>
            </a:r>
            <a:r>
              <a:rPr lang="ru-RU" sz="2800" b="1" dirty="0" smtClean="0">
                <a:latin typeface="Arial Black" panose="020B0A04020102020204" pitchFamily="34" charset="0"/>
              </a:rPr>
              <a:t>деятельности</a:t>
            </a:r>
            <a:endParaRPr lang="ru-RU" sz="2800" b="1" dirty="0">
              <a:latin typeface="Arial Black" panose="020B0A04020102020204" pitchFamily="34" charset="0"/>
            </a:endParaRPr>
          </a:p>
          <a:p>
            <a:endParaRPr lang="ru-RU" sz="2800" b="1" dirty="0">
              <a:latin typeface="Arial Black" panose="020B0A04020102020204" pitchFamily="34" charset="0"/>
            </a:endParaRPr>
          </a:p>
          <a:p>
            <a:r>
              <a:rPr lang="ru-RU" sz="2800" b="1" dirty="0">
                <a:latin typeface="Arial Black" panose="020B0A04020102020204" pitchFamily="34" charset="0"/>
              </a:rPr>
              <a:t>Развитие навыков самостоятельной </a:t>
            </a:r>
            <a:r>
              <a:rPr lang="ru-RU" sz="2800" b="1" dirty="0" smtClean="0">
                <a:latin typeface="Arial Black" panose="020B0A04020102020204" pitchFamily="34" charset="0"/>
              </a:rPr>
              <a:t>учебной деятельности</a:t>
            </a:r>
            <a:endParaRPr lang="ru-RU" sz="2800" b="1" dirty="0">
              <a:latin typeface="Arial Black" panose="020B0A04020102020204" pitchFamily="34" charset="0"/>
            </a:endParaRPr>
          </a:p>
          <a:p>
            <a:endParaRPr lang="ru-RU" sz="2800" b="1" dirty="0">
              <a:latin typeface="Arial Black" panose="020B0A04020102020204" pitchFamily="34" charset="0"/>
            </a:endParaRPr>
          </a:p>
          <a:p>
            <a:r>
              <a:rPr lang="ru-RU" sz="2800" b="1" dirty="0">
                <a:latin typeface="Arial Black" panose="020B0A04020102020204" pitchFamily="34" charset="0"/>
              </a:rPr>
              <a:t>Развитие умений успешного общения</a:t>
            </a:r>
          </a:p>
          <a:p>
            <a:endParaRPr lang="ru-RU" sz="2800" b="1" dirty="0">
              <a:latin typeface="Arial Black" panose="020B0A04020102020204" pitchFamily="34" charset="0"/>
            </a:endParaRPr>
          </a:p>
          <a:p>
            <a:r>
              <a:rPr lang="ru-RU" sz="2800" b="1" dirty="0">
                <a:latin typeface="Arial Black" panose="020B0A04020102020204" pitchFamily="34" charset="0"/>
              </a:rPr>
              <a:t>Совершенствование </a:t>
            </a:r>
            <a:r>
              <a:rPr lang="ru-RU" sz="2800" b="1" dirty="0" smtClean="0">
                <a:latin typeface="Arial Black" panose="020B0A04020102020204" pitchFamily="34" charset="0"/>
              </a:rPr>
              <a:t>межличностных отношений </a:t>
            </a:r>
            <a:r>
              <a:rPr lang="ru-RU" sz="2800" b="1" dirty="0">
                <a:latin typeface="Arial Black" panose="020B0A04020102020204" pitchFamily="34" charset="0"/>
              </a:rPr>
              <a:t>в классе</a:t>
            </a:r>
          </a:p>
        </p:txBody>
      </p:sp>
    </p:spTree>
    <p:extLst>
      <p:ext uri="{BB962C8B-B14F-4D97-AF65-F5344CB8AC3E}">
        <p14:creationId xmlns:p14="http://schemas.microsoft.com/office/powerpoint/2010/main" val="1836141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Arial Black" panose="020B0A04020102020204" pitchFamily="34" charset="0"/>
              </a:rPr>
              <a:t>Плюсы и минусы групповой работы </a:t>
            </a:r>
            <a:endParaRPr lang="ru-RU" sz="4000" b="1" dirty="0">
              <a:latin typeface="Arial Black" panose="020B0A04020102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9979471"/>
              </p:ext>
            </p:extLst>
          </p:nvPr>
        </p:nvGraphicFramePr>
        <p:xfrm>
          <a:off x="677333" y="1815737"/>
          <a:ext cx="9420256" cy="51816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710128">
                  <a:extLst>
                    <a:ext uri="{9D8B030D-6E8A-4147-A177-3AD203B41FA5}">
                      <a16:colId xmlns:a16="http://schemas.microsoft.com/office/drawing/2014/main" val="2395655487"/>
                    </a:ext>
                  </a:extLst>
                </a:gridCol>
                <a:gridCol w="4710128">
                  <a:extLst>
                    <a:ext uri="{9D8B030D-6E8A-4147-A177-3AD203B41FA5}">
                      <a16:colId xmlns:a16="http://schemas.microsoft.com/office/drawing/2014/main" val="551354849"/>
                    </a:ext>
                  </a:extLst>
                </a:gridCol>
              </a:tblGrid>
              <a:tr h="5181600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Плюсы</a:t>
                      </a:r>
                    </a:p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Повышается учебная и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познавательная мотивация</a:t>
                      </a:r>
                    </a:p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Снижается уровень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тревожности учащихся</a:t>
                      </a:r>
                    </a:p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 группе выше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обучаемость,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эффективность усвоения и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актуализации знаний.</a:t>
                      </a:r>
                    </a:p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Улучшается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психологический климат в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классе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Минусы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Групповой работе надо</a:t>
                      </a:r>
                    </a:p>
                    <a:p>
                      <a:r>
                        <a:rPr lang="ru-RU" dirty="0" smtClean="0"/>
                        <a:t>сначала научить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Организация групповой</a:t>
                      </a:r>
                    </a:p>
                    <a:p>
                      <a:r>
                        <a:rPr lang="ru-RU" dirty="0" smtClean="0"/>
                        <a:t>работы требует от учителя</a:t>
                      </a:r>
                    </a:p>
                    <a:p>
                      <a:r>
                        <a:rPr lang="ru-RU" dirty="0" smtClean="0"/>
                        <a:t>особых умений, усилий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Некоторые ученики могут</a:t>
                      </a:r>
                    </a:p>
                    <a:p>
                      <a:r>
                        <a:rPr lang="ru-RU" dirty="0" smtClean="0"/>
                        <a:t>пользоваться результатами</a:t>
                      </a:r>
                    </a:p>
                    <a:p>
                      <a:r>
                        <a:rPr lang="ru-RU" dirty="0" smtClean="0"/>
                        <a:t>труда более сильных</a:t>
                      </a:r>
                    </a:p>
                    <a:p>
                      <a:r>
                        <a:rPr lang="ru-RU" dirty="0" smtClean="0"/>
                        <a:t>одноклассников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Для некоторых детей</a:t>
                      </a:r>
                    </a:p>
                    <a:p>
                      <a:r>
                        <a:rPr lang="ru-RU" dirty="0" smtClean="0"/>
                        <a:t>разделение на группы –</a:t>
                      </a:r>
                    </a:p>
                    <a:p>
                      <a:r>
                        <a:rPr lang="ru-RU" dirty="0" smtClean="0"/>
                        <a:t>процесс болезненный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29480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5260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Принципы групповой работы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15291"/>
            <a:ext cx="8596668" cy="4526071"/>
          </a:xfrm>
        </p:spPr>
        <p:txBody>
          <a:bodyPr>
            <a:noAutofit/>
          </a:bodyPr>
          <a:lstStyle/>
          <a:p>
            <a:r>
              <a:rPr lang="ru-RU" sz="2400" b="1" dirty="0"/>
              <a:t>Учитывать уровень образовательных возможностей учащихся.</a:t>
            </a:r>
          </a:p>
          <a:p>
            <a:r>
              <a:rPr lang="ru-RU" sz="2400" b="1" dirty="0"/>
              <a:t>Учитывать особенности состава группы.</a:t>
            </a:r>
          </a:p>
          <a:p>
            <a:r>
              <a:rPr lang="ru-RU" sz="2400" b="1" dirty="0"/>
              <a:t>Составлять задания исключительно для совместного поиска решения, т. е. справиться с которыми за ограниченное время посильно только в группе.</a:t>
            </a:r>
          </a:p>
          <a:p>
            <a:r>
              <a:rPr lang="ru-RU" sz="2400" b="1" dirty="0"/>
              <a:t>Распределять роли между участниками группы.</a:t>
            </a:r>
          </a:p>
          <a:p>
            <a:r>
              <a:rPr lang="ru-RU" sz="2400" b="1" dirty="0"/>
              <a:t>Организовывать коммуникацию в группе и между группами.</a:t>
            </a:r>
          </a:p>
          <a:p>
            <a:r>
              <a:rPr lang="ru-RU" sz="2400" b="1" dirty="0"/>
              <a:t>Анализировать способ деятельности. Итогом групповой работы должна быть рефлексия учебной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1162568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Варианты комплектования групп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60" t="20511"/>
          <a:stretch/>
        </p:blipFill>
        <p:spPr>
          <a:xfrm>
            <a:off x="1084217" y="1930400"/>
            <a:ext cx="7545589" cy="452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820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групповой работы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0059"/>
          <a:stretch/>
        </p:blipFill>
        <p:spPr>
          <a:xfrm>
            <a:off x="508171" y="1500919"/>
            <a:ext cx="8934993" cy="535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799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Деятельность учителя во время групповой работы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9451" y="1776549"/>
            <a:ext cx="9901646" cy="4264813"/>
          </a:xfrm>
        </p:spPr>
        <p:txBody>
          <a:bodyPr>
            <a:noAutofit/>
          </a:bodyPr>
          <a:lstStyle/>
          <a:p>
            <a:r>
              <a:rPr lang="ru-RU" sz="3200" b="1" dirty="0"/>
              <a:t>• объяснение цели предстоящей работы; </a:t>
            </a:r>
            <a:endParaRPr lang="ru-RU" sz="3200" b="1" dirty="0" smtClean="0"/>
          </a:p>
          <a:p>
            <a:r>
              <a:rPr lang="ru-RU" sz="3200" b="1" dirty="0" smtClean="0"/>
              <a:t>• </a:t>
            </a:r>
            <a:r>
              <a:rPr lang="ru-RU" sz="3200" b="1" dirty="0"/>
              <a:t>комплектование групп; </a:t>
            </a:r>
            <a:endParaRPr lang="ru-RU" sz="3200" b="1" dirty="0" smtClean="0"/>
          </a:p>
          <a:p>
            <a:r>
              <a:rPr lang="ru-RU" sz="3200" b="1" dirty="0" smtClean="0"/>
              <a:t>• </a:t>
            </a:r>
            <a:r>
              <a:rPr lang="ru-RU" sz="3200" b="1" dirty="0"/>
              <a:t>комментарий к заданиям для групп; </a:t>
            </a:r>
            <a:endParaRPr lang="ru-RU" sz="3200" b="1" dirty="0" smtClean="0"/>
          </a:p>
          <a:p>
            <a:r>
              <a:rPr lang="ru-RU" sz="3200" b="1" dirty="0" smtClean="0"/>
              <a:t>• </a:t>
            </a:r>
            <a:r>
              <a:rPr lang="ru-RU" sz="3200" b="1" dirty="0"/>
              <a:t>контроль за ходом групповой работы; </a:t>
            </a:r>
            <a:endParaRPr lang="ru-RU" sz="3200" b="1" dirty="0" smtClean="0"/>
          </a:p>
          <a:p>
            <a:r>
              <a:rPr lang="ru-RU" sz="3200" b="1" dirty="0" smtClean="0"/>
              <a:t>•   </a:t>
            </a:r>
            <a:r>
              <a:rPr lang="ru-RU" sz="3200" b="1" dirty="0"/>
              <a:t>после отчета групп о выполненном задании учитель делает выводы, обращает внимание на типичные ошибки, дает оценку работе учащихся.</a:t>
            </a:r>
          </a:p>
        </p:txBody>
      </p:sp>
    </p:spTree>
    <p:extLst>
      <p:ext uri="{BB962C8B-B14F-4D97-AF65-F5344CB8AC3E}">
        <p14:creationId xmlns:p14="http://schemas.microsoft.com/office/powerpoint/2010/main" val="18393521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82880"/>
            <a:ext cx="8596668" cy="1149531"/>
          </a:xfrm>
        </p:spPr>
        <p:txBody>
          <a:bodyPr/>
          <a:lstStyle/>
          <a:p>
            <a:r>
              <a:rPr lang="ru-RU" b="1" dirty="0" smtClean="0"/>
              <a:t>Учителю на заметку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11" y="953589"/>
            <a:ext cx="9966960" cy="5087773"/>
          </a:xfrm>
        </p:spPr>
        <p:txBody>
          <a:bodyPr>
            <a:noAutofit/>
          </a:bodyPr>
          <a:lstStyle/>
          <a:p>
            <a:r>
              <a:rPr lang="ru-RU" sz="3200" b="1" dirty="0"/>
              <a:t>нельзя принуждать к общей работе детей, которые </a:t>
            </a:r>
            <a:r>
              <a:rPr lang="ru-RU" sz="3200" b="1" dirty="0" smtClean="0"/>
              <a:t>не  хотят </a:t>
            </a:r>
            <a:r>
              <a:rPr lang="ru-RU" sz="3200" b="1" dirty="0"/>
              <a:t>вместе </a:t>
            </a:r>
            <a:r>
              <a:rPr lang="ru-RU" sz="3200" b="1" dirty="0" smtClean="0"/>
              <a:t>работать</a:t>
            </a:r>
          </a:p>
          <a:p>
            <a:r>
              <a:rPr lang="ru-RU" sz="3200" b="1" dirty="0"/>
              <a:t>следует разрешить отсесть в другое место </a:t>
            </a:r>
            <a:r>
              <a:rPr lang="ru-RU" sz="3200" b="1" dirty="0" smtClean="0"/>
              <a:t>ученику, который </a:t>
            </a:r>
            <a:r>
              <a:rPr lang="ru-RU" sz="3200" b="1" dirty="0"/>
              <a:t>хочет работать </a:t>
            </a:r>
            <a:r>
              <a:rPr lang="ru-RU" sz="3200" b="1" dirty="0" smtClean="0"/>
              <a:t>один</a:t>
            </a:r>
            <a:endParaRPr lang="ru-RU" sz="3200" b="1" dirty="0"/>
          </a:p>
          <a:p>
            <a:r>
              <a:rPr lang="ru-RU" sz="3200" b="1" dirty="0"/>
              <a:t>групповая работа должна занимать не более 15-20 минут в</a:t>
            </a:r>
          </a:p>
          <a:p>
            <a:r>
              <a:rPr lang="ru-RU" sz="3200" b="1" dirty="0"/>
              <a:t>I – II классах, не более 20-30 минут – в III – IV </a:t>
            </a:r>
            <a:r>
              <a:rPr lang="ru-RU" sz="3200" b="1" dirty="0" smtClean="0"/>
              <a:t>классах</a:t>
            </a:r>
            <a:endParaRPr lang="ru-RU" sz="3200" b="1" dirty="0"/>
          </a:p>
          <a:p>
            <a:r>
              <a:rPr lang="ru-RU" sz="3200" b="1" dirty="0"/>
              <a:t>нельзя наказывать детей лишением права участвовать </a:t>
            </a:r>
            <a:r>
              <a:rPr lang="ru-RU" sz="3200" b="1" dirty="0" smtClean="0"/>
              <a:t>в совместной </a:t>
            </a:r>
            <a:r>
              <a:rPr lang="ru-RU" sz="3200" b="1" dirty="0"/>
              <a:t>работе</a:t>
            </a:r>
          </a:p>
        </p:txBody>
      </p:sp>
    </p:spTree>
    <p:extLst>
      <p:ext uri="{BB962C8B-B14F-4D97-AF65-F5344CB8AC3E}">
        <p14:creationId xmlns:p14="http://schemas.microsoft.com/office/powerpoint/2010/main" val="194919029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</TotalTime>
  <Words>282</Words>
  <Application>Microsoft Office PowerPoint</Application>
  <PresentationFormat>Широкоэкранный</PresentationFormat>
  <Paragraphs>66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Arial Black</vt:lpstr>
      <vt:lpstr>Trebuchet MS</vt:lpstr>
      <vt:lpstr>Wingdings 3</vt:lpstr>
      <vt:lpstr>Аспект</vt:lpstr>
      <vt:lpstr>Организация групповой работы </vt:lpstr>
      <vt:lpstr>Цель групповой работы </vt:lpstr>
      <vt:lpstr>Задачи групповой работы </vt:lpstr>
      <vt:lpstr>Плюсы и минусы групповой работы </vt:lpstr>
      <vt:lpstr>Принципы групповой работы </vt:lpstr>
      <vt:lpstr>Варианты комплектования групп </vt:lpstr>
      <vt:lpstr>Виды групповой работы </vt:lpstr>
      <vt:lpstr>Деятельность учителя во время групповой работы </vt:lpstr>
      <vt:lpstr>Учителю на заметку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групповой работы</dc:title>
  <dc:creator>Пользователь</dc:creator>
  <cp:lastModifiedBy>Пользователь</cp:lastModifiedBy>
  <cp:revision>2</cp:revision>
  <dcterms:created xsi:type="dcterms:W3CDTF">2022-11-11T14:19:23Z</dcterms:created>
  <dcterms:modified xsi:type="dcterms:W3CDTF">2022-11-11T14:37:22Z</dcterms:modified>
</cp:coreProperties>
</file>