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5" r:id="rId14"/>
    <p:sldId id="277" r:id="rId15"/>
    <p:sldId id="276" r:id="rId16"/>
    <p:sldId id="279" r:id="rId17"/>
    <p:sldId id="278" r:id="rId18"/>
    <p:sldId id="280" r:id="rId19"/>
    <p:sldId id="281" r:id="rId20"/>
    <p:sldId id="282" r:id="rId21"/>
    <p:sldId id="285" r:id="rId22"/>
    <p:sldId id="284" r:id="rId23"/>
    <p:sldId id="283" r:id="rId24"/>
    <p:sldId id="287" r:id="rId25"/>
    <p:sldId id="288" r:id="rId26"/>
    <p:sldId id="286" r:id="rId27"/>
    <p:sldId id="270" r:id="rId28"/>
    <p:sldId id="271" r:id="rId29"/>
    <p:sldId id="263" r:id="rId30"/>
    <p:sldId id="274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41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77DA-3C0D-4849-B411-95E7D66F0496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88AE-D70C-4B9D-AE93-278F77A25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5668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77DA-3C0D-4849-B411-95E7D66F0496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88AE-D70C-4B9D-AE93-278F77A25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9501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77DA-3C0D-4849-B411-95E7D66F0496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88AE-D70C-4B9D-AE93-278F77A25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6734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77DA-3C0D-4849-B411-95E7D66F0496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88AE-D70C-4B9D-AE93-278F77A25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1108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77DA-3C0D-4849-B411-95E7D66F0496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88AE-D70C-4B9D-AE93-278F77A25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8814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77DA-3C0D-4849-B411-95E7D66F0496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88AE-D70C-4B9D-AE93-278F77A25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138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77DA-3C0D-4849-B411-95E7D66F0496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88AE-D70C-4B9D-AE93-278F77A25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5118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77DA-3C0D-4849-B411-95E7D66F0496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88AE-D70C-4B9D-AE93-278F77A25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0700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77DA-3C0D-4849-B411-95E7D66F0496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88AE-D70C-4B9D-AE93-278F77A25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5167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77DA-3C0D-4849-B411-95E7D66F0496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88AE-D70C-4B9D-AE93-278F77A25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9302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77DA-3C0D-4849-B411-95E7D66F0496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F88AE-D70C-4B9D-AE93-278F77A25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6873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077DA-3C0D-4849-B411-95E7D66F0496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F88AE-D70C-4B9D-AE93-278F77A258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5779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27288" y="1120676"/>
            <a:ext cx="634511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+mj-lt"/>
              </a:rPr>
              <a:t>Картотека коррекционно-развивающих заданий </a:t>
            </a:r>
            <a:r>
              <a:rPr lang="ru-RU" sz="4800" b="1" dirty="0">
                <a:solidFill>
                  <a:schemeClr val="bg1"/>
                </a:solidFill>
                <a:latin typeface="+mj-lt"/>
              </a:rPr>
              <a:t>на уроках математики</a:t>
            </a:r>
            <a:endParaRPr lang="ru-RU" sz="4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310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50243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Какие числа вы видите на рисунке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http://yarmama.com/upload/blogs/d6f8b2420e66e24aa91475b7cc4a7569.jpg"/>
          <p:cNvPicPr>
            <a:picLocks noChangeAspect="1" noChangeArrowheads="1"/>
          </p:cNvPicPr>
          <p:nvPr/>
        </p:nvPicPr>
        <p:blipFill>
          <a:blip r:embed="rId3"/>
          <a:srcRect t="7037" b="10277"/>
          <a:stretch>
            <a:fillRect/>
          </a:stretch>
        </p:blipFill>
        <p:spPr bwMode="auto">
          <a:xfrm>
            <a:off x="285720" y="3214686"/>
            <a:ext cx="3059103" cy="3357586"/>
          </a:xfrm>
          <a:prstGeom prst="rect">
            <a:avLst/>
          </a:prstGeom>
          <a:noFill/>
        </p:spPr>
      </p:pic>
      <p:pic>
        <p:nvPicPr>
          <p:cNvPr id="1031" name="Picture 7" descr="https://st3.depositphotos.com/6872540/16268/v/1600/depositphotos_162688798-stock-illustration-educational-page-for-young-children.jpg"/>
          <p:cNvPicPr>
            <a:picLocks noChangeAspect="1" noChangeArrowheads="1"/>
          </p:cNvPicPr>
          <p:nvPr/>
        </p:nvPicPr>
        <p:blipFill>
          <a:blip r:embed="rId4" cstate="print"/>
          <a:srcRect b="19010"/>
          <a:stretch>
            <a:fillRect/>
          </a:stretch>
        </p:blipFill>
        <p:spPr bwMode="auto">
          <a:xfrm>
            <a:off x="5286380" y="714356"/>
            <a:ext cx="3489290" cy="2500330"/>
          </a:xfrm>
          <a:prstGeom prst="rect">
            <a:avLst/>
          </a:prstGeom>
          <a:noFill/>
        </p:spPr>
      </p:pic>
      <p:pic>
        <p:nvPicPr>
          <p:cNvPr id="1033" name="Picture 9" descr="https://ds05.infourok.ru/uploads/ex/0731/00117fd8-d474efd3/hello_html_m20bc4c8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3286124"/>
            <a:ext cx="4162956" cy="3214710"/>
          </a:xfrm>
          <a:prstGeom prst="rect">
            <a:avLst/>
          </a:prstGeom>
          <a:noFill/>
        </p:spPr>
      </p:pic>
      <p:pic>
        <p:nvPicPr>
          <p:cNvPr id="1035" name="Picture 11" descr="https://thumbs.dreamstime.com/b/%D0%B2%D0%BE%D1%81%D0%BF%D0%B8%D1%82%D0%B0%D1%82%D0%B5-%D1%8C%D0%BD%D0%B0%D1%8F-%D1%81%D1%82%D1%80%D0%B0%D0%BD%D0%B8%D1%86%D0%B0-%D1%8F-%D0%BC%D0%B0-%D0%B5%D0%BD%D1%8C%D0%BA%D0%B8%D1%85-%D1%80%D0%B5%D0%B1%D0%B5%D1%8F%D1%82-%D0%BD%D1%83%D0%B6%D0%BD%D0%BE-%D0%BD%D0%B0%D0%B9%D1%82%D0%B8-%D1%81%D0%BF%D1%80%D1%8F%D1%82%D0%B0%D0%BD%D0%BD%D1%8B%D0%B5-81498093.jpg"/>
          <p:cNvPicPr>
            <a:picLocks noChangeAspect="1" noChangeArrowheads="1"/>
          </p:cNvPicPr>
          <p:nvPr/>
        </p:nvPicPr>
        <p:blipFill>
          <a:blip r:embed="rId6"/>
          <a:srcRect l="1493" t="18102" r="11891"/>
          <a:stretch>
            <a:fillRect/>
          </a:stretch>
        </p:blipFill>
        <p:spPr bwMode="auto">
          <a:xfrm>
            <a:off x="1071538" y="714356"/>
            <a:ext cx="2928958" cy="22847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35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0"/>
            <a:ext cx="9144000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Показать и назвать все числа в определенной числовой последовательности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https://ds05.infourok.ru/uploads/ex/0cca/000bb911-e87c8fc3/img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5" y="1201340"/>
            <a:ext cx="7072362" cy="544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35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14282" y="0"/>
            <a:ext cx="8929718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Одно из интересных и увлекательных упражнений - занимательные квадраты.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Занимательные квадраты, как упражнения, даются в разных видах: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а) квадраты с заполненными клетками;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б) квадраты с частично заполненными клетками;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в) квадраты с незаполненными клетками.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3000372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Расставь числа 2,2,3,3,3 так, чтобы при сложении чисел по строчкам, по столбикам и с угла на угол всегда получалось число 6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https://ds04.infourok.ru/uploads/ex/12d4/00059113-a9b1d56f/img15.jpg"/>
          <p:cNvPicPr/>
          <p:nvPr/>
        </p:nvPicPr>
        <p:blipFill>
          <a:blip r:embed="rId3"/>
          <a:srcRect t="41518" b="6250"/>
          <a:stretch>
            <a:fillRect/>
          </a:stretch>
        </p:blipFill>
        <p:spPr bwMode="auto">
          <a:xfrm>
            <a:off x="1214414" y="4143380"/>
            <a:ext cx="6429420" cy="2468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35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doc4web.ru/uploads/files/9/8551/hello_html_m58dd406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57166"/>
            <a:ext cx="7072362" cy="54759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ds05.infourok.ru/uploads/ex/039f/0015d58e-112880bc/img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35761"/>
            <a:ext cx="7929618" cy="5947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doc4web.ru/uploads/files/9/8551/hello_html_m6952bc1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357298"/>
            <a:ext cx="8077200" cy="46196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1.bp.blogspot.com/-6D4V6wzWa7Y/Xpga4bTENbI/AAAAAAAADMA/CrIOLNSQn-wujNSQYUfg-TJoM7aNYlC8gCLcBGAsYHQ/s1600/92%2B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785794"/>
            <a:ext cx="7500990" cy="50090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ds04.infourok.ru/uploads/ex/0da5/0007742c-bd7555ea/hello_html_561cfe2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8572528" cy="55859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ds04.infourok.ru/uploads/ex/043b/0004710a-e51177d0/2/hello_html_m423a159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842975"/>
            <a:ext cx="6096000" cy="45148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mile-ul.ru/uploads/posts/2020-04/1586233602_kartoch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14356"/>
            <a:ext cx="8143901" cy="56760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5815" y="500012"/>
            <a:ext cx="799288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+mj-lt"/>
              </a:rPr>
              <a:t>Математика в специальной (коррекционной) школе решает одну из важнейших специальных задач - преодоление недостатков познавательной деятельности у детей с нарушением развития. Изучение математики направлено на формирование определенного типа мышления, развитие познавательных способностей, формирование и коррекцию операций сравнения, анализа, синтеза, обобщения и конкретизации; на создание условий для коррекции памяти, внимания и других психических процессов.</a:t>
            </a:r>
          </a:p>
        </p:txBody>
      </p:sp>
    </p:spTree>
    <p:extLst>
      <p:ext uri="{BB962C8B-B14F-4D97-AF65-F5344CB8AC3E}">
        <p14:creationId xmlns:p14="http://schemas.microsoft.com/office/powerpoint/2010/main" xmlns="" val="4135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ds03.infourok.ru/uploads/ex/119d/0000fbfc-98b685fa/hello_html_4a33aad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516" y="1285860"/>
            <a:ext cx="8444652" cy="50718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ds02.infourok.ru/uploads/ex/012a/00011299-b19833c4/hello_html_m799088a9.png"/>
          <p:cNvPicPr>
            <a:picLocks noChangeAspect="1" noChangeArrowheads="1"/>
          </p:cNvPicPr>
          <p:nvPr/>
        </p:nvPicPr>
        <p:blipFill>
          <a:blip r:embed="rId3"/>
          <a:srcRect r="19669" b="35000"/>
          <a:stretch>
            <a:fillRect/>
          </a:stretch>
        </p:blipFill>
        <p:spPr bwMode="auto">
          <a:xfrm>
            <a:off x="714348" y="2357430"/>
            <a:ext cx="7643866" cy="37147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ds05.infourok.ru/uploads/ex/0bd0/00038e3f-d535fbab/img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928670"/>
            <a:ext cx="6786578" cy="50899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ello_html_m291e14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916491" cy="3687369"/>
          </a:xfrm>
          <a:prstGeom prst="rect">
            <a:avLst/>
          </a:prstGeom>
          <a:noFill/>
        </p:spPr>
      </p:pic>
      <p:pic>
        <p:nvPicPr>
          <p:cNvPr id="6" name="Picture 2" descr="https://ds05.infourok.ru/uploads/ex/1109/00139908-85cdf136/1/hello_html_456bb72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3379956"/>
            <a:ext cx="4643438" cy="34780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phonoteka.org/uploads/posts/2021-04/1619127250_61-phonoteka_org-p-tetrad-v-kletku-fon-6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639355" cy="6858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74638"/>
            <a:ext cx="6972320" cy="1143000"/>
          </a:xfrm>
        </p:spPr>
        <p:txBody>
          <a:bodyPr/>
          <a:lstStyle/>
          <a:p>
            <a:r>
              <a:rPr lang="ru-RU" dirty="0" smtClean="0"/>
              <a:t>«Золушка»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trikky.ru/wp-content/blogs.dir/1/files/2017/11/5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2918"/>
            <a:ext cx="4143372" cy="4143372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5786446" y="3357562"/>
            <a:ext cx="500066" cy="50006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16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643306" y="3357562"/>
            <a:ext cx="500066" cy="50006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9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214942" y="2857496"/>
            <a:ext cx="500066" cy="50006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15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43768" y="2786058"/>
            <a:ext cx="500066" cy="50006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18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714876" y="3714752"/>
            <a:ext cx="500066" cy="50006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20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286512" y="2714620"/>
            <a:ext cx="500066" cy="50006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8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215338" y="3357562"/>
            <a:ext cx="500066" cy="50006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643702" y="3571876"/>
            <a:ext cx="500066" cy="50006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Блок-схема: ручное управление 14"/>
          <p:cNvSpPr/>
          <p:nvPr/>
        </p:nvSpPr>
        <p:spPr>
          <a:xfrm>
            <a:off x="1428728" y="5786454"/>
            <a:ext cx="1557342" cy="898400"/>
          </a:xfrm>
          <a:prstGeom prst="flowChartManualOperati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3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6" name="Блок-схема: ручное управление 15"/>
          <p:cNvSpPr/>
          <p:nvPr/>
        </p:nvSpPr>
        <p:spPr>
          <a:xfrm>
            <a:off x="6429388" y="5786454"/>
            <a:ext cx="1557342" cy="898400"/>
          </a:xfrm>
          <a:prstGeom prst="flowChartManualOperati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4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429124" y="2928934"/>
            <a:ext cx="500066" cy="50006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11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929586" y="2571744"/>
            <a:ext cx="500066" cy="50006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5</a:t>
            </a:r>
            <a:endParaRPr lang="ru-RU" sz="1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7407E-6 L -0.23281 0.36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00" y="181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59259E-6 L 0.27187 0.3627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0" y="181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6 L 0.05504 0.5557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" y="278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07407E-6 L 0.02187 0.3418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" y="171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07407E-6 L 0.17847 0.3731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00" y="187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59259E-6 L -0.42032 0.4979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00" y="249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0.00555 L -0.56042 0.4194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213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7407E-6 L -0.65399 0.3520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700" y="176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0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Развитию творческой активности учащихся способствует включение в учебный процесс нестандартных задач. Такие задачи вызывают у детей интерес, активизируют мыслительную деятельность и формируют интеллектуальные умения.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https://sun9-41.userapi.com/TOIt6y8kXThwcmBtYVm0sq4zcJfyqdlOG9shMQ/OekXSgulA28.jpg"/>
          <p:cNvPicPr/>
          <p:nvPr/>
        </p:nvPicPr>
        <p:blipFill>
          <a:blip r:embed="rId3"/>
          <a:srcRect l="3189" t="2743" r="2242" b="52792"/>
          <a:stretch>
            <a:fillRect/>
          </a:stretch>
        </p:blipFill>
        <p:spPr bwMode="auto">
          <a:xfrm>
            <a:off x="1214414" y="2357430"/>
            <a:ext cx="6670840" cy="360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35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0"/>
            <a:ext cx="8929718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Репродуктивные упражнения, цель которых закрепить математические понятия, совершенствовать навыки устных вычислений: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2400" dirty="0" smtClean="0">
              <a:solidFill>
                <a:schemeClr val="bg1"/>
              </a:solidFill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Найти сумму чисел 7 и 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На сколько 7 меньше 8?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Увеличь 3 на 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Сколько нужно добавить к 6 до 10?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5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30780" y="507816"/>
            <a:ext cx="763284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Все предложенные выше упражнения не только совершенствуют знания детей по различным темам, но и развивают устойчивость внимания, увеличивают его объем, учат распределять и переключать его, вносят разнообразие в виды деятельности детей на уроке способствуют организации работы класса.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590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s://ds05.infourok.ru/uploads/ex/058b/00117e32-67afde70/img1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33" t="18429" r="71095" b="38074"/>
          <a:stretch/>
        </p:blipFill>
        <p:spPr bwMode="auto">
          <a:xfrm>
            <a:off x="7666592" y="4869160"/>
            <a:ext cx="1333900" cy="1980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16631"/>
            <a:ext cx="79208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Для </a:t>
            </a:r>
            <a:r>
              <a:rPr lang="ru-RU" sz="2800" b="1" dirty="0">
                <a:solidFill>
                  <a:schemeClr val="bg1"/>
                </a:solidFill>
              </a:rPr>
              <a:t>активизации познавательной деятельности и концентрации внимания</a:t>
            </a:r>
            <a:r>
              <a:rPr lang="ru-RU" sz="2800" dirty="0">
                <a:solidFill>
                  <a:schemeClr val="bg1"/>
                </a:solidFill>
              </a:rPr>
              <a:t> ученикам предлагаю </a:t>
            </a:r>
            <a:r>
              <a:rPr lang="ru-RU" sz="2800" u="sng" dirty="0">
                <a:solidFill>
                  <a:schemeClr val="bg1"/>
                </a:solidFill>
              </a:rPr>
              <a:t>упражнения на переписывание</a:t>
            </a:r>
            <a:r>
              <a:rPr lang="ru-RU" sz="2800" dirty="0">
                <a:solidFill>
                  <a:schemeClr val="bg1"/>
                </a:solidFill>
              </a:rPr>
              <a:t> готовых примеров. Эти упражнения требуют мало времени для их проведения и не вызывают трудностей у детей. </a:t>
            </a:r>
            <a:endParaRPr lang="ru-RU" sz="2800" dirty="0" smtClean="0">
              <a:solidFill>
                <a:schemeClr val="bg1"/>
              </a:solidFill>
            </a:endParaRPr>
          </a:p>
          <a:p>
            <a:r>
              <a:rPr lang="ru-RU" sz="2800" dirty="0" smtClean="0">
                <a:solidFill>
                  <a:schemeClr val="bg1"/>
                </a:solidFill>
              </a:rPr>
              <a:t>Учитывая </a:t>
            </a:r>
            <a:r>
              <a:rPr lang="ru-RU" sz="2800" dirty="0">
                <a:solidFill>
                  <a:schemeClr val="bg1"/>
                </a:solidFill>
              </a:rPr>
              <a:t>большое число ошибок, связанных с описками при работе с учебником или дидактическим материалом, такие несложные упражнения помогают более внимательному зрительному восприятию и запоминанию чисел, знаков и символов.</a:t>
            </a:r>
          </a:p>
        </p:txBody>
      </p:sp>
      <p:pic>
        <p:nvPicPr>
          <p:cNvPr id="10244" name="Picture 4" descr="https://ds05.infourok.ru/uploads/ex/058b/00117e32-67afde70/img1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0" t="26701" r="29397" b="45825"/>
          <a:stretch/>
        </p:blipFill>
        <p:spPr bwMode="auto">
          <a:xfrm>
            <a:off x="2483768" y="5647277"/>
            <a:ext cx="1196639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https://i.pinimg.com/originals/b0/c6/b7/b0c6b72b9aefc6a500e21add96d0296c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501" t="18209" r="62016" b="48059"/>
          <a:stretch/>
        </p:blipFill>
        <p:spPr bwMode="auto">
          <a:xfrm>
            <a:off x="4571999" y="4931504"/>
            <a:ext cx="1584177" cy="19125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4135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35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404664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 smtClean="0">
                <a:solidFill>
                  <a:schemeClr val="bg1"/>
                </a:solidFill>
              </a:rPr>
              <a:t>Найди и исправь ошибку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(даны примеры, в которых допущены ошибки)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9218" name="Picture 2" descr="https://ds04.infourok.ru/uploads/ex/0760/001934af-b067256d/hello_html_m2f1119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158" y="1772816"/>
            <a:ext cx="319061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ds04.infourok.ru/uploads/ex/027b/00072e6a-06e38e3c/8/img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186" t="9974" r="3925" b="53258"/>
          <a:stretch/>
        </p:blipFill>
        <p:spPr bwMode="auto">
          <a:xfrm>
            <a:off x="3490768" y="3717032"/>
            <a:ext cx="5405296" cy="1735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ds05.infourok.ru/uploads/ex/033b/00098ca2-b14fbed0/img19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68" t="37904" r="65407"/>
          <a:stretch/>
        </p:blipFill>
        <p:spPr bwMode="auto">
          <a:xfrm>
            <a:off x="323528" y="3933056"/>
            <a:ext cx="1472837" cy="250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35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598763"/>
            <a:ext cx="734481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ПЕРЕКЛЮЧЕНИЯ ВНИМАНИЯ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</a:p>
          <a:p>
            <a:endParaRPr lang="ru-RU" sz="2400" dirty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  <a:p>
            <a:r>
              <a:rPr lang="ru-RU" sz="2400" dirty="0">
                <a:solidFill>
                  <a:schemeClr val="bg1"/>
                </a:solidFill>
              </a:rPr>
              <a:t>В начале целесообразно предложить упражнения, не требующие математических вычислений.</a:t>
            </a:r>
          </a:p>
          <a:p>
            <a:endParaRPr lang="ru-RU" sz="2400" dirty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>
                <a:solidFill>
                  <a:schemeClr val="bg1"/>
                </a:solidFill>
              </a:rPr>
              <a:t>Спиши числа. Обведи однозначное число в кружок, а двузначное число — в квадрат: </a:t>
            </a:r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  <a:p>
            <a:r>
              <a:rPr lang="ru-RU" sz="4000" dirty="0" smtClean="0">
                <a:solidFill>
                  <a:schemeClr val="bg1"/>
                </a:solidFill>
              </a:rPr>
              <a:t>16</a:t>
            </a:r>
            <a:r>
              <a:rPr lang="ru-RU" sz="4000" dirty="0">
                <a:solidFill>
                  <a:schemeClr val="bg1"/>
                </a:solidFill>
              </a:rPr>
              <a:t>, 15, 8, 6, </a:t>
            </a:r>
            <a:r>
              <a:rPr lang="ru-RU" sz="4000" dirty="0" smtClean="0">
                <a:solidFill>
                  <a:schemeClr val="bg1"/>
                </a:solidFill>
              </a:rPr>
              <a:t>3, 17</a:t>
            </a:r>
            <a:r>
              <a:rPr lang="ru-RU" sz="4000" dirty="0">
                <a:solidFill>
                  <a:schemeClr val="bg1"/>
                </a:solidFill>
              </a:rPr>
              <a:t>, 11, 9, 85, </a:t>
            </a:r>
            <a:r>
              <a:rPr lang="ru-RU" sz="4000" dirty="0" smtClean="0">
                <a:solidFill>
                  <a:schemeClr val="bg1"/>
                </a:solidFill>
              </a:rPr>
              <a:t>2.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5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476672"/>
            <a:ext cx="77048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. Спиши числа. Нечетные числа подчеркни</a:t>
            </a:r>
          </a:p>
          <a:p>
            <a:r>
              <a:rPr lang="ru-RU" sz="4000" dirty="0" smtClean="0">
                <a:solidFill>
                  <a:schemeClr val="bg1"/>
                </a:solidFill>
              </a:rPr>
              <a:t>11, 13, 4, 2, 17, 20, 8, 6, 9.</a:t>
            </a: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. Спиши числа. Числа, которые больше 12, подчеркни, а числа, которые меньше 8, зачеркни:</a:t>
            </a:r>
          </a:p>
          <a:p>
            <a:r>
              <a:rPr lang="ru-RU" sz="4000" dirty="0" smtClean="0">
                <a:solidFill>
                  <a:schemeClr val="bg1"/>
                </a:solidFill>
              </a:rPr>
              <a:t>18, 4, 6, 5, 12, 17 ,9, 2, 8, 20, 10, 3</a:t>
            </a: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. Спиши числа, в которых есть </a:t>
            </a:r>
            <a:r>
              <a:rPr lang="ru-RU" sz="2400" dirty="0" err="1" smtClean="0">
                <a:solidFill>
                  <a:schemeClr val="bg1"/>
                </a:solidFill>
              </a:rPr>
              <a:t>цыфра</a:t>
            </a:r>
            <a:r>
              <a:rPr lang="ru-RU" sz="2400" dirty="0" smtClean="0">
                <a:solidFill>
                  <a:schemeClr val="bg1"/>
                </a:solidFill>
              </a:rPr>
              <a:t>  2 или 3.</a:t>
            </a:r>
          </a:p>
          <a:p>
            <a:r>
              <a:rPr lang="ru-RU" sz="4000" dirty="0" smtClean="0">
                <a:solidFill>
                  <a:schemeClr val="bg1"/>
                </a:solidFill>
              </a:rPr>
              <a:t>6, 20, 12, 13, 9, 2, , 8, 4 3, 7.</a:t>
            </a:r>
          </a:p>
          <a:p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5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404664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Использование коррекционно-развивающих упражнений для развития </a:t>
            </a:r>
            <a:r>
              <a:rPr lang="ru-RU" sz="2800" b="1" dirty="0" smtClean="0">
                <a:solidFill>
                  <a:schemeClr val="bg1"/>
                </a:solidFill>
              </a:rPr>
              <a:t>наблюдательности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484784"/>
            <a:ext cx="82809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На доске выставлены круги разной величины и цвета и один треугольник.</a:t>
            </a:r>
          </a:p>
          <a:p>
            <a:r>
              <a:rPr lang="ru-RU" sz="2400" dirty="0">
                <a:solidFill>
                  <a:schemeClr val="bg1"/>
                </a:solidFill>
              </a:rPr>
              <a:t>Задание: рассмотри выставленные фигуры и покажи, какая фигура лишняя. Почему она лишняя</a:t>
            </a:r>
            <a:r>
              <a:rPr lang="ru-RU" sz="2400" dirty="0" smtClean="0">
                <a:solidFill>
                  <a:schemeClr val="bg1"/>
                </a:solidFill>
              </a:rPr>
              <a:t>?</a:t>
            </a:r>
          </a:p>
          <a:p>
            <a:endParaRPr lang="ru-RU" sz="2400" dirty="0">
              <a:solidFill>
                <a:schemeClr val="bg1"/>
              </a:solidFill>
            </a:endParaRP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>
                <a:solidFill>
                  <a:schemeClr val="bg1"/>
                </a:solidFill>
              </a:rPr>
              <a:t>Даны различные геометрические фигуры одного цвета.</a:t>
            </a:r>
          </a:p>
          <a:p>
            <a:r>
              <a:rPr lang="ru-RU" sz="2400" dirty="0">
                <a:solidFill>
                  <a:schemeClr val="bg1"/>
                </a:solidFill>
              </a:rPr>
              <a:t>Вопрос:</a:t>
            </a:r>
          </a:p>
          <a:p>
            <a:r>
              <a:rPr lang="ru-RU" sz="2400" dirty="0">
                <a:solidFill>
                  <a:schemeClr val="bg1"/>
                </a:solidFill>
              </a:rPr>
              <a:t>Что общего в этих фигурах</a:t>
            </a:r>
            <a:r>
              <a:rPr lang="ru-RU" sz="2400" dirty="0" smtClean="0">
                <a:solidFill>
                  <a:schemeClr val="bg1"/>
                </a:solidFill>
              </a:rPr>
              <a:t>?</a:t>
            </a:r>
          </a:p>
          <a:p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259632" y="328498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433464" y="3284984"/>
            <a:ext cx="626368" cy="60121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580112" y="2904162"/>
            <a:ext cx="1224136" cy="127444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4427984" y="3084182"/>
            <a:ext cx="1060704" cy="9144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236296" y="3429000"/>
            <a:ext cx="576064" cy="61379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275856" y="2904162"/>
            <a:ext cx="1152128" cy="1174812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58133" y="5420072"/>
            <a:ext cx="914400" cy="9144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33464" y="5877272"/>
            <a:ext cx="914400" cy="9144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3367280" y="5182568"/>
            <a:ext cx="1060704" cy="914400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580112" y="6096968"/>
            <a:ext cx="1512168" cy="57239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940152" y="5013176"/>
            <a:ext cx="1872208" cy="864096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701627" y="5420072"/>
            <a:ext cx="590453" cy="50750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5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0009" y="404664"/>
            <a:ext cx="8280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Игровая ситуация “Что изменилось?”. Даны фигуры, разные по форме и цвету.</a:t>
            </a:r>
          </a:p>
          <a:p>
            <a:r>
              <a:rPr lang="ru-RU" sz="2400" dirty="0">
                <a:solidFill>
                  <a:schemeClr val="bg1"/>
                </a:solidFill>
              </a:rPr>
              <a:t>Задание: рассмотри фигуры, закрой глаза (в это время я убираю или переставляю одну из фигур). А теперь посмотри, что изменилось</a:t>
            </a:r>
            <a:r>
              <a:rPr lang="ru-RU" sz="2400" dirty="0" smtClean="0">
                <a:solidFill>
                  <a:schemeClr val="bg1"/>
                </a:solidFill>
              </a:rPr>
              <a:t>?</a:t>
            </a:r>
          </a:p>
          <a:p>
            <a:endParaRPr lang="ru-RU" sz="2400" dirty="0">
              <a:solidFill>
                <a:schemeClr val="bg1"/>
              </a:solidFill>
            </a:endParaRP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Даны </a:t>
            </a:r>
            <a:r>
              <a:rPr lang="ru-RU" sz="2400" dirty="0">
                <a:solidFill>
                  <a:schemeClr val="bg1"/>
                </a:solidFill>
              </a:rPr>
              <a:t>фигуры, разные по форме и размеру.</a:t>
            </a:r>
          </a:p>
          <a:p>
            <a:r>
              <a:rPr lang="ru-RU" sz="2400" dirty="0">
                <a:solidFill>
                  <a:schemeClr val="bg1"/>
                </a:solidFill>
              </a:rPr>
              <a:t>Задание: назови, после какой фигуры стоит самый большой круг( красный треугольник, синий маленький квадрат</a:t>
            </a:r>
            <a:r>
              <a:rPr lang="ru-RU" sz="2400" dirty="0" smtClean="0">
                <a:solidFill>
                  <a:schemeClr val="bg1"/>
                </a:solidFill>
              </a:rPr>
              <a:t>…)</a:t>
            </a:r>
          </a:p>
          <a:p>
            <a:endParaRPr lang="ru-RU" sz="2400" dirty="0">
              <a:solidFill>
                <a:schemeClr val="bg1"/>
              </a:solidFill>
            </a:endParaRP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5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User\Desktop\140852-dark-red-curved-background-graph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8" y="0"/>
            <a:ext cx="9107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66033" y="443567"/>
            <a:ext cx="7848872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Коррекционные упражнения, способствующие развитию мыслительных процессов, внимания, </a:t>
            </a:r>
            <a:r>
              <a:rPr lang="ru-RU" sz="2800" b="1" dirty="0" smtClean="0">
                <a:solidFill>
                  <a:schemeClr val="bg1"/>
                </a:solidFill>
              </a:rPr>
              <a:t>восприятия</a:t>
            </a:r>
          </a:p>
          <a:p>
            <a:endParaRPr lang="ru-RU" sz="2800" dirty="0">
              <a:solidFill>
                <a:schemeClr val="bg1"/>
              </a:solidFill>
            </a:endParaRPr>
          </a:p>
          <a:p>
            <a:r>
              <a:rPr lang="ru-RU" sz="2800" dirty="0" smtClean="0">
                <a:solidFill>
                  <a:schemeClr val="bg1"/>
                </a:solidFill>
              </a:rPr>
              <a:t>«Определи</a:t>
            </a:r>
            <a:r>
              <a:rPr lang="ru-RU" sz="2800" dirty="0">
                <a:solidFill>
                  <a:schemeClr val="bg1"/>
                </a:solidFill>
              </a:rPr>
              <a:t>, чей силуэт»</a:t>
            </a:r>
          </a:p>
          <a:p>
            <a:endParaRPr lang="ru-RU" dirty="0"/>
          </a:p>
        </p:txBody>
      </p:sp>
      <p:pic>
        <p:nvPicPr>
          <p:cNvPr id="2050" name="Picture 2" descr="https://i.pinimg.com/736x/57/0a/f2/570af2798f6db21f946533e594c622f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000372"/>
            <a:ext cx="2071702" cy="3052308"/>
          </a:xfrm>
          <a:prstGeom prst="rect">
            <a:avLst/>
          </a:prstGeom>
          <a:noFill/>
        </p:spPr>
      </p:pic>
      <p:pic>
        <p:nvPicPr>
          <p:cNvPr id="2052" name="Picture 4" descr="https://i.pinimg.com/736x/6d/45/59/6d455960ec41da919565337edbf7416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3000372"/>
            <a:ext cx="1952639" cy="2928958"/>
          </a:xfrm>
          <a:prstGeom prst="rect">
            <a:avLst/>
          </a:prstGeom>
          <a:noFill/>
        </p:spPr>
      </p:pic>
      <p:pic>
        <p:nvPicPr>
          <p:cNvPr id="2054" name="Picture 6" descr="https://i.pinimg.com/originals/93/60/3e/93603eb3379667ae50c6fbbd6560d4a5.jpg"/>
          <p:cNvPicPr>
            <a:picLocks noChangeAspect="1" noChangeArrowheads="1"/>
          </p:cNvPicPr>
          <p:nvPr/>
        </p:nvPicPr>
        <p:blipFill>
          <a:blip r:embed="rId5"/>
          <a:srcRect l="5371" t="4167" r="6186" b="4167"/>
          <a:stretch>
            <a:fillRect/>
          </a:stretch>
        </p:blipFill>
        <p:spPr bwMode="auto">
          <a:xfrm>
            <a:off x="3428992" y="3000372"/>
            <a:ext cx="2094432" cy="30718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35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907</TotalTime>
  <Words>579</Words>
  <Application>Microsoft Office PowerPoint</Application>
  <PresentationFormat>Экран (4:3)</PresentationFormat>
  <Paragraphs>74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«Золушка»</vt:lpstr>
      <vt:lpstr>Слайд 26</vt:lpstr>
      <vt:lpstr>Слайд 27</vt:lpstr>
      <vt:lpstr>Слайд 28</vt:lpstr>
      <vt:lpstr>Слайд 29</vt:lpstr>
      <vt:lpstr>Слайд 30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1</cp:lastModifiedBy>
  <cp:revision>16</cp:revision>
  <dcterms:created xsi:type="dcterms:W3CDTF">2021-01-28T04:44:54Z</dcterms:created>
  <dcterms:modified xsi:type="dcterms:W3CDTF">2022-03-22T06:37:35Z</dcterms:modified>
</cp:coreProperties>
</file>