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57" r:id="rId3"/>
    <p:sldId id="258" r:id="rId4"/>
    <p:sldId id="276" r:id="rId5"/>
    <p:sldId id="259" r:id="rId6"/>
    <p:sldId id="277" r:id="rId7"/>
    <p:sldId id="278" r:id="rId8"/>
    <p:sldId id="260" r:id="rId9"/>
    <p:sldId id="261" r:id="rId10"/>
    <p:sldId id="279" r:id="rId11"/>
    <p:sldId id="274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62" r:id="rId22"/>
    <p:sldId id="275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265" r:id="rId35"/>
    <p:sldId id="266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00"/>
    <a:srgbClr val="FF0000"/>
    <a:srgbClr val="660033"/>
    <a:srgbClr val="003300"/>
    <a:srgbClr val="FFFF00"/>
    <a:srgbClr val="FFFF66"/>
    <a:srgbClr val="FF339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4CC950-EE0A-4B2D-8EE0-967EB00D8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178CE-E28F-473B-B8FC-E040CFEB7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2D099-8627-44B3-B79A-976ED441E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87EF8-A47B-47DE-8AC4-3AA26FDEC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D3F20-91EE-4D2A-8E18-01D04EA34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0E914-61D4-42DF-BAE9-843F5EE1A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7D265-38F7-4F64-AEB1-59E55BAFD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09932-960F-4F0A-84F9-7556B2CF1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1C439-B57C-4A5E-8CB0-BB1BFACD7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74248-E2E2-4641-A6FA-65C30DC26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D4A2C-12BF-4EA1-A76F-C13889ECB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4513B-BD61-4657-B4C7-E82BEBEF4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88E3150-FBEA-45DE-9CCB-1BE6390DF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22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22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22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22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22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2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sz="3800" i="1" smtClean="0">
                <a:latin typeface="Arial" charset="0"/>
              </a:rPr>
              <a:t>Почвы и урожай. Меры по сохранению плодородия почв</a:t>
            </a:r>
            <a:r>
              <a:rPr lang="ru-RU" sz="4000" smtClean="0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21163"/>
            <a:ext cx="6400800" cy="1417637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8 класс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19750"/>
          </a:xfrm>
        </p:spPr>
        <p:txBody>
          <a:bodyPr/>
          <a:lstStyle/>
          <a:p>
            <a:pPr eaLnBrk="1" hangingPunct="1">
              <a:buClr>
                <a:srgbClr val="00CCFF"/>
              </a:buClr>
              <a:defRPr/>
            </a:pPr>
            <a:r>
              <a:rPr lang="ru-RU" b="1" u="sng" dirty="0" smtClean="0">
                <a:solidFill>
                  <a:srgbClr val="FFCC00"/>
                </a:solidFill>
                <a:latin typeface="Arial" charset="0"/>
              </a:rPr>
              <a:t>Механическая обработка</a:t>
            </a:r>
            <a:r>
              <a:rPr lang="ru-RU" dirty="0" smtClean="0">
                <a:solidFill>
                  <a:srgbClr val="FFFFFF"/>
                </a:solidFill>
                <a:latin typeface="Arial" charset="0"/>
              </a:rPr>
              <a:t> – распашка, в процессе которой почва переходит в комковатое состояние, что улучшает её структуру, регулирует водный и воздушный режим, уничтожает сорняки</a:t>
            </a:r>
            <a:endParaRPr lang="ru-RU" dirty="0" smtClean="0">
              <a:solidFill>
                <a:srgbClr val="FFFFFF"/>
              </a:solidFill>
            </a:endParaRPr>
          </a:p>
          <a:p>
            <a:pPr eaLnBrk="1" hangingPunct="1">
              <a:buClr>
                <a:srgbClr val="00CCFF"/>
              </a:buClr>
              <a:defRPr/>
            </a:pPr>
            <a:endParaRPr lang="ru-RU" dirty="0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997200"/>
            <a:ext cx="565308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7813"/>
            <a:ext cx="850741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Способы обработки почвы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4949825"/>
            <a:ext cx="3322638" cy="1079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smtClean="0">
                <a:latin typeface="Arial" charset="0"/>
              </a:rPr>
              <a:t>Боронование почв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2565400"/>
            <a:ext cx="4038600" cy="6032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smtClean="0">
                <a:latin typeface="Arial" charset="0"/>
              </a:rPr>
              <a:t>Пахота</a:t>
            </a:r>
          </a:p>
        </p:txBody>
      </p:sp>
      <p:pic>
        <p:nvPicPr>
          <p:cNvPr id="13317" name="Picture 5" descr="Копия File0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09738"/>
            <a:ext cx="38163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Копия (2) File0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357563"/>
            <a:ext cx="3744912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332656"/>
            <a:ext cx="84249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altLang="ru-RU" sz="2800" b="1" dirty="0" smtClean="0"/>
              <a:t>Часто мы называет то, что находится у нас под ногами, «землей», </a:t>
            </a:r>
          </a:p>
          <a:p>
            <a:pPr algn="ctr" eaLnBrk="1" hangingPunct="1"/>
            <a:r>
              <a:rPr lang="ru-RU" altLang="ru-RU" sz="2800" b="1" dirty="0" smtClean="0"/>
              <a:t>подразумевая под этим понятием почвы. </a:t>
            </a:r>
          </a:p>
          <a:p>
            <a:pPr algn="ctr" eaLnBrk="1" hangingPunct="1"/>
            <a:r>
              <a:rPr lang="ru-RU" altLang="ru-RU" sz="2800" b="1" dirty="0" smtClean="0"/>
              <a:t>Однако «почва» и «земля» – не совсем одно и то же.</a:t>
            </a:r>
          </a:p>
          <a:p>
            <a:endParaRPr lang="ru-RU" dirty="0"/>
          </a:p>
        </p:txBody>
      </p:sp>
      <p:pic>
        <p:nvPicPr>
          <p:cNvPr id="6" name="Picture 6" descr="2006semej_field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9144000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332656"/>
            <a:ext cx="849694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altLang="ru-RU" sz="2800" b="1" dirty="0" smtClean="0"/>
              <a:t>Земельные ресурсы – вся территория суши, </a:t>
            </a:r>
          </a:p>
          <a:p>
            <a:pPr algn="ctr" eaLnBrk="1" hangingPunct="1"/>
            <a:r>
              <a:rPr lang="ru-RU" altLang="ru-RU" sz="2800" b="1" dirty="0" smtClean="0"/>
              <a:t>пригодная для разнообразного хозяйственного использования. </a:t>
            </a:r>
          </a:p>
          <a:p>
            <a:endParaRPr lang="ru-RU" dirty="0"/>
          </a:p>
        </p:txBody>
      </p:sp>
      <p:pic>
        <p:nvPicPr>
          <p:cNvPr id="6" name="Picture 7" descr="Large%20expanse%20of%20Noth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57163"/>
            <a:ext cx="872490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47638"/>
            <a:ext cx="8845996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57163"/>
            <a:ext cx="870585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47638"/>
            <a:ext cx="878205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71450"/>
            <a:ext cx="87630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57163"/>
            <a:ext cx="870585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Цели урока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8229600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smtClean="0">
                <a:latin typeface="Arial" charset="0"/>
              </a:rPr>
              <a:t>Изучить: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чем оценивается плодородие почв;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что такое механический состав;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что такое структурная почва;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как можно поддерживать плодородие почв;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почему важно рационально использовать и       охранять  почвы;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как система земледелия влияет на плодородие почв;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каковы важнейшие средства охраны почв;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600" b="1" smtClean="0">
                <a:latin typeface="Arial" charset="0"/>
              </a:rPr>
              <a:t>как влияет на почвы хозяйственная деятельность.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>
                <a:latin typeface="Arial" charset="0"/>
              </a:rPr>
              <a:t>Важность рационального использования и охраны почвы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обрабатываемые почвы снизили своё плодородие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потребность в получении сельскохозяйственной  продукции с каждым годом возрастает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вопрос рационального использования почвенных ресурсов и повышения плодородия почв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237038"/>
            <a:ext cx="84963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Защита почв от эрозии</a:t>
            </a:r>
          </a:p>
        </p:txBody>
      </p:sp>
      <p:pic>
        <p:nvPicPr>
          <p:cNvPr id="15363" name="Picture 3" descr="Копия File02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31051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748712" cy="52292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</a:t>
            </a:r>
            <a:r>
              <a:rPr lang="ru-RU" sz="2400" dirty="0" smtClean="0">
                <a:latin typeface="Arial" charset="0"/>
              </a:rPr>
              <a:t>Полезащитные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Arial" charset="0"/>
              </a:rPr>
              <a:t>                                   полосы в </a:t>
            </a:r>
            <a:r>
              <a:rPr lang="ru-RU" sz="2400" dirty="0" err="1" smtClean="0">
                <a:latin typeface="Arial" charset="0"/>
              </a:rPr>
              <a:t>Воро</a:t>
            </a:r>
            <a:r>
              <a:rPr lang="ru-RU" sz="2400" dirty="0" smtClean="0">
                <a:latin typeface="Arial" charset="0"/>
              </a:rPr>
              <a:t>-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Arial" charset="0"/>
              </a:rPr>
              <a:t>                                   </a:t>
            </a:r>
            <a:r>
              <a:rPr lang="ru-RU" sz="2400" dirty="0" err="1" smtClean="0">
                <a:latin typeface="Arial" charset="0"/>
              </a:rPr>
              <a:t>нежской</a:t>
            </a:r>
            <a:r>
              <a:rPr lang="ru-RU" sz="2400" dirty="0" smtClean="0">
                <a:latin typeface="Arial" charset="0"/>
              </a:rPr>
              <a:t> области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Arial" charset="0"/>
              </a:rPr>
              <a:t>Приовражная                                                           Полив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latin typeface="Arial" charset="0"/>
              </a:rPr>
              <a:t>полоса в  </a:t>
            </a:r>
            <a:r>
              <a:rPr lang="ru-RU" sz="2400" dirty="0" err="1" smtClean="0">
                <a:latin typeface="Arial" charset="0"/>
              </a:rPr>
              <a:t>Белгоро</a:t>
            </a:r>
            <a:r>
              <a:rPr lang="ru-RU" sz="2400" dirty="0" smtClean="0">
                <a:latin typeface="Arial" charset="0"/>
              </a:rPr>
              <a:t>-                                             дождеванием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err="1" smtClean="0">
                <a:latin typeface="Arial" charset="0"/>
              </a:rPr>
              <a:t>дской</a:t>
            </a:r>
            <a:r>
              <a:rPr lang="ru-RU" sz="2400" dirty="0" smtClean="0">
                <a:latin typeface="Arial" charset="0"/>
              </a:rPr>
              <a:t> области</a:t>
            </a:r>
          </a:p>
        </p:txBody>
      </p:sp>
      <p:pic>
        <p:nvPicPr>
          <p:cNvPr id="15365" name="Picture 5" descr="Копия (2) File02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3429000"/>
            <a:ext cx="2817812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Копия (3) File02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6925" y="1628775"/>
            <a:ext cx="3267075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47638"/>
            <a:ext cx="880110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80975"/>
            <a:ext cx="878205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95263"/>
            <a:ext cx="8705850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80975"/>
            <a:ext cx="87344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42875"/>
            <a:ext cx="87058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71450"/>
            <a:ext cx="87630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47638"/>
            <a:ext cx="8734425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81000"/>
            <a:ext cx="8075612" cy="11763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Оценка плодородия почв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3024188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b="1" dirty="0" smtClean="0">
                <a:latin typeface="Arial" charset="0"/>
              </a:rPr>
              <a:t>Главное свойство почвы – </a:t>
            </a:r>
            <a:r>
              <a:rPr lang="ru-RU" b="1" u="sng" dirty="0" smtClean="0">
                <a:latin typeface="Arial" charset="0"/>
              </a:rPr>
              <a:t>плодородие</a:t>
            </a:r>
            <a:r>
              <a:rPr lang="ru-RU" b="1" dirty="0" smtClean="0">
                <a:latin typeface="Arial" charset="0"/>
              </a:rPr>
              <a:t>, т.е. способность обеспечивать рост и развитие растений питательными веществами и влагой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3860800"/>
            <a:ext cx="418941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19063"/>
            <a:ext cx="8801100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7163"/>
            <a:ext cx="8715375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80975"/>
            <a:ext cx="871537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57163"/>
            <a:ext cx="8734425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latin typeface="Arial" charset="0"/>
              </a:rPr>
              <a:t>Влияние хозяйственной деятельности</a:t>
            </a:r>
            <a:r>
              <a:rPr lang="ru-RU" sz="3200" b="1" dirty="0" smtClean="0"/>
              <a:t>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545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 «бедленды» – плохие земли, возникающие в процессе неправильного  обращения с почвами и напоминающие лунный пейзаж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вредные вещества в почвах отрицательно сказываются на продуктах питания, которые употребляет человек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 жёсткий контроль и комплексные меры по борьбе с загрязнением почв, восстановление и  </a:t>
            </a:r>
            <a:r>
              <a:rPr lang="ru-RU" sz="2400" b="1" dirty="0" err="1" smtClean="0">
                <a:latin typeface="Arial" charset="0"/>
              </a:rPr>
              <a:t>рекультивирование</a:t>
            </a:r>
            <a:endParaRPr lang="ru-RU" sz="24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400" b="1" dirty="0" smtClean="0">
              <a:latin typeface="Arial" charset="0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3935413"/>
            <a:ext cx="28082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351338"/>
            <a:ext cx="5113338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Выводы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Arial" charset="0"/>
              </a:rPr>
              <a:t>Почва – важнейший природный ресурс, который при длительном рациональном использовании не убавляется, а сохраняется и даже улучшается.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Arial" charset="0"/>
              </a:rPr>
              <a:t>Почву необходимо беречь от разрушения и охранять от загрязнения.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Arial" charset="0"/>
              </a:rPr>
              <a:t>Почвы нуждаются во внесении удобрений, использовании оптимальной агротехники.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Arial" charset="0"/>
              </a:rPr>
              <a:t>Чрезвычайно актуальна защита почв от эрозии (ветровой и водной).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smtClean="0">
                <a:latin typeface="Arial" charset="0"/>
              </a:rPr>
              <a:t>Только при соблюдении этих правил человек может рационально использовать все заложенные в почву ресурсы плодородия.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691187"/>
          </a:xfrm>
        </p:spPr>
        <p:txBody>
          <a:bodyPr/>
          <a:lstStyle/>
          <a:p>
            <a:pPr marL="0" indent="0" algn="just" eaLnBrk="1" hangingPunct="1">
              <a:buClr>
                <a:srgbClr val="00CCFF"/>
              </a:buClr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FFFF"/>
                </a:solidFill>
                <a:latin typeface="Arial" charset="0"/>
              </a:rPr>
              <a:t>Плодородие почв зависит от:</a:t>
            </a:r>
          </a:p>
          <a:p>
            <a:pPr algn="just" eaLnBrk="1" hangingPunct="1">
              <a:buClr>
                <a:srgbClr val="00CCFF"/>
              </a:buClr>
              <a:defRPr/>
            </a:pPr>
            <a:r>
              <a:rPr lang="ru-RU" b="1" dirty="0" smtClean="0">
                <a:solidFill>
                  <a:srgbClr val="FFFFFF"/>
                </a:solidFill>
                <a:latin typeface="Arial" charset="0"/>
              </a:rPr>
              <a:t> механического состава</a:t>
            </a:r>
          </a:p>
          <a:p>
            <a:pPr algn="just" eaLnBrk="1" hangingPunct="1">
              <a:buClr>
                <a:srgbClr val="00CCFF"/>
              </a:buClr>
              <a:defRPr/>
            </a:pPr>
            <a:r>
              <a:rPr lang="ru-RU" b="1" dirty="0" smtClean="0">
                <a:solidFill>
                  <a:srgbClr val="FFFFFF"/>
                </a:solidFill>
                <a:latin typeface="Arial" charset="0"/>
              </a:rPr>
              <a:t>структуры</a:t>
            </a:r>
          </a:p>
          <a:p>
            <a:pPr algn="just" eaLnBrk="1" hangingPunct="1">
              <a:buClr>
                <a:srgbClr val="00CCFF"/>
              </a:buClr>
              <a:defRPr/>
            </a:pPr>
            <a:r>
              <a:rPr lang="ru-RU" b="1" dirty="0" smtClean="0">
                <a:solidFill>
                  <a:srgbClr val="FFFFFF"/>
                </a:solidFill>
                <a:latin typeface="Arial" charset="0"/>
              </a:rPr>
              <a:t>водно-воздушного режима 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997200"/>
            <a:ext cx="4752975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8" y="3429000"/>
            <a:ext cx="35099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Механический состав почвы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518525" cy="54451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500" b="1" dirty="0" smtClean="0">
                <a:latin typeface="Arial" charset="0"/>
              </a:rPr>
              <a:t> – это соотношение в ней твёрдых минеральных частиц разного размера: песка, глины, ила, пыли и т.д.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500" b="1" dirty="0" smtClean="0">
              <a:latin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500" b="1" dirty="0" smtClean="0">
                <a:latin typeface="Arial" charset="0"/>
              </a:rPr>
              <a:t>Почва – это смесь разных частиц: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500" b="1" dirty="0" smtClean="0">
                <a:latin typeface="Arial" charset="0"/>
              </a:rPr>
              <a:t>				1 мм – мелкозём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500" b="1" dirty="0" smtClean="0">
                <a:latin typeface="Arial" charset="0"/>
              </a:rPr>
              <a:t>				крупнее 1 мм – скелет почвы</a:t>
            </a: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716338"/>
            <a:ext cx="3705225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6911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Clr>
                <a:srgbClr val="00CCFF"/>
              </a:buClr>
              <a:buFont typeface="Wingdings" pitchFamily="2" charset="2"/>
              <a:buNone/>
              <a:defRPr/>
            </a:pP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По соотношению частиц, слагающих почвы, они подразделяются на</a:t>
            </a:r>
            <a:r>
              <a:rPr lang="ru-RU" sz="2500" dirty="0" smtClean="0">
                <a:solidFill>
                  <a:srgbClr val="FFFFFF"/>
                </a:solidFill>
                <a:latin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Clr>
                <a:srgbClr val="00CCFF"/>
              </a:buClr>
              <a:defRPr/>
            </a:pP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глинистые</a:t>
            </a:r>
          </a:p>
          <a:p>
            <a:pPr eaLnBrk="1" hangingPunct="1">
              <a:lnSpc>
                <a:spcPct val="90000"/>
              </a:lnSpc>
              <a:buClr>
                <a:srgbClr val="00CCFF"/>
              </a:buClr>
              <a:defRPr/>
            </a:pP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суглинистые</a:t>
            </a:r>
          </a:p>
          <a:p>
            <a:pPr eaLnBrk="1" hangingPunct="1">
              <a:lnSpc>
                <a:spcPct val="90000"/>
              </a:lnSpc>
              <a:buClr>
                <a:srgbClr val="00CCFF"/>
              </a:buClr>
              <a:defRPr/>
            </a:pP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песчаные </a:t>
            </a:r>
          </a:p>
          <a:p>
            <a:pPr eaLnBrk="1" hangingPunct="1">
              <a:lnSpc>
                <a:spcPct val="90000"/>
              </a:lnSpc>
              <a:buClr>
                <a:srgbClr val="00CCFF"/>
              </a:buClr>
              <a:defRPr/>
            </a:pP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супесчаные</a:t>
            </a:r>
            <a:r>
              <a:rPr lang="ru-RU" sz="2500" b="1" dirty="0" smtClean="0">
                <a:solidFill>
                  <a:srgbClr val="0000CC"/>
                </a:solidFill>
                <a:latin typeface="Arial" charset="0"/>
              </a:rPr>
              <a:t> </a:t>
            </a:r>
          </a:p>
          <a:p>
            <a:pPr marL="0" indent="0" eaLnBrk="1" hangingPunct="1">
              <a:lnSpc>
                <a:spcPct val="90000"/>
              </a:lnSpc>
              <a:buClr>
                <a:srgbClr val="00CCFF"/>
              </a:buClr>
              <a:buFont typeface="Wingdings" pitchFamily="2" charset="2"/>
              <a:buNone/>
              <a:defRPr/>
            </a:pP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Приставка</a:t>
            </a:r>
            <a:r>
              <a:rPr lang="ru-RU" sz="2500" b="1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«су»</a:t>
            </a:r>
            <a:r>
              <a:rPr lang="ru-RU" sz="2500" dirty="0" smtClean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указывает на неполное содержание в смеси глинистых или песчаных частиц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275" y="3716338"/>
            <a:ext cx="40322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813" y="4005263"/>
            <a:ext cx="41084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4752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Clr>
                <a:srgbClr val="00CCFF"/>
              </a:buClr>
              <a:buFont typeface="Wingdings" pitchFamily="2" charset="2"/>
              <a:buNone/>
              <a:defRPr/>
            </a:pP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Песчаные и супесчаные почвы называют </a:t>
            </a: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лёгкими</a:t>
            </a: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 Глинистые и суглинистые</a:t>
            </a:r>
            <a:r>
              <a:rPr lang="ru-RU" sz="2500" dirty="0" smtClean="0">
                <a:solidFill>
                  <a:srgbClr val="FFFFFF"/>
                </a:solidFill>
                <a:latin typeface="Arial" charset="0"/>
              </a:rPr>
              <a:t> – </a:t>
            </a:r>
            <a:r>
              <a:rPr lang="ru-RU" sz="2500" b="1" dirty="0" smtClean="0">
                <a:solidFill>
                  <a:srgbClr val="FFCC00"/>
                </a:solidFill>
                <a:latin typeface="Arial" charset="0"/>
              </a:rPr>
              <a:t>тяжёлыми</a:t>
            </a:r>
            <a:r>
              <a:rPr lang="ru-RU" sz="2500" b="1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ru-RU" sz="2500" b="1" dirty="0" smtClean="0">
                <a:solidFill>
                  <a:srgbClr val="FFFFFF"/>
                </a:solidFill>
                <a:latin typeface="Arial" charset="0"/>
              </a:rPr>
              <a:t>из-за различной водопроницаемости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773238"/>
            <a:ext cx="7421562" cy="491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Структурная почва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latin typeface="Arial" charset="0"/>
              </a:rPr>
              <a:t>Почвенные частицы, склеенные в устойчивые комочки разной величины и формы, называют</a:t>
            </a:r>
            <a:r>
              <a:rPr lang="ru-RU" sz="2800" dirty="0" smtClean="0">
                <a:latin typeface="Arial" charset="0"/>
              </a:rPr>
              <a:t> </a:t>
            </a:r>
            <a:r>
              <a:rPr lang="ru-RU" sz="2800" b="1" i="1" u="sng" dirty="0" smtClean="0">
                <a:latin typeface="Arial" charset="0"/>
              </a:rPr>
              <a:t>структурной почвой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376613"/>
            <a:ext cx="443865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8" y="3376613"/>
            <a:ext cx="4240212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033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" charset="0"/>
              </a:rPr>
              <a:t>Поддержка плодородия почв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38662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solidFill>
                  <a:schemeClr val="folHlink"/>
                </a:solidFill>
                <a:latin typeface="Arial" charset="0"/>
              </a:rPr>
              <a:t>Агротехнические мероприятия</a:t>
            </a:r>
            <a:r>
              <a:rPr lang="ru-RU" dirty="0" smtClean="0">
                <a:latin typeface="Arial" charset="0"/>
              </a:rPr>
              <a:t> – распашка, боронование, внесение удобрений, внедрение севооборотов.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13100"/>
            <a:ext cx="4410075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532188"/>
            <a:ext cx="4271963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511</TotalTime>
  <Words>455</Words>
  <Application>Microsoft Office PowerPoint</Application>
  <PresentationFormat>Экран (4:3)</PresentationFormat>
  <Paragraphs>70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Tahoma</vt:lpstr>
      <vt:lpstr>Arial</vt:lpstr>
      <vt:lpstr>Wingdings</vt:lpstr>
      <vt:lpstr>Calibri</vt:lpstr>
      <vt:lpstr>Times New Roman</vt:lpstr>
      <vt:lpstr>Текстура</vt:lpstr>
      <vt:lpstr>Почвы и урожай. Меры по сохранению плодородия почв </vt:lpstr>
      <vt:lpstr>Цели урока</vt:lpstr>
      <vt:lpstr>Оценка плодородия почв</vt:lpstr>
      <vt:lpstr>Слайд 4</vt:lpstr>
      <vt:lpstr>Механический состав почвы</vt:lpstr>
      <vt:lpstr>Слайд 6</vt:lpstr>
      <vt:lpstr>Слайд 7</vt:lpstr>
      <vt:lpstr>Структурная почва</vt:lpstr>
      <vt:lpstr>Поддержка плодородия почв</vt:lpstr>
      <vt:lpstr>Слайд 10</vt:lpstr>
      <vt:lpstr>Способы обработки почвы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Важность рационального использования и охраны почвы</vt:lpstr>
      <vt:lpstr>Защита почв от эрозии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Влияние хозяйственной деятельности 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Почвы и урожай</dc:title>
  <dc:creator>Masik</dc:creator>
  <cp:lastModifiedBy>Завуч</cp:lastModifiedBy>
  <cp:revision>31</cp:revision>
  <dcterms:created xsi:type="dcterms:W3CDTF">2007-01-19T04:45:35Z</dcterms:created>
  <dcterms:modified xsi:type="dcterms:W3CDTF">2022-12-19T10:21:12Z</dcterms:modified>
</cp:coreProperties>
</file>