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0"/>
  </p:notesMasterIdLst>
  <p:sldIdLst>
    <p:sldId id="29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9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93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1" r:id="rId38"/>
    <p:sldId id="290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E4D16-F005-4C66-B68B-498AE63FA9E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5DC4-B978-4F3C-8367-3BF9A691A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 клике на плашку, иллюстрирующую </a:t>
            </a:r>
            <a:r>
              <a:rPr lang="ru-RU" baseline="0" dirty="0" smtClean="0"/>
              <a:t> один из </a:t>
            </a:r>
            <a:r>
              <a:rPr lang="ru-RU" dirty="0" smtClean="0"/>
              <a:t> факторов почвообразования появляется поясняющая информация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643C4-A2A0-499A-B485-B70E72276F2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B65D9-8BEC-48ED-B4B1-987DE0FBA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5922FA-15C4-4326-B495-CD1A9E11E31B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76A324-FE0B-418C-A452-45E1B0D11B6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wmf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714356"/>
            <a:ext cx="8229600" cy="378618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От земли взят, землей кормлюсь, в землю пойду.</a:t>
            </a:r>
          </a:p>
          <a:p>
            <a:r>
              <a:rPr lang="ru-RU" dirty="0" smtClean="0"/>
              <a:t>Добра мать до своих детей, а земля — до всех людей. </a:t>
            </a:r>
          </a:p>
          <a:p>
            <a:r>
              <a:rPr lang="ru-RU" dirty="0" smtClean="0"/>
              <a:t>Корми, как земля кормит, учи, как земля учит, люби, как земля любит. </a:t>
            </a:r>
          </a:p>
          <a:p>
            <a:r>
              <a:rPr lang="ru-RU" dirty="0" smtClean="0"/>
              <a:t>Не делай земле зла — будешь жить в добре. </a:t>
            </a:r>
          </a:p>
          <a:p>
            <a:r>
              <a:rPr lang="ru-RU" dirty="0" smtClean="0"/>
              <a:t>Земля без воды мертва, человек без семьи — пустоцвет. </a:t>
            </a:r>
          </a:p>
          <a:p>
            <a:r>
              <a:rPr lang="ru-RU" dirty="0" smtClean="0"/>
              <a:t>Мать кормит детей, как земля людей. </a:t>
            </a:r>
          </a:p>
          <a:p>
            <a:r>
              <a:rPr lang="ru-RU" dirty="0" smtClean="0"/>
              <a:t>Земля — тарелка: что положишь, то и возьмешь.</a:t>
            </a:r>
          </a:p>
          <a:p>
            <a:r>
              <a:rPr lang="ru-RU" dirty="0" smtClean="0"/>
              <a:t>Дай земле, то и она тебе даст.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4643446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О каком природном объекте эти пословицы?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357826"/>
            <a:ext cx="83198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чем заключается значимость почв для человека?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60350"/>
            <a:ext cx="7543800" cy="1431925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FF00"/>
                </a:solidFill>
              </a:rPr>
              <a:t>     </a:t>
            </a:r>
            <a:r>
              <a:rPr lang="ru-RU" sz="4000" b="1" dirty="0" smtClean="0">
                <a:solidFill>
                  <a:srgbClr val="C00000"/>
                </a:solidFill>
              </a:rPr>
              <a:t>Докучаев утверждал</a:t>
            </a:r>
            <a:r>
              <a:rPr lang="ru-RU" sz="3600" i="1" dirty="0" smtClean="0">
                <a:solidFill>
                  <a:srgbClr val="C00000"/>
                </a:solidFill>
              </a:rPr>
              <a:t>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u="sng" dirty="0" smtClean="0"/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«...почвы и грунты есть </a:t>
            </a:r>
            <a:r>
              <a:rPr lang="ru-RU" b="1" i="1" u="sng" dirty="0" smtClean="0">
                <a:solidFill>
                  <a:srgbClr val="00B0F0"/>
                </a:solidFill>
              </a:rPr>
              <a:t>зеркало и вполне правдивое отражение</a:t>
            </a:r>
            <a:r>
              <a:rPr lang="ru-RU" b="1" i="1" dirty="0" smtClean="0">
                <a:solidFill>
                  <a:srgbClr val="002060"/>
                </a:solidFill>
              </a:rPr>
              <a:t>, результат векового взаимодействия между водой, воздухом, землей, с одной стороны, растительностью и животными организмами и возрастом страны - с другой».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0"/>
            <a:ext cx="7786742" cy="8572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/>
              <a:t>Образование почвы</a:t>
            </a: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214313" y="1428750"/>
            <a:ext cx="8072437" cy="5143500"/>
            <a:chOff x="571472" y="1285860"/>
            <a:chExt cx="8072494" cy="5143536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571472" y="4714884"/>
              <a:ext cx="8072494" cy="1714512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chemeClr val="tx1"/>
                  </a:solidFill>
                </a:rPr>
                <a:t>1 этап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/>
                <a:t>  </a:t>
              </a:r>
              <a:r>
                <a:rPr lang="ru-RU" sz="2000" dirty="0"/>
                <a:t>Начинается с процесса выветривания (разрушения) горных пород. При помощи ветра, солнца и осадков происходит разрушение горных массивов. В свою очередь, отколовшиеся валуны расщепляются до мелких частиц (песка, глины, известняка).</a:t>
              </a:r>
            </a:p>
          </p:txBody>
        </p:sp>
        <p:grpSp>
          <p:nvGrpSpPr>
            <p:cNvPr id="3" name="Группа 16"/>
            <p:cNvGrpSpPr>
              <a:grpSpLocks/>
            </p:cNvGrpSpPr>
            <p:nvPr/>
          </p:nvGrpSpPr>
          <p:grpSpPr bwMode="auto">
            <a:xfrm>
              <a:off x="928662" y="1285860"/>
              <a:ext cx="7277652" cy="3230058"/>
              <a:chOff x="928662" y="1285860"/>
              <a:chExt cx="7277652" cy="3230058"/>
            </a:xfrm>
          </p:grpSpPr>
          <p:pic>
            <p:nvPicPr>
              <p:cNvPr id="9239" name="Рисунок 13" descr="Рисунок66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28662" y="1285860"/>
                <a:ext cx="3294402" cy="3230058"/>
              </a:xfrm>
              <a:prstGeom prst="rect">
                <a:avLst/>
              </a:prstGeom>
              <a:noFill/>
              <a:ln w="57150">
                <a:solidFill>
                  <a:srgbClr val="C00000"/>
                </a:solidFill>
                <a:miter lim="800000"/>
                <a:headEnd/>
                <a:tailEnd/>
              </a:ln>
            </p:spPr>
          </p:pic>
          <p:sp>
            <p:nvSpPr>
              <p:cNvPr id="16" name="Прямоугольник 15"/>
              <p:cNvSpPr/>
              <p:nvPr/>
            </p:nvSpPr>
            <p:spPr>
              <a:xfrm>
                <a:off x="4786314" y="2143116"/>
                <a:ext cx="3420000" cy="1631216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/>
                  <a:t>Процесс образования почвы идёт очень медленно, за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dirty="0"/>
                  <a:t>100 лет образуется слой почвы всего от 0,5 см до 2 см.</a:t>
                </a:r>
              </a:p>
            </p:txBody>
          </p:sp>
        </p:grpSp>
      </p:grpSp>
      <p:grpSp>
        <p:nvGrpSpPr>
          <p:cNvPr id="4" name="Группа 42"/>
          <p:cNvGrpSpPr>
            <a:grpSpLocks/>
          </p:cNvGrpSpPr>
          <p:nvPr/>
        </p:nvGrpSpPr>
        <p:grpSpPr bwMode="auto">
          <a:xfrm>
            <a:off x="285750" y="2071688"/>
            <a:ext cx="7237413" cy="4432300"/>
            <a:chOff x="729834" y="1357298"/>
            <a:chExt cx="7236969" cy="4432727"/>
          </a:xfrm>
        </p:grpSpPr>
        <p:pic>
          <p:nvPicPr>
            <p:cNvPr id="9229" name="Рисунок 43" descr="вулкан Шевелуч Камчатка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71670" y="1357298"/>
              <a:ext cx="4106908" cy="2813413"/>
            </a:xfrm>
            <a:prstGeom prst="rect">
              <a:avLst/>
            </a:prstGeom>
            <a:noFill/>
            <a:ln w="57150">
              <a:solidFill>
                <a:srgbClr val="C00000"/>
              </a:solidFill>
              <a:miter lim="800000"/>
              <a:headEnd/>
              <a:tailEnd/>
            </a:ln>
          </p:spPr>
        </p:pic>
        <p:sp>
          <p:nvSpPr>
            <p:cNvPr id="45" name="Прямоугольник 44"/>
            <p:cNvSpPr/>
            <p:nvPr/>
          </p:nvSpPr>
          <p:spPr>
            <a:xfrm>
              <a:off x="729834" y="4398770"/>
              <a:ext cx="7236969" cy="1391255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chemeClr val="tx1"/>
                  </a:solidFill>
                </a:rPr>
                <a:t>2 этап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/>
                <a:t>На разрушенных горных породах поселяются микроорганизмы, первые растения и лишайники, семена которых приносит ветер.</a:t>
              </a:r>
            </a:p>
          </p:txBody>
        </p:sp>
        <p:sp>
          <p:nvSpPr>
            <p:cNvPr id="46" name="Овал 45"/>
            <p:cNvSpPr/>
            <p:nvPr/>
          </p:nvSpPr>
          <p:spPr>
            <a:xfrm>
              <a:off x="2071190" y="3143407"/>
              <a:ext cx="854023" cy="1025624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57150">
              <a:solidFill>
                <a:srgbClr val="00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5428546" y="2714741"/>
              <a:ext cx="782590" cy="877973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57150">
              <a:solidFill>
                <a:srgbClr val="00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" name="Группа 47"/>
          <p:cNvGrpSpPr>
            <a:grpSpLocks/>
          </p:cNvGrpSpPr>
          <p:nvPr/>
        </p:nvGrpSpPr>
        <p:grpSpPr bwMode="auto">
          <a:xfrm>
            <a:off x="214313" y="1000125"/>
            <a:ext cx="7883525" cy="5500688"/>
            <a:chOff x="214282" y="1000108"/>
            <a:chExt cx="7884171" cy="4857784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500034" y="4143380"/>
              <a:ext cx="7344000" cy="1714512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chemeClr val="tx1"/>
                  </a:solidFill>
                </a:rPr>
                <a:t>3 этап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/>
                <a:t>Микроорганизмы производят перегной из остатков растений и почвенных животных (личинки, черви).  Песок и глина являются почвообразующими горными породами, а с перегноем (гумусом) они становятся почвой.</a:t>
              </a:r>
            </a:p>
          </p:txBody>
        </p:sp>
        <p:pic>
          <p:nvPicPr>
            <p:cNvPr id="9227" name="Рисунок 49" descr="Рисунок56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4282" y="1000108"/>
              <a:ext cx="4022706" cy="2857520"/>
            </a:xfrm>
            <a:prstGeom prst="rect">
              <a:avLst/>
            </a:prstGeom>
            <a:noFill/>
            <a:ln w="57150">
              <a:solidFill>
                <a:srgbClr val="C00000"/>
              </a:solidFill>
              <a:miter lim="800000"/>
              <a:headEnd/>
              <a:tailEnd/>
            </a:ln>
          </p:spPr>
        </p:pic>
        <p:pic>
          <p:nvPicPr>
            <p:cNvPr id="9228" name="Рисунок 50" descr="sub2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9124" y="1000108"/>
              <a:ext cx="3669329" cy="2857520"/>
            </a:xfrm>
            <a:prstGeom prst="rect">
              <a:avLst/>
            </a:prstGeom>
            <a:noFill/>
            <a:ln w="57150">
              <a:solidFill>
                <a:srgbClr val="C000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678" y="928670"/>
            <a:ext cx="2357454" cy="15716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1071546"/>
            <a:ext cx="2214578" cy="14287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15140" y="3071810"/>
            <a:ext cx="2143140" cy="10715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Материн-ская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порода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428596" y="1357298"/>
            <a:ext cx="1785950" cy="1643074"/>
          </a:xfrm>
          <a:prstGeom prst="flowChartConnector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7" name="Прямая со стрелкой 16"/>
          <p:cNvCxnSpPr>
            <a:stCxn id="14" idx="5"/>
          </p:cNvCxnSpPr>
          <p:nvPr/>
        </p:nvCxnSpPr>
        <p:spPr>
          <a:xfrm rot="16200000" flipH="1">
            <a:off x="2106337" y="2606411"/>
            <a:ext cx="740688" cy="1047365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143108" y="3857628"/>
            <a:ext cx="857256" cy="500066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трелка вниз 22"/>
          <p:cNvSpPr/>
          <p:nvPr/>
        </p:nvSpPr>
        <p:spPr>
          <a:xfrm>
            <a:off x="3929058" y="2500306"/>
            <a:ext cx="285752" cy="714380"/>
          </a:xfrm>
          <a:prstGeom prst="down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трелка вверх 24"/>
          <p:cNvSpPr/>
          <p:nvPr/>
        </p:nvSpPr>
        <p:spPr>
          <a:xfrm>
            <a:off x="4643438" y="2500306"/>
            <a:ext cx="285752" cy="714380"/>
          </a:xfrm>
          <a:prstGeom prst="up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4000496" y="4071942"/>
            <a:ext cx="285752" cy="785818"/>
          </a:xfrm>
          <a:prstGeom prst="down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Стрелка вверх 26"/>
          <p:cNvSpPr/>
          <p:nvPr/>
        </p:nvSpPr>
        <p:spPr>
          <a:xfrm>
            <a:off x="4643438" y="4071942"/>
            <a:ext cx="285752" cy="785818"/>
          </a:xfrm>
          <a:prstGeom prst="up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rot="10800000" flipV="1">
            <a:off x="2357422" y="4071942"/>
            <a:ext cx="785818" cy="500066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0800000" flipV="1">
            <a:off x="5786446" y="2428868"/>
            <a:ext cx="1000132" cy="857256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4" idx="3"/>
          </p:cNvCxnSpPr>
          <p:nvPr/>
        </p:nvCxnSpPr>
        <p:spPr>
          <a:xfrm rot="10800000" flipV="1">
            <a:off x="5786446" y="3607596"/>
            <a:ext cx="928694" cy="3571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10800000">
            <a:off x="5786446" y="4000504"/>
            <a:ext cx="1285884" cy="857256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14282" y="4143380"/>
            <a:ext cx="2143140" cy="16430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</a:rPr>
              <a:t>Образование почв</a:t>
            </a:r>
            <a:endParaRPr lang="ru-RU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00364" y="3214686"/>
            <a:ext cx="2786082" cy="857256"/>
          </a:xfrm>
          <a:prstGeom prst="roundRect">
            <a:avLst/>
          </a:prstGeom>
          <a:blipFill>
            <a:blip r:embed="rId7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почвы</a:t>
            </a:r>
            <a:endParaRPr lang="ru-RU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8016" y="4500570"/>
            <a:ext cx="2000264" cy="135732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рельеф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4348" y="1571612"/>
            <a:ext cx="1193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Время</a:t>
            </a:r>
            <a:endParaRPr lang="ru-RU" sz="280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571868" y="4857760"/>
            <a:ext cx="1595997" cy="1500198"/>
          </a:xfrm>
          <a:prstGeom prst="rect">
            <a:avLst/>
          </a:prstGeom>
          <a:blipFill rotWithShape="0">
            <a:blip r:embed="rId9" cstate="print"/>
            <a:stretch>
              <a:fillRect/>
            </a:stretch>
          </a:blipFill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6">
              <a:tint val="50000"/>
              <a:alpha val="90000"/>
              <a:hueOff val="-55487"/>
              <a:satOff val="-745"/>
              <a:lumOff val="4998"/>
              <a:alphaOff val="-2400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sz="2400" b="1" dirty="0" smtClean="0"/>
              <a:t>Животные</a:t>
            </a:r>
            <a:endParaRPr lang="ru-RU" sz="2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500562" y="785794"/>
            <a:ext cx="4286280" cy="2308324"/>
          </a:xfrm>
          <a:prstGeom prst="wedgeRectCallout">
            <a:avLst>
              <a:gd name="adj1" fmla="val 41061"/>
              <a:gd name="adj2" fmla="val 11074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Определяет характер  влияния на почву грунтовых, талых и дождевых вод, миграцию водорастворимых веществ. Влияет на тепловой и  водный режим почв.</a:t>
            </a:r>
            <a:endParaRPr lang="ru-RU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3286116" y="785794"/>
            <a:ext cx="2357454" cy="1569660"/>
          </a:xfrm>
          <a:prstGeom prst="wedgeRectCallout">
            <a:avLst>
              <a:gd name="adj1" fmla="val 98033"/>
              <a:gd name="adj2" fmla="val 5156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Определяет тепловой и водный режим почв</a:t>
            </a:r>
            <a:endParaRPr lang="ru-RU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428596" y="642918"/>
            <a:ext cx="2571736" cy="830997"/>
          </a:xfrm>
          <a:prstGeom prst="wedgeRectCallout">
            <a:avLst>
              <a:gd name="adj1" fmla="val 65849"/>
              <a:gd name="adj2" fmla="val 13522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Изменяет свойства почвы</a:t>
            </a:r>
            <a:endParaRPr lang="ru-RU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2714612" y="4643446"/>
            <a:ext cx="3357586" cy="1938992"/>
          </a:xfrm>
          <a:prstGeom prst="wedgeRectCallout">
            <a:avLst>
              <a:gd name="adj1" fmla="val -69203"/>
              <a:gd name="adj2" fmla="val -5693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Поставляют органические остатки в почву, в результате образуется особое вещество – перегной.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29290" y="714356"/>
            <a:ext cx="3214710" cy="1938992"/>
          </a:xfrm>
          <a:prstGeom prst="wedgeRectCallout">
            <a:avLst>
              <a:gd name="adj1" fmla="val -14283"/>
              <a:gd name="adj2" fmla="val 8243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Горные породы, на которых образуются почвы. Влияют на свойства почвы, их плодородие</a:t>
            </a:r>
            <a:endParaRPr lang="ru-RU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0" y="3429000"/>
            <a:ext cx="2857488" cy="1569660"/>
          </a:xfrm>
          <a:prstGeom prst="wedgeRectCallout">
            <a:avLst>
              <a:gd name="adj1" fmla="val 12579"/>
              <a:gd name="adj2" fmla="val -8546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Чем больше возраст территории тем  мощнее слой почвы.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ая выноска 39"/>
          <p:cNvSpPr/>
          <p:nvPr/>
        </p:nvSpPr>
        <p:spPr>
          <a:xfrm>
            <a:off x="214282" y="3214686"/>
            <a:ext cx="2643206" cy="1928826"/>
          </a:xfrm>
          <a:prstGeom prst="wedgeRectCallout">
            <a:avLst>
              <a:gd name="adj1" fmla="val 78303"/>
              <a:gd name="adj2" fmla="val 8726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Преобразуют органические вещества в неорганические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5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4" grpId="0" animBg="1"/>
      <p:bldP spid="23" grpId="0" animBg="1"/>
      <p:bldP spid="25" grpId="0" animBg="1"/>
      <p:bldP spid="26" grpId="0" animBg="1"/>
      <p:bldP spid="27" grpId="0" animBg="1"/>
      <p:bldP spid="11" grpId="0" animBg="1"/>
      <p:bldP spid="4" grpId="0" animBg="1"/>
      <p:bldP spid="9" grpId="0" animBg="1"/>
      <p:bldP spid="30" grpId="0"/>
      <p:bldP spid="31" grpId="0" animBg="1"/>
      <p:bldP spid="32" grpId="0" animBg="1"/>
      <p:bldP spid="32" grpId="1" animBg="1"/>
      <p:bldP spid="33" grpId="0" animBg="1"/>
      <p:bldP spid="33" grpId="1" animBg="1"/>
      <p:bldP spid="35" grpId="0" animBg="1"/>
      <p:bldP spid="35" grpId="1" animBg="1"/>
      <p:bldP spid="38" grpId="0" animBg="1"/>
      <p:bldP spid="38" grpId="1" animBg="1"/>
      <p:bldP spid="34" grpId="0" animBg="1"/>
      <p:bldP spid="34" grpId="1" animBg="1"/>
      <p:bldP spid="36" grpId="0" animBg="1"/>
      <p:bldP spid="36" grpId="1" animBg="1"/>
      <p:bldP spid="40" grpId="0" animBg="1"/>
      <p:bldP spid="4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Почвенный разре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85750"/>
            <a:ext cx="27146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86116" y="214290"/>
            <a:ext cx="553946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Изучение  почв</a:t>
            </a:r>
          </a:p>
        </p:txBody>
      </p:sp>
      <p:pic>
        <p:nvPicPr>
          <p:cNvPr id="15364" name="Picture 5" descr="psre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88" y="3857625"/>
            <a:ext cx="33718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5500688" y="1000108"/>
            <a:ext cx="3429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       </a:t>
            </a:r>
            <a:r>
              <a:rPr lang="ru-RU" sz="2800" dirty="0"/>
              <a:t>При   изучении  почв   </a:t>
            </a:r>
            <a:r>
              <a:rPr lang="ru-RU" sz="2800" dirty="0" err="1"/>
              <a:t>закладыва-ются</a:t>
            </a:r>
            <a:r>
              <a:rPr lang="ru-RU" sz="2800" dirty="0"/>
              <a:t>  </a:t>
            </a:r>
            <a:r>
              <a:rPr lang="ru-RU" sz="2800" b="1" dirty="0"/>
              <a:t>почвенные  </a:t>
            </a:r>
            <a:r>
              <a:rPr lang="ru-RU" sz="2800" b="1" dirty="0" smtClean="0"/>
              <a:t>разрезы</a:t>
            </a:r>
            <a:r>
              <a:rPr lang="ru-RU" sz="2800" dirty="0" smtClean="0"/>
              <a:t> –</a:t>
            </a:r>
            <a:r>
              <a:rPr lang="ru-RU" sz="2800" b="1" dirty="0" smtClean="0">
                <a:solidFill>
                  <a:srgbClr val="FF0000"/>
                </a:solidFill>
              </a:rPr>
              <a:t>почвенный профиль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5366" name="Picture 6" descr="Почвенный разрез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2643188"/>
            <a:ext cx="240506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2" descr="http://bio.tsu.ru/soil/about.files/image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50" y="1500188"/>
            <a:ext cx="21717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0" y="2786770"/>
            <a:ext cx="2857488" cy="1856675"/>
            <a:chOff x="144012" y="2428897"/>
            <a:chExt cx="2568917" cy="1284458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14" name="Прямоугольник 13"/>
            <p:cNvSpPr/>
            <p:nvPr/>
          </p:nvSpPr>
          <p:spPr>
            <a:xfrm>
              <a:off x="144012" y="2428897"/>
              <a:ext cx="2568916" cy="1284458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рямоугольник 14">
              <a:hlinkClick r:id="rId2" action="ppaction://hlinksldjump"/>
            </p:cNvPr>
            <p:cNvSpPr/>
            <p:nvPr/>
          </p:nvSpPr>
          <p:spPr>
            <a:xfrm>
              <a:off x="144013" y="2428897"/>
              <a:ext cx="2568916" cy="1284458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685" tIns="19685" rIns="19685" bIns="19685" spcCol="1270" anchor="ctr"/>
            <a:lstStyle/>
            <a:p>
              <a:pPr algn="ctr" defTabSz="1377950" fontAlgn="auto">
                <a:lnSpc>
                  <a:spcPct val="75000"/>
                </a:lnSpc>
                <a:spcAft>
                  <a:spcPct val="35000"/>
                </a:spcAft>
                <a:defRPr/>
              </a:pPr>
              <a:r>
                <a:rPr lang="ru-RU" sz="4000" b="1" dirty="0" smtClean="0"/>
                <a:t>Строение</a:t>
              </a:r>
              <a:endParaRPr lang="ru-RU" sz="4000" b="1" dirty="0"/>
            </a:p>
            <a:p>
              <a:pPr algn="ctr" defTabSz="1377950" fontAlgn="auto">
                <a:lnSpc>
                  <a:spcPct val="75000"/>
                </a:lnSpc>
                <a:spcAft>
                  <a:spcPct val="35000"/>
                </a:spcAft>
                <a:defRPr/>
              </a:pPr>
              <a:r>
                <a:rPr lang="ru-RU" sz="4000" b="1" dirty="0"/>
                <a:t>почв</a:t>
              </a:r>
            </a:p>
          </p:txBody>
        </p:sp>
      </p:grpSp>
      <p:grpSp>
        <p:nvGrpSpPr>
          <p:cNvPr id="3" name="Группа 7"/>
          <p:cNvGrpSpPr/>
          <p:nvPr/>
        </p:nvGrpSpPr>
        <p:grpSpPr>
          <a:xfrm>
            <a:off x="2928927" y="2786770"/>
            <a:ext cx="3500463" cy="2856807"/>
            <a:chOff x="3252401" y="2428897"/>
            <a:chExt cx="2678232" cy="1284458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12" name="Прямоугольник 11"/>
            <p:cNvSpPr/>
            <p:nvPr/>
          </p:nvSpPr>
          <p:spPr>
            <a:xfrm>
              <a:off x="3252401" y="2428897"/>
              <a:ext cx="2568916" cy="1284458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>
              <a:hlinkClick r:id="rId3" action="ppaction://hlinksldjump"/>
            </p:cNvPr>
            <p:cNvSpPr/>
            <p:nvPr/>
          </p:nvSpPr>
          <p:spPr>
            <a:xfrm>
              <a:off x="3252401" y="2428897"/>
              <a:ext cx="2678232" cy="1284458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685" tIns="19685" rIns="19685" bIns="19685" spcCol="1270" anchor="ctr"/>
            <a:lstStyle/>
            <a:p>
              <a:pPr algn="ctr" defTabSz="1377950" fontAlgn="auto">
                <a:lnSpc>
                  <a:spcPct val="75000"/>
                </a:lnSpc>
                <a:spcAft>
                  <a:spcPct val="35000"/>
                </a:spcAft>
                <a:defRPr/>
              </a:pPr>
              <a:r>
                <a:rPr lang="ru-RU" sz="4000" b="1" dirty="0"/>
                <a:t>Механический</a:t>
              </a:r>
            </a:p>
            <a:p>
              <a:pPr algn="ctr" defTabSz="1377950" fontAlgn="auto">
                <a:lnSpc>
                  <a:spcPct val="75000"/>
                </a:lnSpc>
                <a:spcAft>
                  <a:spcPct val="35000"/>
                </a:spcAft>
                <a:defRPr/>
              </a:pPr>
              <a:r>
                <a:rPr lang="ru-RU" sz="4000" b="1" dirty="0"/>
                <a:t>состав почв</a:t>
              </a:r>
            </a:p>
          </p:txBody>
        </p:sp>
      </p:grpSp>
      <p:grpSp>
        <p:nvGrpSpPr>
          <p:cNvPr id="4" name="Группа 8"/>
          <p:cNvGrpSpPr/>
          <p:nvPr/>
        </p:nvGrpSpPr>
        <p:grpSpPr>
          <a:xfrm>
            <a:off x="6324514" y="2786771"/>
            <a:ext cx="2819486" cy="1284458"/>
            <a:chOff x="6217957" y="2428897"/>
            <a:chExt cx="2568916" cy="1284458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10" name="Прямоугольник 9"/>
            <p:cNvSpPr/>
            <p:nvPr/>
          </p:nvSpPr>
          <p:spPr>
            <a:xfrm>
              <a:off x="6217957" y="2428897"/>
              <a:ext cx="2568916" cy="1284458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Прямоугольник 10">
              <a:hlinkClick r:id="rId4" action="ppaction://hlinksldjump"/>
            </p:cNvPr>
            <p:cNvSpPr/>
            <p:nvPr/>
          </p:nvSpPr>
          <p:spPr>
            <a:xfrm>
              <a:off x="6378600" y="2428897"/>
              <a:ext cx="2408273" cy="1284458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9685" tIns="19685" rIns="19685" bIns="19685" spcCol="1270" anchor="ctr"/>
            <a:lstStyle/>
            <a:p>
              <a:pPr algn="ctr" defTabSz="1377950" fontAlgn="auto">
                <a:lnSpc>
                  <a:spcPct val="75000"/>
                </a:lnSpc>
                <a:spcAft>
                  <a:spcPct val="35000"/>
                </a:spcAft>
                <a:defRPr/>
              </a:pPr>
              <a:r>
                <a:rPr lang="ru-RU" sz="4000" b="1" dirty="0"/>
                <a:t>Структура</a:t>
              </a:r>
            </a:p>
            <a:p>
              <a:pPr algn="ctr" defTabSz="1377950" fontAlgn="auto">
                <a:lnSpc>
                  <a:spcPct val="75000"/>
                </a:lnSpc>
                <a:spcAft>
                  <a:spcPct val="35000"/>
                </a:spcAft>
                <a:defRPr/>
              </a:pPr>
              <a:r>
                <a:rPr lang="ru-RU" sz="4000" b="1" dirty="0"/>
                <a:t> почв</a:t>
              </a:r>
            </a:p>
          </p:txBody>
        </p:sp>
      </p:grpSp>
      <p:sp>
        <p:nvSpPr>
          <p:cNvPr id="16" name="Стрелка вниз 15"/>
          <p:cNvSpPr/>
          <p:nvPr/>
        </p:nvSpPr>
        <p:spPr>
          <a:xfrm>
            <a:off x="2000250" y="1714500"/>
            <a:ext cx="285750" cy="1071563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500563" y="1714500"/>
            <a:ext cx="285750" cy="1071563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000875" y="1714500"/>
            <a:ext cx="285750" cy="1071563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Группа 3"/>
          <p:cNvGrpSpPr/>
          <p:nvPr/>
        </p:nvGrpSpPr>
        <p:grpSpPr>
          <a:xfrm>
            <a:off x="1357290" y="285728"/>
            <a:ext cx="6500848" cy="1474712"/>
            <a:chOff x="1143012" y="382678"/>
            <a:chExt cx="6500848" cy="1474712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6" name="Прямоугольник 5"/>
            <p:cNvSpPr/>
            <p:nvPr/>
          </p:nvSpPr>
          <p:spPr>
            <a:xfrm>
              <a:off x="1143012" y="382678"/>
              <a:ext cx="6500848" cy="1474712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5400" tIns="25400" rIns="25400" bIns="25400" spcCol="1270" anchor="ctr"/>
            <a:lstStyle/>
            <a:p>
              <a:pPr algn="ctr" defTabSz="1778000" fontAlgn="auto">
                <a:lnSpc>
                  <a:spcPct val="75000"/>
                </a:lnSpc>
                <a:spcAft>
                  <a:spcPct val="35000"/>
                </a:spcAft>
                <a:defRPr/>
              </a:pPr>
              <a:r>
                <a:rPr lang="ru-RU" sz="4000" b="1" u="sng" dirty="0"/>
                <a:t>Основные свойства почв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143012" y="382678"/>
              <a:ext cx="6500848" cy="1474712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shade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shade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1908175" y="188913"/>
            <a:ext cx="547211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Строение почвы</a:t>
            </a:r>
          </a:p>
        </p:txBody>
      </p:sp>
      <p:pic>
        <p:nvPicPr>
          <p:cNvPr id="22531" name="Picture 5" descr="Строение почв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785786" y="2000240"/>
            <a:ext cx="7620000" cy="5080000"/>
          </a:xfrm>
          <a:noFill/>
        </p:spPr>
      </p:pic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79388" y="620713"/>
            <a:ext cx="896461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Arial Unicode MS" pitchFamily="34" charset="-128"/>
              </a:rPr>
              <a:t>На примере черноземной и подзолистой почв рассмотрим строение почвенного профиля.</a:t>
            </a:r>
          </a:p>
          <a:p>
            <a:pPr algn="ctr">
              <a:defRPr/>
            </a:pPr>
            <a:r>
              <a:rPr lang="ru-RU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Почвенный профиль – вертикальный разрез почвы от поверхности до материнской породы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b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000" b="1" dirty="0">
                <a:solidFill>
                  <a:schemeClr val="accent2"/>
                </a:solidFill>
                <a:latin typeface="Arial Unicode MS" pitchFamily="34" charset="-128"/>
              </a:rPr>
              <a:t>Профиль почти каждого вида почвы состоит из следующих горизонтов: 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 flipH="1">
            <a:off x="5365750" y="2924175"/>
            <a:ext cx="1223963" cy="457200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FFCC00"/>
                </a:solidFill>
                <a:latin typeface="Arial Unicode MS" pitchFamily="34" charset="-128"/>
              </a:rPr>
              <a:t>гумусовый горизонт (А </a:t>
            </a:r>
            <a:r>
              <a:rPr lang="ru-RU" sz="800" b="1">
                <a:solidFill>
                  <a:srgbClr val="FFCC00"/>
                </a:solidFill>
                <a:latin typeface="Arial Unicode MS" pitchFamily="34" charset="-128"/>
              </a:rPr>
              <a:t>1</a:t>
            </a:r>
            <a:r>
              <a:rPr lang="ru-RU" sz="1200" b="1">
                <a:solidFill>
                  <a:srgbClr val="FFCC00"/>
                </a:solidFill>
                <a:latin typeface="Arial Unicode MS" pitchFamily="34" charset="-128"/>
              </a:rPr>
              <a:t>)</a:t>
            </a:r>
          </a:p>
        </p:txBody>
      </p:sp>
      <p:sp>
        <p:nvSpPr>
          <p:cNvPr id="31754" name="AutoShape 10"/>
          <p:cNvSpPr>
            <a:spLocks noChangeArrowheads="1"/>
          </p:cNvSpPr>
          <p:nvPr/>
        </p:nvSpPr>
        <p:spPr bwMode="auto">
          <a:xfrm rot="-834435">
            <a:off x="2130425" y="2922588"/>
            <a:ext cx="2087563" cy="144462"/>
          </a:xfrm>
          <a:prstGeom prst="leftArrow">
            <a:avLst>
              <a:gd name="adj1" fmla="val 50000"/>
              <a:gd name="adj2" fmla="val 3612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 rot="785990" flipV="1">
            <a:off x="4144963" y="2865438"/>
            <a:ext cx="1295400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6" name="AutoShape 22"/>
          <p:cNvSpPr>
            <a:spLocks noChangeArrowheads="1"/>
          </p:cNvSpPr>
          <p:nvPr/>
        </p:nvSpPr>
        <p:spPr bwMode="auto">
          <a:xfrm>
            <a:off x="6516688" y="2997200"/>
            <a:ext cx="719137" cy="144463"/>
          </a:xfrm>
          <a:prstGeom prst="rightArrow">
            <a:avLst>
              <a:gd name="adj1" fmla="val 50000"/>
              <a:gd name="adj2" fmla="val 1244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auto">
          <a:xfrm flipH="1">
            <a:off x="5365750" y="3429000"/>
            <a:ext cx="1223963" cy="1917700"/>
          </a:xfrm>
          <a:prstGeom prst="rect">
            <a:avLst/>
          </a:prstGeom>
          <a:solidFill>
            <a:srgbClr val="66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chemeClr val="bg1"/>
                </a:solidFill>
                <a:latin typeface="Arial Unicode MS" pitchFamily="34" charset="-128"/>
              </a:rPr>
              <a:t>переходная </a:t>
            </a:r>
          </a:p>
          <a:p>
            <a:pPr algn="ctr"/>
            <a:r>
              <a:rPr lang="ru-RU" sz="1200" b="1">
                <a:solidFill>
                  <a:schemeClr val="bg1"/>
                </a:solidFill>
                <a:latin typeface="Arial Unicode MS" pitchFamily="34" charset="-128"/>
              </a:rPr>
              <a:t>часть почвенного профиля:</a:t>
            </a:r>
          </a:p>
          <a:p>
            <a:pPr algn="ctr"/>
            <a:endParaRPr lang="ru-RU" sz="1200" b="1">
              <a:solidFill>
                <a:schemeClr val="accent2"/>
              </a:solidFill>
              <a:latin typeface="Arial Unicode MS" pitchFamily="34" charset="-128"/>
            </a:endParaRPr>
          </a:p>
          <a:p>
            <a:pPr algn="ctr"/>
            <a:r>
              <a:rPr lang="ru-RU" sz="1200" b="1">
                <a:solidFill>
                  <a:schemeClr val="accent2"/>
                </a:solidFill>
                <a:latin typeface="Arial Unicode MS" pitchFamily="34" charset="-128"/>
              </a:rPr>
              <a:t>  </a:t>
            </a:r>
          </a:p>
          <a:p>
            <a:pPr algn="ctr"/>
            <a:endParaRPr lang="ru-RU" sz="1200" b="1">
              <a:solidFill>
                <a:schemeClr val="accent2"/>
              </a:solidFill>
              <a:latin typeface="Arial Unicode MS" pitchFamily="34" charset="-128"/>
            </a:endParaRPr>
          </a:p>
          <a:p>
            <a:pPr algn="ctr"/>
            <a:endParaRPr lang="ru-RU" sz="1200" b="1">
              <a:solidFill>
                <a:schemeClr val="accent2"/>
              </a:solidFill>
              <a:latin typeface="Arial Unicode MS" pitchFamily="34" charset="-128"/>
            </a:endParaRPr>
          </a:p>
          <a:p>
            <a:pPr algn="ctr"/>
            <a:endParaRPr lang="ru-RU" sz="1200" b="1">
              <a:solidFill>
                <a:schemeClr val="accent2"/>
              </a:solidFill>
              <a:latin typeface="Arial Unicode MS" pitchFamily="34" charset="-128"/>
            </a:endParaRPr>
          </a:p>
          <a:p>
            <a:pPr algn="ctr"/>
            <a:endParaRPr lang="ru-RU" sz="1200" b="1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31770" name="Text Box 26"/>
          <p:cNvSpPr txBox="1">
            <a:spLocks noChangeArrowheads="1"/>
          </p:cNvSpPr>
          <p:nvPr/>
        </p:nvSpPr>
        <p:spPr bwMode="auto">
          <a:xfrm flipH="1">
            <a:off x="5364163" y="5373688"/>
            <a:ext cx="1223962" cy="822325"/>
          </a:xfrm>
          <a:prstGeom prst="rect">
            <a:avLst/>
          </a:prstGeom>
          <a:solidFill>
            <a:srgbClr val="808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chemeClr val="accent2"/>
                </a:solidFill>
                <a:latin typeface="Arial Unicode MS" pitchFamily="34" charset="-128"/>
              </a:rPr>
              <a:t>почвообразующая горная порода </a:t>
            </a:r>
          </a:p>
          <a:p>
            <a:pPr algn="ctr"/>
            <a:r>
              <a:rPr lang="ru-RU" sz="1200" b="1">
                <a:solidFill>
                  <a:schemeClr val="accent2"/>
                </a:solidFill>
                <a:latin typeface="Arial Unicode MS" pitchFamily="34" charset="-128"/>
              </a:rPr>
              <a:t>(С)</a:t>
            </a:r>
          </a:p>
        </p:txBody>
      </p:sp>
      <p:sp>
        <p:nvSpPr>
          <p:cNvPr id="31768" name="Text Box 24"/>
          <p:cNvSpPr txBox="1">
            <a:spLocks noChangeArrowheads="1"/>
          </p:cNvSpPr>
          <p:nvPr/>
        </p:nvSpPr>
        <p:spPr bwMode="auto">
          <a:xfrm flipH="1">
            <a:off x="5364163" y="4221163"/>
            <a:ext cx="1223962" cy="639762"/>
          </a:xfrm>
          <a:prstGeom prst="rect">
            <a:avLst/>
          </a:prstGeom>
          <a:solidFill>
            <a:srgbClr val="66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FFCC00"/>
                </a:solidFill>
                <a:latin typeface="Arial Unicode MS" pitchFamily="34" charset="-128"/>
              </a:rPr>
              <a:t>горизонт вымывания </a:t>
            </a:r>
          </a:p>
          <a:p>
            <a:pPr algn="ctr"/>
            <a:r>
              <a:rPr lang="ru-RU" sz="1200" b="1">
                <a:solidFill>
                  <a:srgbClr val="FFCC00"/>
                </a:solidFill>
                <a:latin typeface="Arial Unicode MS" pitchFamily="34" charset="-128"/>
              </a:rPr>
              <a:t>(А </a:t>
            </a:r>
            <a:r>
              <a:rPr lang="ru-RU" sz="800" b="1">
                <a:solidFill>
                  <a:srgbClr val="FFCC00"/>
                </a:solidFill>
                <a:latin typeface="Arial Unicode MS" pitchFamily="34" charset="-128"/>
              </a:rPr>
              <a:t>2</a:t>
            </a:r>
            <a:r>
              <a:rPr lang="ru-RU" sz="1200" b="1">
                <a:solidFill>
                  <a:srgbClr val="FFCC00"/>
                </a:solidFill>
                <a:latin typeface="Arial Unicode MS" pitchFamily="34" charset="-128"/>
              </a:rPr>
              <a:t>)</a:t>
            </a:r>
          </a:p>
        </p:txBody>
      </p:sp>
      <p:sp>
        <p:nvSpPr>
          <p:cNvPr id="31769" name="Text Box 25"/>
          <p:cNvSpPr txBox="1">
            <a:spLocks noChangeArrowheads="1"/>
          </p:cNvSpPr>
          <p:nvPr/>
        </p:nvSpPr>
        <p:spPr bwMode="auto">
          <a:xfrm flipH="1">
            <a:off x="5364163" y="4868863"/>
            <a:ext cx="1223962" cy="457200"/>
          </a:xfrm>
          <a:prstGeom prst="rect">
            <a:avLst/>
          </a:prstGeom>
          <a:solidFill>
            <a:srgbClr val="66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CCFF33"/>
                </a:solidFill>
                <a:latin typeface="Arial Unicode MS" pitchFamily="34" charset="-128"/>
              </a:rPr>
              <a:t>горизонт вмывания (В)</a:t>
            </a:r>
          </a:p>
        </p:txBody>
      </p:sp>
      <p:sp>
        <p:nvSpPr>
          <p:cNvPr id="31772" name="AutoShape 28"/>
          <p:cNvSpPr>
            <a:spLocks noChangeArrowheads="1"/>
          </p:cNvSpPr>
          <p:nvPr/>
        </p:nvSpPr>
        <p:spPr bwMode="auto">
          <a:xfrm rot="-372207">
            <a:off x="2516188" y="4724400"/>
            <a:ext cx="2949575" cy="144463"/>
          </a:xfrm>
          <a:prstGeom prst="leftArrow">
            <a:avLst>
              <a:gd name="adj1" fmla="val 50000"/>
              <a:gd name="adj2" fmla="val 5104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4" name="AutoShape 30"/>
          <p:cNvSpPr>
            <a:spLocks noChangeArrowheads="1"/>
          </p:cNvSpPr>
          <p:nvPr/>
        </p:nvSpPr>
        <p:spPr bwMode="auto">
          <a:xfrm rot="-656069">
            <a:off x="2425700" y="5372100"/>
            <a:ext cx="3024188" cy="139700"/>
          </a:xfrm>
          <a:prstGeom prst="leftArrow">
            <a:avLst>
              <a:gd name="adj1" fmla="val 50000"/>
              <a:gd name="adj2" fmla="val 54119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5" name="AutoShape 31"/>
          <p:cNvSpPr>
            <a:spLocks noChangeArrowheads="1"/>
          </p:cNvSpPr>
          <p:nvPr/>
        </p:nvSpPr>
        <p:spPr bwMode="auto">
          <a:xfrm rot="-2038817">
            <a:off x="6454775" y="4044950"/>
            <a:ext cx="936625" cy="144463"/>
          </a:xfrm>
          <a:prstGeom prst="rightArrow">
            <a:avLst>
              <a:gd name="adj1" fmla="val 50000"/>
              <a:gd name="adj2" fmla="val 1620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6" name="AutoShape 32"/>
          <p:cNvSpPr>
            <a:spLocks noChangeArrowheads="1"/>
          </p:cNvSpPr>
          <p:nvPr/>
        </p:nvSpPr>
        <p:spPr bwMode="auto">
          <a:xfrm>
            <a:off x="6516688" y="5013325"/>
            <a:ext cx="576262" cy="144463"/>
          </a:xfrm>
          <a:prstGeom prst="rightArrow">
            <a:avLst>
              <a:gd name="adj1" fmla="val 50000"/>
              <a:gd name="adj2" fmla="val 9972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7" name="AutoShape 33"/>
          <p:cNvSpPr>
            <a:spLocks noChangeArrowheads="1"/>
          </p:cNvSpPr>
          <p:nvPr/>
        </p:nvSpPr>
        <p:spPr bwMode="auto">
          <a:xfrm rot="-365536">
            <a:off x="2484438" y="6092825"/>
            <a:ext cx="2951162" cy="144463"/>
          </a:xfrm>
          <a:prstGeom prst="leftArrow">
            <a:avLst>
              <a:gd name="adj1" fmla="val 50000"/>
              <a:gd name="adj2" fmla="val 5107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8" name="AutoShape 34"/>
          <p:cNvSpPr>
            <a:spLocks noChangeArrowheads="1"/>
          </p:cNvSpPr>
          <p:nvPr/>
        </p:nvSpPr>
        <p:spPr bwMode="auto">
          <a:xfrm>
            <a:off x="6516688" y="6021388"/>
            <a:ext cx="503237" cy="144462"/>
          </a:xfrm>
          <a:prstGeom prst="rightArrow">
            <a:avLst>
              <a:gd name="adj1" fmla="val 50000"/>
              <a:gd name="adj2" fmla="val 870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87" name="Line 43"/>
          <p:cNvSpPr>
            <a:spLocks noChangeShapeType="1"/>
          </p:cNvSpPr>
          <p:nvPr/>
        </p:nvSpPr>
        <p:spPr bwMode="auto">
          <a:xfrm>
            <a:off x="1258888" y="4797425"/>
            <a:ext cx="13684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88" name="Line 44"/>
          <p:cNvSpPr>
            <a:spLocks noChangeShapeType="1"/>
          </p:cNvSpPr>
          <p:nvPr/>
        </p:nvSpPr>
        <p:spPr bwMode="auto">
          <a:xfrm>
            <a:off x="6804025" y="3141663"/>
            <a:ext cx="13684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89" name="Line 45"/>
          <p:cNvSpPr>
            <a:spLocks noChangeShapeType="1"/>
          </p:cNvSpPr>
          <p:nvPr/>
        </p:nvSpPr>
        <p:spPr bwMode="auto">
          <a:xfrm>
            <a:off x="1258888" y="6165850"/>
            <a:ext cx="13684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90" name="Line 46"/>
          <p:cNvSpPr>
            <a:spLocks noChangeShapeType="1"/>
          </p:cNvSpPr>
          <p:nvPr/>
        </p:nvSpPr>
        <p:spPr bwMode="auto">
          <a:xfrm>
            <a:off x="1258888" y="5373688"/>
            <a:ext cx="13684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91" name="Line 47"/>
          <p:cNvSpPr>
            <a:spLocks noChangeShapeType="1"/>
          </p:cNvSpPr>
          <p:nvPr/>
        </p:nvSpPr>
        <p:spPr bwMode="auto">
          <a:xfrm>
            <a:off x="6804025" y="4365625"/>
            <a:ext cx="13684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92" name="Line 48"/>
          <p:cNvSpPr>
            <a:spLocks noChangeShapeType="1"/>
          </p:cNvSpPr>
          <p:nvPr/>
        </p:nvSpPr>
        <p:spPr bwMode="auto">
          <a:xfrm>
            <a:off x="6804025" y="5516563"/>
            <a:ext cx="13684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93" name="Line 49"/>
          <p:cNvSpPr>
            <a:spLocks noChangeShapeType="1"/>
          </p:cNvSpPr>
          <p:nvPr/>
        </p:nvSpPr>
        <p:spPr bwMode="auto">
          <a:xfrm>
            <a:off x="1258888" y="3068638"/>
            <a:ext cx="13684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95" name="Line 51"/>
          <p:cNvSpPr>
            <a:spLocks noChangeShapeType="1"/>
          </p:cNvSpPr>
          <p:nvPr/>
        </p:nvSpPr>
        <p:spPr bwMode="auto">
          <a:xfrm>
            <a:off x="6804025" y="2997200"/>
            <a:ext cx="13684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800" name="AutoShape 56"/>
          <p:cNvSpPr>
            <a:spLocks noChangeArrowheads="1"/>
          </p:cNvSpPr>
          <p:nvPr/>
        </p:nvSpPr>
        <p:spPr bwMode="auto">
          <a:xfrm rot="1945107">
            <a:off x="6300788" y="4005263"/>
            <a:ext cx="1079500" cy="792162"/>
          </a:xfrm>
          <a:prstGeom prst="rightArrow">
            <a:avLst>
              <a:gd name="adj1" fmla="val 50000"/>
              <a:gd name="adj2" fmla="val 34068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801" name="AutoShape 57"/>
          <p:cNvSpPr>
            <a:spLocks noChangeArrowheads="1"/>
          </p:cNvSpPr>
          <p:nvPr/>
        </p:nvSpPr>
        <p:spPr bwMode="auto">
          <a:xfrm rot="-1151394">
            <a:off x="2403475" y="4413250"/>
            <a:ext cx="3230563" cy="819150"/>
          </a:xfrm>
          <a:prstGeom prst="leftArrow">
            <a:avLst>
              <a:gd name="adj1" fmla="val 50000"/>
              <a:gd name="adj2" fmla="val 9859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1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1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1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1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nimBg="1"/>
      <p:bldP spid="31754" grpId="0" animBg="1"/>
      <p:bldP spid="31765" grpId="0" animBg="1"/>
      <p:bldP spid="31766" grpId="0" animBg="1"/>
      <p:bldP spid="31767" grpId="0" animBg="1"/>
      <p:bldP spid="31770" grpId="0" animBg="1"/>
      <p:bldP spid="31768" grpId="0" animBg="1"/>
      <p:bldP spid="31769" grpId="0" animBg="1"/>
      <p:bldP spid="31772" grpId="0" animBg="1"/>
      <p:bldP spid="31774" grpId="0" animBg="1"/>
      <p:bldP spid="31775" grpId="0" animBg="1"/>
      <p:bldP spid="31776" grpId="0" animBg="1"/>
      <p:bldP spid="31777" grpId="0" animBg="1"/>
      <p:bldP spid="31778" grpId="0" animBg="1"/>
      <p:bldP spid="31787" grpId="0" animBg="1"/>
      <p:bldP spid="31788" grpId="0" animBg="1"/>
      <p:bldP spid="31789" grpId="0" animBg="1"/>
      <p:bldP spid="31790" grpId="0" animBg="1"/>
      <p:bldP spid="31791" grpId="0" animBg="1"/>
      <p:bldP spid="31792" grpId="0" animBg="1"/>
      <p:bldP spid="31793" grpId="0" animBg="1"/>
      <p:bldP spid="31795" grpId="0" animBg="1"/>
      <p:bldP spid="31800" grpId="0" animBg="1"/>
      <p:bldP spid="3180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4" descr="Рисунок4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813"/>
            <a:ext cx="3714750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Выноска 1 18"/>
          <p:cNvSpPr/>
          <p:nvPr/>
        </p:nvSpPr>
        <p:spPr>
          <a:xfrm>
            <a:off x="4214813" y="0"/>
            <a:ext cx="4929187" cy="2143125"/>
          </a:xfrm>
          <a:prstGeom prst="borderCallout1">
            <a:avLst>
              <a:gd name="adj1" fmla="val 23701"/>
              <a:gd name="adj2" fmla="val -326"/>
              <a:gd name="adj3" fmla="val 103426"/>
              <a:gd name="adj4" fmla="val -48081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 smtClean="0">
                <a:solidFill>
                  <a:srgbClr val="FF0000"/>
                </a:solidFill>
              </a:rPr>
              <a:t>Гумусовый горизонт самый тёмный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Пронизан  </a:t>
            </a:r>
            <a:r>
              <a:rPr lang="ru-RU" dirty="0">
                <a:solidFill>
                  <a:srgbClr val="FFFF00"/>
                </a:solidFill>
              </a:rPr>
              <a:t>корнями. Сюда попадают отмершие надземные части растений, которые перерабатываются микроорганизмами, червями, личинками и насекомыми. Здесь происходит образование гумуса. </a:t>
            </a:r>
            <a:endParaRPr lang="ru-RU" sz="2000" u="sng" dirty="0">
              <a:solidFill>
                <a:srgbClr val="FFFF00"/>
              </a:solidFill>
            </a:endParaRPr>
          </a:p>
        </p:txBody>
      </p:sp>
      <p:sp>
        <p:nvSpPr>
          <p:cNvPr id="20" name="Выноска 1 19"/>
          <p:cNvSpPr/>
          <p:nvPr/>
        </p:nvSpPr>
        <p:spPr>
          <a:xfrm>
            <a:off x="4214813" y="2286000"/>
            <a:ext cx="4929187" cy="1571625"/>
          </a:xfrm>
          <a:prstGeom prst="borderCallout1">
            <a:avLst>
              <a:gd name="adj1" fmla="val 25976"/>
              <a:gd name="adj2" fmla="val -106"/>
              <a:gd name="adj3" fmla="val 15530"/>
              <a:gd name="adj4" fmla="val -55750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rgbClr val="FF0000"/>
                </a:solidFill>
              </a:rPr>
              <a:t>Горизонт вымывания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dirty="0">
                <a:solidFill>
                  <a:srgbClr val="FFFF00"/>
                </a:solidFill>
              </a:rPr>
              <a:t>из которого вынесена значительная часть органических  и минеральных соединений. Этот горизонт очень осветлён. Здесь образуется подзолистый горизонт.</a:t>
            </a:r>
          </a:p>
        </p:txBody>
      </p:sp>
      <p:sp>
        <p:nvSpPr>
          <p:cNvPr id="6" name="Выноска 1 5"/>
          <p:cNvSpPr/>
          <p:nvPr/>
        </p:nvSpPr>
        <p:spPr>
          <a:xfrm>
            <a:off x="4214813" y="4214813"/>
            <a:ext cx="4929187" cy="1143000"/>
          </a:xfrm>
          <a:prstGeom prst="borderCallout1">
            <a:avLst>
              <a:gd name="adj1" fmla="val 35167"/>
              <a:gd name="adj2" fmla="val 235"/>
              <a:gd name="adj3" fmla="val 21032"/>
              <a:gd name="adj4" fmla="val -60611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u="sng" dirty="0">
                <a:solidFill>
                  <a:srgbClr val="FF0000"/>
                </a:solidFill>
              </a:rPr>
              <a:t>Горизонт вмывания</a:t>
            </a:r>
            <a:r>
              <a:rPr lang="ru-RU" sz="2400" u="sng" dirty="0">
                <a:solidFill>
                  <a:srgbClr val="FFFF00"/>
                </a:solidFill>
              </a:rPr>
              <a:t>. </a:t>
            </a:r>
            <a:r>
              <a:rPr lang="ru-RU" sz="2400" dirty="0">
                <a:solidFill>
                  <a:srgbClr val="FFFF00"/>
                </a:solidFill>
              </a:rPr>
              <a:t>В него попадает то, что  теряет верхняя часть почвы. </a:t>
            </a:r>
          </a:p>
        </p:txBody>
      </p:sp>
      <p:sp>
        <p:nvSpPr>
          <p:cNvPr id="7" name="Выноска 1 6"/>
          <p:cNvSpPr/>
          <p:nvPr/>
        </p:nvSpPr>
        <p:spPr>
          <a:xfrm>
            <a:off x="4214813" y="5715000"/>
            <a:ext cx="4929187" cy="1143000"/>
          </a:xfrm>
          <a:prstGeom prst="borderCallout1">
            <a:avLst>
              <a:gd name="adj1" fmla="val 20978"/>
              <a:gd name="adj2" fmla="val -390"/>
              <a:gd name="adj3" fmla="val 63482"/>
              <a:gd name="adj4" fmla="val -57673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FF00"/>
                </a:solidFill>
              </a:rPr>
              <a:t>Слабо изменённая </a:t>
            </a:r>
            <a:r>
              <a:rPr lang="ru-RU" sz="2400" u="sng" dirty="0">
                <a:solidFill>
                  <a:srgbClr val="FF0000"/>
                </a:solidFill>
              </a:rPr>
              <a:t>материнская порода,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rgbClr val="FFFF00"/>
                </a:solidFill>
              </a:rPr>
              <a:t>из которой образовалась почва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3857620" cy="78579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/>
              <a:t>Строение почвы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Механический состав почв</a:t>
            </a:r>
            <a:endParaRPr lang="ru-RU" sz="4000" u="sng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88"/>
            <a:ext cx="4429125" cy="59293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В  почвах содержится разное количество </a:t>
            </a:r>
            <a:r>
              <a:rPr lang="ru-RU" sz="3000" dirty="0" smtClean="0">
                <a:solidFill>
                  <a:srgbClr val="FF0000"/>
                </a:solidFill>
              </a:rPr>
              <a:t>песка и глины.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 В зависимости от их соотношения почва может быть: </a:t>
            </a:r>
          </a:p>
          <a:p>
            <a:pPr algn="just"/>
            <a:r>
              <a:rPr lang="ru-RU" sz="3000" b="1" dirty="0" smtClean="0">
                <a:solidFill>
                  <a:srgbClr val="C00000"/>
                </a:solidFill>
              </a:rPr>
              <a:t>песчаная, </a:t>
            </a:r>
          </a:p>
          <a:p>
            <a:pPr algn="just"/>
            <a:r>
              <a:rPr lang="ru-RU" sz="3000" b="1" dirty="0" smtClean="0">
                <a:solidFill>
                  <a:srgbClr val="C00000"/>
                </a:solidFill>
              </a:rPr>
              <a:t>супесчаная, </a:t>
            </a:r>
          </a:p>
          <a:p>
            <a:pPr algn="just"/>
            <a:r>
              <a:rPr lang="ru-RU" sz="3000" b="1" dirty="0" smtClean="0">
                <a:solidFill>
                  <a:srgbClr val="C00000"/>
                </a:solidFill>
              </a:rPr>
              <a:t>суглинистая, </a:t>
            </a:r>
          </a:p>
          <a:p>
            <a:pPr algn="just"/>
            <a:r>
              <a:rPr lang="ru-RU" sz="3000" b="1" dirty="0" smtClean="0">
                <a:solidFill>
                  <a:srgbClr val="C00000"/>
                </a:solidFill>
              </a:rPr>
              <a:t>глинистая </a:t>
            </a:r>
          </a:p>
          <a:p>
            <a:pPr algn="just"/>
            <a:r>
              <a:rPr lang="ru-RU" sz="3000" b="1" dirty="0" smtClean="0">
                <a:solidFill>
                  <a:srgbClr val="C00000"/>
                </a:solidFill>
              </a:rPr>
              <a:t>торфяная (болото)</a:t>
            </a:r>
            <a:r>
              <a:rPr lang="ru-RU" sz="3000" dirty="0" smtClean="0"/>
              <a:t>. 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4340" name="Picture 2" descr="C:\Documents and Settings\Администратор\Мои документы\Мои рисунки\Коллекция картинок (Microsoft)\j015478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4572000"/>
            <a:ext cx="3071812" cy="20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\Рабочий стол\почва\соотнош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4643438" y="928688"/>
            <a:ext cx="4500562" cy="5929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42852"/>
            <a:ext cx="6380400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Механический состав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4313" y="1000125"/>
            <a:ext cx="87153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/>
              <a:t>    </a:t>
            </a:r>
            <a:endParaRPr lang="ru-RU" b="1" dirty="0"/>
          </a:p>
        </p:txBody>
      </p:sp>
      <p:pic>
        <p:nvPicPr>
          <p:cNvPr id="4" name="Picture 9" descr="http://www.sadovnikmag.ru/uchastok/soil/img/sm/us1_3_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357298"/>
            <a:ext cx="3714748" cy="3357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786314" y="2214554"/>
            <a:ext cx="385761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ru-RU" b="1" dirty="0"/>
              <a:t>    </a:t>
            </a:r>
            <a:r>
              <a:rPr lang="ru-RU" sz="2000" b="1" u="sng" dirty="0">
                <a:solidFill>
                  <a:srgbClr val="0070C0"/>
                </a:solidFill>
              </a:rPr>
              <a:t>Песчаные и супесчаные почвы </a:t>
            </a:r>
            <a:r>
              <a:rPr lang="ru-RU" dirty="0"/>
              <a:t>отлично пропускают влагу, но зато так же легко ее </a:t>
            </a:r>
            <a:r>
              <a:rPr lang="ru-RU" dirty="0" smtClean="0"/>
              <a:t>отдают. И </a:t>
            </a:r>
            <a:r>
              <a:rPr lang="ru-RU" dirty="0"/>
              <a:t>обрабатывать их легко (песчаные почвы также называют </a:t>
            </a:r>
            <a:r>
              <a:rPr lang="ru-RU" u="sng" dirty="0"/>
              <a:t>легкими</a:t>
            </a:r>
            <a:r>
              <a:rPr lang="ru-RU" dirty="0"/>
              <a:t>).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3" y="5072063"/>
            <a:ext cx="2714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80-95 %  песка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00063" y="5657850"/>
            <a:ext cx="8143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   </a:t>
            </a:r>
            <a:r>
              <a:rPr lang="ru-RU" dirty="0">
                <a:solidFill>
                  <a:srgbClr val="FF0000"/>
                </a:solidFill>
              </a:rPr>
              <a:t>Если почва собирается в шарик, но при легком надавливании </a:t>
            </a:r>
            <a:r>
              <a:rPr lang="ru-RU" dirty="0" err="1">
                <a:solidFill>
                  <a:srgbClr val="FF0000"/>
                </a:solidFill>
              </a:rPr>
              <a:t>рассыпа-ется</a:t>
            </a:r>
            <a:r>
              <a:rPr lang="ru-RU" dirty="0">
                <a:solidFill>
                  <a:srgbClr val="FF0000"/>
                </a:solidFill>
              </a:rPr>
              <a:t> ("блинчик" не получается) - значит она супесчаная (супесь)  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714612" y="142875"/>
            <a:ext cx="62150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ru-RU" b="1" u="sng" dirty="0"/>
              <a:t>   </a:t>
            </a:r>
            <a:r>
              <a:rPr lang="ru-RU" sz="2000" b="1" u="sng" dirty="0">
                <a:solidFill>
                  <a:srgbClr val="0070C0"/>
                </a:solidFill>
              </a:rPr>
              <a:t>Суглинистые</a:t>
            </a:r>
            <a:r>
              <a:rPr lang="ru-RU" sz="2000" u="sng" dirty="0">
                <a:solidFill>
                  <a:srgbClr val="0070C0"/>
                </a:solidFill>
              </a:rPr>
              <a:t>  </a:t>
            </a:r>
            <a:endParaRPr lang="ru-RU" sz="2000" u="sng" dirty="0" smtClean="0">
              <a:solidFill>
                <a:srgbClr val="0070C0"/>
              </a:solidFill>
            </a:endParaRPr>
          </a:p>
          <a:p>
            <a:pPr algn="just" eaLnBrk="0" hangingPunct="0"/>
            <a:r>
              <a:rPr lang="ru-RU" sz="2000" dirty="0" smtClean="0"/>
              <a:t>(</a:t>
            </a:r>
            <a:r>
              <a:rPr lang="ru-RU" sz="2000" dirty="0"/>
              <a:t>60-80 % песка) </a:t>
            </a:r>
            <a:endParaRPr lang="ru-RU" sz="2000" dirty="0" smtClean="0"/>
          </a:p>
          <a:p>
            <a:pPr algn="just" eaLnBrk="0" hangingPunct="0"/>
            <a:r>
              <a:rPr lang="ru-RU" sz="2000" dirty="0" smtClean="0"/>
              <a:t>прогреваются </a:t>
            </a:r>
            <a:r>
              <a:rPr lang="ru-RU" sz="2000" dirty="0"/>
              <a:t>и набирают влагу медленнее, чем </a:t>
            </a:r>
            <a:r>
              <a:rPr lang="ru-RU" sz="2000" dirty="0" smtClean="0"/>
              <a:t>песчаные. Что </a:t>
            </a:r>
            <a:r>
              <a:rPr lang="ru-RU" sz="2000" dirty="0"/>
              <a:t>касается обработки, то они считаются средними почвами.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428875" y="4929188"/>
            <a:ext cx="650081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b="1"/>
              <a:t>2  </a:t>
            </a:r>
            <a:r>
              <a:rPr lang="ru-RU" sz="2000" b="1">
                <a:solidFill>
                  <a:srgbClr val="C00000"/>
                </a:solidFill>
              </a:rPr>
              <a:t>Средний суглинок</a:t>
            </a:r>
            <a:r>
              <a:rPr lang="ru-RU" sz="2000" b="1"/>
              <a:t>. </a:t>
            </a:r>
            <a:r>
              <a:rPr lang="ru-RU" sz="2000"/>
              <a:t> Почва раскатывается в шнурок и растрескивается на примерно равные части.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7" name="Picture 4" descr="http://www.sadovnikmag.ru/uchastok/soil/img/sm/us1_1_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2571768" cy="242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http://www.sadovnikmag.ru/uchastok/soil/img/sm/us1_5_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3000375"/>
            <a:ext cx="1643062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http://www.sadovnikmag.ru/uchastok/soil/img/sm/us1_6_s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4714875"/>
            <a:ext cx="164306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786050" y="1714488"/>
            <a:ext cx="37147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Если почва скатывается в шарик, из нее легко </a:t>
            </a:r>
            <a:r>
              <a:rPr lang="ru-RU" sz="2000" dirty="0" err="1">
                <a:solidFill>
                  <a:srgbClr val="FF0000"/>
                </a:solidFill>
              </a:rPr>
              <a:t>получа-ется</a:t>
            </a:r>
            <a:r>
              <a:rPr lang="ru-RU" sz="2000" dirty="0">
                <a:solidFill>
                  <a:srgbClr val="FF0000"/>
                </a:solidFill>
              </a:rPr>
              <a:t> "блинчик", края которого растрескиваются, - значит она </a:t>
            </a:r>
            <a:r>
              <a:rPr lang="ru-RU" sz="2000" b="1" dirty="0">
                <a:solidFill>
                  <a:srgbClr val="FF0000"/>
                </a:solidFill>
              </a:rPr>
              <a:t>суглинистая (суглинок).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57188" y="3429000"/>
            <a:ext cx="63579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b="1"/>
              <a:t>1  </a:t>
            </a:r>
            <a:r>
              <a:rPr lang="ru-RU" sz="2000" b="1">
                <a:solidFill>
                  <a:srgbClr val="C00000"/>
                </a:solidFill>
              </a:rPr>
              <a:t>Легкий суглинок</a:t>
            </a:r>
            <a:r>
              <a:rPr lang="ru-RU" sz="2000" b="1"/>
              <a:t>. </a:t>
            </a:r>
            <a:r>
              <a:rPr lang="ru-RU" sz="2000"/>
              <a:t> Почва раскатывается в шнурок и растрескивается на несколько кусочков с рваными краями. 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http://www.dobropozalovat.ru/userdata/images/36921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3357534" cy="4533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galmash.com/images/bgr-42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42852"/>
            <a:ext cx="5000660" cy="2928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ost-2383-11773301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286124"/>
            <a:ext cx="3545102" cy="2953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85720" y="4357694"/>
            <a:ext cx="85725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ru-RU" b="1" dirty="0">
                <a:solidFill>
                  <a:srgbClr val="0070C0"/>
                </a:solidFill>
              </a:rPr>
              <a:t>   </a:t>
            </a:r>
            <a:r>
              <a:rPr lang="ru-RU" sz="2400" b="1" u="sng" dirty="0">
                <a:solidFill>
                  <a:srgbClr val="0070C0"/>
                </a:solidFill>
              </a:rPr>
              <a:t>Глинистые</a:t>
            </a:r>
            <a:r>
              <a:rPr lang="ru-RU" sz="2400" u="sng" dirty="0">
                <a:solidFill>
                  <a:srgbClr val="0070C0"/>
                </a:solidFill>
              </a:rPr>
              <a:t> почвы </a:t>
            </a:r>
            <a:endParaRPr lang="ru-RU" sz="2400" u="sng" dirty="0" smtClean="0">
              <a:solidFill>
                <a:srgbClr val="0070C0"/>
              </a:solidFill>
            </a:endParaRPr>
          </a:p>
          <a:p>
            <a:pPr algn="just" eaLnBrk="0" hangingPunct="0"/>
            <a:r>
              <a:rPr lang="ru-RU" sz="2400" dirty="0" smtClean="0"/>
              <a:t>(</a:t>
            </a:r>
            <a:r>
              <a:rPr lang="ru-RU" sz="2400" dirty="0"/>
              <a:t>более 50 % глины) наименее плодородны. </a:t>
            </a:r>
            <a:endParaRPr lang="ru-RU" sz="2400" dirty="0" smtClean="0"/>
          </a:p>
          <a:p>
            <a:pPr algn="just" eaLnBrk="0" hangingPunct="0"/>
            <a:r>
              <a:rPr lang="ru-RU" sz="2400" dirty="0" smtClean="0"/>
              <a:t>Обрабатывать </a:t>
            </a:r>
            <a:r>
              <a:rPr lang="ru-RU" sz="2400" dirty="0"/>
              <a:t>такие почвы очень непросто, они считаются </a:t>
            </a:r>
            <a:r>
              <a:rPr lang="ru-RU" sz="2400" u="sng" dirty="0"/>
              <a:t>тяжелыми</a:t>
            </a:r>
            <a:r>
              <a:rPr lang="ru-RU" sz="2000" dirty="0"/>
              <a:t>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4313" y="2428875"/>
            <a:ext cx="5143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 dirty="0"/>
              <a:t>     </a:t>
            </a:r>
            <a:r>
              <a:rPr lang="ru-RU" sz="2400" b="1" dirty="0">
                <a:solidFill>
                  <a:srgbClr val="C00000"/>
                </a:solidFill>
              </a:rPr>
              <a:t>Легкие  и  средние  суглинки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являются самыми плодородными, но даже с ними садоводу </a:t>
            </a:r>
            <a:r>
              <a:rPr lang="ru-RU" sz="2400" dirty="0" err="1"/>
              <a:t>придет-ся</a:t>
            </a:r>
            <a:r>
              <a:rPr lang="ru-RU" sz="2400" dirty="0"/>
              <a:t> работать.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85750" y="785813"/>
            <a:ext cx="47863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3  </a:t>
            </a:r>
            <a:r>
              <a:rPr lang="ru-RU" sz="2000" b="1">
                <a:solidFill>
                  <a:srgbClr val="C00000"/>
                </a:solidFill>
              </a:rPr>
              <a:t>Тяжелый суглинок</a:t>
            </a:r>
            <a:r>
              <a:rPr lang="ru-RU" sz="2000" b="1"/>
              <a:t>.</a:t>
            </a:r>
            <a:r>
              <a:rPr lang="ru-RU" sz="2000"/>
              <a:t>  </a:t>
            </a:r>
          </a:p>
          <a:p>
            <a:r>
              <a:rPr lang="ru-RU" sz="2000"/>
              <a:t>Раскатанная в шнурок почва плотная, ее легко свернуть в кольцо, которое само разламывается пополам. </a:t>
            </a:r>
          </a:p>
        </p:txBody>
      </p:sp>
      <p:pic>
        <p:nvPicPr>
          <p:cNvPr id="5" name="Picture 7" descr="http://www.sadovnikmag.ru/uchastok/soil/img/sm/us1_7_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765175"/>
            <a:ext cx="23574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ost-2383-11773301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75" y="1143000"/>
            <a:ext cx="5857875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785786" y="214290"/>
            <a:ext cx="7786742" cy="78581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u="sng" dirty="0"/>
              <a:t>Свойства почвы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4500563"/>
            <a:ext cx="91440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0070C0"/>
                </a:solidFill>
                <a:latin typeface="Times New Roman" pitchFamily="18" charset="0"/>
              </a:rPr>
              <a:t>Структура почвы </a:t>
            </a:r>
            <a:r>
              <a:rPr lang="ru-RU" sz="2400" dirty="0">
                <a:latin typeface="Times New Roman" pitchFamily="18" charset="0"/>
              </a:rPr>
              <a:t>– способность почвенных частиц соединяться в относительно устойчивые комочки. </a:t>
            </a:r>
          </a:p>
          <a:p>
            <a:r>
              <a:rPr lang="ru-RU" sz="2400" dirty="0">
                <a:latin typeface="Times New Roman" pitchFamily="18" charset="0"/>
              </a:rPr>
              <a:t>Форма, величина и прочность этих комочков не одинаковы в разных типах почв. </a:t>
            </a:r>
          </a:p>
          <a:p>
            <a:r>
              <a:rPr lang="ru-RU" sz="2400" dirty="0">
                <a:latin typeface="Times New Roman" pitchFamily="18" charset="0"/>
              </a:rPr>
              <a:t>Лучшей является </a:t>
            </a:r>
            <a:r>
              <a:rPr lang="ru-RU" sz="2400" b="1" i="1" u="sng" dirty="0">
                <a:latin typeface="Times New Roman" pitchFamily="18" charset="0"/>
              </a:rPr>
              <a:t>зернистая</a:t>
            </a:r>
            <a:r>
              <a:rPr lang="ru-RU" sz="2400" dirty="0">
                <a:latin typeface="Times New Roman" pitchFamily="18" charset="0"/>
              </a:rPr>
              <a:t>, или </a:t>
            </a:r>
            <a:r>
              <a:rPr lang="ru-RU" sz="2400" b="1" i="1" u="sng" dirty="0" err="1">
                <a:latin typeface="Times New Roman" pitchFamily="18" charset="0"/>
              </a:rPr>
              <a:t>мелкокомковая</a:t>
            </a:r>
            <a:r>
              <a:rPr lang="ru-RU" sz="2400" dirty="0">
                <a:latin typeface="Times New Roman" pitchFamily="18" charset="0"/>
              </a:rPr>
              <a:t> (диаметр комочков 1-10 мм.)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0"/>
            <a:ext cx="5357850" cy="100010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cap="all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cap="all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400" u="sng" cap="all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  <a:t>Структура почв</a:t>
            </a:r>
            <a:br>
              <a:rPr lang="ru-RU" sz="4400" u="sng" cap="all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0000" stA="55000" endPos="48000" dist="500" dir="5400000" sy="-100000" algn="bl" rotWithShape="0"/>
                </a:effectLst>
              </a:rPr>
            </a:br>
            <a:endParaRPr lang="ru-RU" sz="4400" u="sng" cap="all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000240"/>
            <a:ext cx="4643438" cy="1928826"/>
          </a:xfrm>
          <a:ln>
            <a:noFill/>
          </a:ln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>
              <a:buFontTx/>
              <a:buNone/>
              <a:defRPr/>
            </a:pPr>
            <a:r>
              <a:rPr lang="ru-RU" sz="3900" dirty="0" smtClean="0"/>
              <a:t>  </a:t>
            </a:r>
            <a:r>
              <a:rPr lang="ru-RU" sz="3600" b="1" i="1" u="sng" dirty="0" smtClean="0">
                <a:solidFill>
                  <a:srgbClr val="0070C0"/>
                </a:solidFill>
              </a:rPr>
              <a:t>Бесструктурные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2600" dirty="0" smtClean="0"/>
              <a:t>(диаметр частиц до 0,05 мм): </a:t>
            </a:r>
            <a:r>
              <a:rPr lang="ru-RU" dirty="0" smtClean="0"/>
              <a:t>пылеватые</a:t>
            </a:r>
          </a:p>
          <a:p>
            <a:pPr algn="ctr" eaLnBrk="1" hangingPunct="1">
              <a:buFontTx/>
              <a:buNone/>
              <a:defRPr/>
            </a:pPr>
            <a:endParaRPr lang="ru-RU" dirty="0" smtClean="0"/>
          </a:p>
          <a:p>
            <a:pPr algn="ctr" eaLnBrk="1" hangingPunct="1">
              <a:buFontTx/>
              <a:buNone/>
              <a:defRPr/>
            </a:pP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2000240"/>
            <a:ext cx="4329082" cy="2000264"/>
          </a:xfrm>
          <a:prstGeom prst="rect">
            <a:avLst/>
          </a:prstGeom>
          <a:ln w="25400" cap="flat" cmpd="sng" algn="ctr">
            <a:noFill/>
            <a:prstDash val="solid"/>
          </a:ln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u="sng" dirty="0">
                <a:solidFill>
                  <a:srgbClr val="0070C0"/>
                </a:solidFill>
              </a:rPr>
              <a:t>Структурные почвы </a:t>
            </a:r>
            <a:r>
              <a:rPr lang="ru-RU" sz="2400" dirty="0"/>
              <a:t>(диаметр частиц до 10 мм):</a:t>
            </a:r>
            <a:r>
              <a:rPr lang="ru-RU" sz="3200" dirty="0"/>
              <a:t> комковатые, зернистые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714625" y="1000125"/>
            <a:ext cx="428625" cy="1000125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000750" y="1000125"/>
            <a:ext cx="428625" cy="1000125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3500438"/>
            <a:ext cx="8429684" cy="264320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почв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важна для развития растительности.                     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   Она обеспечивает проницаемость воздуха, влаги, питательных веществ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  <p:bldP spid="7" grpId="0" animBg="1"/>
      <p:bldP spid="8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u="sng" smtClean="0">
                <a:solidFill>
                  <a:srgbClr val="C00000"/>
                </a:solidFill>
              </a:rPr>
              <a:t>Классификация почв по структуре и составу</a:t>
            </a:r>
          </a:p>
        </p:txBody>
      </p:sp>
      <p:pic>
        <p:nvPicPr>
          <p:cNvPr id="2048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8666" y="2519931"/>
            <a:ext cx="7066667" cy="32199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14375"/>
          </a:xfrm>
        </p:spPr>
        <p:txBody>
          <a:bodyPr/>
          <a:lstStyle/>
          <a:p>
            <a:pPr eaLnBrk="1" hangingPunct="1"/>
            <a:r>
              <a:rPr lang="ru-RU" sz="4000" u="sng" smtClean="0"/>
              <a:t>Почвенная карта России</a:t>
            </a:r>
          </a:p>
        </p:txBody>
      </p:sp>
      <p:pic>
        <p:nvPicPr>
          <p:cNvPr id="25603" name="Picture 4" descr="серёжа през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092" t="3879" r="2220" b="5243"/>
          <a:stretch>
            <a:fillRect/>
          </a:stretch>
        </p:blipFill>
        <p:spPr>
          <a:xfrm>
            <a:off x="0" y="642938"/>
            <a:ext cx="9286875" cy="62150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0" i="1" u="sng" dirty="0" smtClean="0">
                <a:solidFill>
                  <a:srgbClr val="FFFF00"/>
                </a:solidFill>
              </a:rPr>
              <a:t/>
            </a:r>
            <a:br>
              <a:rPr lang="ru-RU" sz="3200" b="0" i="1" u="sng" dirty="0" smtClean="0">
                <a:solidFill>
                  <a:srgbClr val="FFFF00"/>
                </a:solidFill>
              </a:rPr>
            </a:br>
            <a:r>
              <a:rPr lang="ru-RU" sz="3200" b="0" i="1" u="sng" dirty="0" smtClean="0">
                <a:solidFill>
                  <a:srgbClr val="FFFF00"/>
                </a:solidFill>
              </a:rPr>
              <a:t/>
            </a:r>
            <a:br>
              <a:rPr lang="ru-RU" sz="3200" b="0" i="1" u="sng" dirty="0" smtClean="0">
                <a:solidFill>
                  <a:srgbClr val="FFFF00"/>
                </a:solidFill>
              </a:rPr>
            </a:br>
            <a:r>
              <a:rPr lang="ru-RU" sz="3200" i="1" u="sng" dirty="0" smtClean="0">
                <a:solidFill>
                  <a:srgbClr val="C00000"/>
                </a:solidFill>
              </a:rPr>
              <a:t>Почвенный профиль – вертикальный разрез почвы от поверхности до материнской породы</a:t>
            </a:r>
            <a:r>
              <a:rPr lang="ru-RU" sz="3200" dirty="0" smtClean="0">
                <a:solidFill>
                  <a:srgbClr val="C00000"/>
                </a:solidFill>
              </a:rPr>
              <a:t>.</a:t>
            </a:r>
            <a:r>
              <a:rPr lang="ru-RU" sz="3200" b="0" dirty="0" smtClean="0">
                <a:solidFill>
                  <a:srgbClr val="FFFF00"/>
                </a:solidFill>
              </a:rPr>
              <a:t/>
            </a:r>
            <a:br>
              <a:rPr lang="ru-RU" sz="3200" b="0" dirty="0" smtClean="0">
                <a:solidFill>
                  <a:srgbClr val="FFFF00"/>
                </a:solidFill>
              </a:rPr>
            </a:br>
            <a:r>
              <a:rPr lang="ru-RU" sz="3200" b="0" dirty="0" smtClean="0">
                <a:solidFill>
                  <a:srgbClr val="FFFF00"/>
                </a:solidFill>
              </a:rPr>
              <a:t/>
            </a:r>
            <a:br>
              <a:rPr lang="ru-RU" sz="3200" b="0" dirty="0" smtClean="0">
                <a:solidFill>
                  <a:srgbClr val="FFFF00"/>
                </a:solidFill>
              </a:rPr>
            </a:br>
            <a:endParaRPr lang="ru-RU" sz="3200" b="0" dirty="0" smtClean="0">
              <a:solidFill>
                <a:srgbClr val="FFFF00"/>
              </a:solidFill>
            </a:endParaRPr>
          </a:p>
        </p:txBody>
      </p:sp>
      <p:pic>
        <p:nvPicPr>
          <p:cNvPr id="26627" name="Picture 20" descr="Типы почв (сл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646238"/>
            <a:ext cx="8280400" cy="495141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Домашнее задание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66"/>
                </a:solidFill>
              </a:rPr>
              <a:t>Параграф 28-29</a:t>
            </a:r>
          </a:p>
          <a:p>
            <a:r>
              <a:rPr lang="ru-RU" dirty="0" smtClean="0">
                <a:solidFill>
                  <a:srgbClr val="000066"/>
                </a:solidFill>
              </a:rPr>
              <a:t>Заполнить таблицу «Типы почв России»</a:t>
            </a:r>
          </a:p>
          <a:p>
            <a:r>
              <a:rPr lang="ru-RU" dirty="0" smtClean="0">
                <a:solidFill>
                  <a:srgbClr val="000066"/>
                </a:solidFill>
              </a:rPr>
              <a:t>Предложить список мер по улучшению плодородия почвы (по выбору).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4" name="Picture 4" descr="Education 5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285750"/>
            <a:ext cx="2051050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" y="714355"/>
          <a:ext cx="9358344" cy="5572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0431"/>
                <a:gridCol w="2193378"/>
                <a:gridCol w="2083708"/>
                <a:gridCol w="1864370"/>
                <a:gridCol w="2266457"/>
              </a:tblGrid>
              <a:tr h="108955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№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Тип почвы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Природная зона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Толщина гумуса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Плодородие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512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Тундровые глеевые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Тундра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До 5 см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Неплодородные 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312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312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312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31248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31248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31248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714357"/>
            <a:ext cx="8215370" cy="561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Почва </a:t>
            </a:r>
          </a:p>
          <a:p>
            <a:r>
              <a:rPr lang="ru-RU" dirty="0" smtClean="0"/>
              <a:t>Рыхлая, поверхностная</a:t>
            </a:r>
          </a:p>
          <a:p>
            <a:r>
              <a:rPr lang="ru-RU" dirty="0" smtClean="0"/>
              <a:t>Обеспечивает, создает, помогает</a:t>
            </a:r>
          </a:p>
          <a:p>
            <a:r>
              <a:rPr lang="ru-RU" dirty="0" smtClean="0"/>
              <a:t>Живая земля.</a:t>
            </a:r>
          </a:p>
          <a:p>
            <a:r>
              <a:rPr lang="ru-RU" dirty="0" smtClean="0"/>
              <a:t>Гумус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Почва </a:t>
            </a:r>
          </a:p>
          <a:p>
            <a:r>
              <a:rPr lang="ru-RU" dirty="0" smtClean="0"/>
              <a:t>Серые, бурые</a:t>
            </a:r>
          </a:p>
          <a:p>
            <a:r>
              <a:rPr lang="ru-RU" dirty="0" smtClean="0"/>
              <a:t>Питают, формируют, разрушают</a:t>
            </a:r>
          </a:p>
          <a:p>
            <a:r>
              <a:rPr lang="ru-RU" dirty="0" smtClean="0"/>
              <a:t>Поверхностный слой</a:t>
            </a:r>
          </a:p>
          <a:p>
            <a:r>
              <a:rPr lang="ru-RU" dirty="0" smtClean="0"/>
              <a:t>Плодородие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07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76862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b="1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8572560" cy="532453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rgbClr val="FF0000"/>
                </a:solidFill>
                <a:latin typeface="+mn-lt"/>
                <a:cs typeface="+mn-cs"/>
              </a:rPr>
              <a:t>Почвы и </a:t>
            </a:r>
            <a:r>
              <a:rPr lang="ru-RU" sz="6000" b="1" spc="50" dirty="0" smtClean="0">
                <a:ln w="11430"/>
                <a:solidFill>
                  <a:srgbClr val="FF0000"/>
                </a:solidFill>
                <a:latin typeface="+mn-lt"/>
                <a:cs typeface="+mn-cs"/>
              </a:rPr>
              <a:t>почвенные ресурсы.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spc="50" dirty="0" smtClean="0">
              <a:ln w="11430"/>
              <a:solidFill>
                <a:srgbClr val="FF000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Тема урока: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 smtClean="0">
                <a:ln w="11430"/>
                <a:solidFill>
                  <a:srgbClr val="FFC000"/>
                </a:solidFill>
                <a:latin typeface="+mn-lt"/>
                <a:cs typeface="+mn-cs"/>
              </a:rPr>
              <a:t>Образование </a:t>
            </a:r>
            <a:r>
              <a:rPr lang="ru-RU" sz="6000" b="1" spc="50" dirty="0">
                <a:ln w="11430"/>
                <a:solidFill>
                  <a:srgbClr val="FFC000"/>
                </a:solidFill>
                <a:latin typeface="+mn-lt"/>
                <a:cs typeface="+mn-cs"/>
              </a:rPr>
              <a:t>почв и их разнообразие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143768" y="1785926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6" name="Овал 5"/>
          <p:cNvSpPr/>
          <p:nvPr/>
        </p:nvSpPr>
        <p:spPr>
          <a:xfrm>
            <a:off x="7143768" y="350043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б</a:t>
            </a:r>
          </a:p>
        </p:txBody>
      </p:sp>
      <p:sp>
        <p:nvSpPr>
          <p:cNvPr id="7" name="Овал 6"/>
          <p:cNvSpPr/>
          <p:nvPr/>
        </p:nvSpPr>
        <p:spPr>
          <a:xfrm>
            <a:off x="7143768" y="492919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0"/>
            <a:ext cx="9144000" cy="1285875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/>
              <a:t>1.</a:t>
            </a:r>
            <a:r>
              <a:rPr lang="ru-RU" sz="4000" dirty="0"/>
              <a:t>Какой фактор почвообразования является главным</a:t>
            </a:r>
            <a:r>
              <a:rPr lang="en-US" sz="4000" dirty="0"/>
              <a:t>?</a:t>
            </a:r>
            <a:endParaRPr lang="ru-RU" sz="4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25" y="1714500"/>
            <a:ext cx="5715000" cy="85725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климат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00125" y="3357563"/>
            <a:ext cx="5715000" cy="85725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рельеф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00125" y="4857750"/>
            <a:ext cx="5715000" cy="85725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человек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66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143768" y="1785926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6" name="Овал 5"/>
          <p:cNvSpPr/>
          <p:nvPr/>
        </p:nvSpPr>
        <p:spPr>
          <a:xfrm>
            <a:off x="7143768" y="350043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7" name="Овал 6"/>
          <p:cNvSpPr/>
          <p:nvPr/>
        </p:nvSpPr>
        <p:spPr>
          <a:xfrm rot="10800000" flipV="1">
            <a:off x="7146135" y="6102219"/>
            <a:ext cx="734029" cy="492279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285750"/>
            <a:ext cx="9144000" cy="100012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2.</a:t>
            </a:r>
            <a:r>
              <a:rPr lang="en-US" sz="4000" dirty="0"/>
              <a:t> </a:t>
            </a:r>
            <a:r>
              <a:rPr lang="ru-RU" sz="4000" dirty="0"/>
              <a:t>Что такое плодородие почвы</a:t>
            </a:r>
            <a:r>
              <a:rPr lang="en-US" sz="4000" dirty="0"/>
              <a:t>?</a:t>
            </a:r>
            <a:endParaRPr lang="ru-RU" sz="4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1500188"/>
            <a:ext cx="6715125" cy="1643062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Способность почвы давать высокие урожаи сельскохозяйственных культур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3357563"/>
            <a:ext cx="6715125" cy="2643187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Способность  почвы обеспечивать растения необходимым набором и количеством питательных веществ, водой, воздухом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6143625"/>
            <a:ext cx="6715125" cy="42862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высокое содержание гумуса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66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143768" y="1785926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6" name="Овал 5"/>
          <p:cNvSpPr/>
          <p:nvPr/>
        </p:nvSpPr>
        <p:spPr>
          <a:xfrm>
            <a:off x="7143768" y="350043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б</a:t>
            </a:r>
          </a:p>
        </p:txBody>
      </p:sp>
      <p:sp>
        <p:nvSpPr>
          <p:cNvPr id="7" name="Овал 6"/>
          <p:cNvSpPr/>
          <p:nvPr/>
        </p:nvSpPr>
        <p:spPr>
          <a:xfrm>
            <a:off x="7143768" y="492919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7250" y="285750"/>
            <a:ext cx="7715250" cy="100012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3. А1 – это горизонт …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25" y="171450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материнская порода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00125" y="3357563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гумусовый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43000" y="485775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err="1"/>
              <a:t>эллювиальный</a:t>
            </a:r>
            <a:r>
              <a:rPr lang="ru-RU" sz="3600" dirty="0"/>
              <a:t> (вмывания)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66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143768" y="1785926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6" name="Овал 5"/>
          <p:cNvSpPr/>
          <p:nvPr/>
        </p:nvSpPr>
        <p:spPr>
          <a:xfrm>
            <a:off x="7143768" y="350043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б</a:t>
            </a:r>
          </a:p>
        </p:txBody>
      </p:sp>
      <p:sp>
        <p:nvSpPr>
          <p:cNvPr id="7" name="Овал 6"/>
          <p:cNvSpPr/>
          <p:nvPr/>
        </p:nvSpPr>
        <p:spPr>
          <a:xfrm>
            <a:off x="7143768" y="492919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0"/>
            <a:ext cx="9144000" cy="128587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4.Какое из свойств почвы является главным</a:t>
            </a:r>
            <a:r>
              <a:rPr lang="en-US" sz="4000" dirty="0"/>
              <a:t>?</a:t>
            </a:r>
            <a:endParaRPr lang="ru-RU" sz="4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25" y="171450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структура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43000" y="3357563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механический состав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00125" y="485775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плодородие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66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143768" y="1785926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6" name="Овал 5"/>
          <p:cNvSpPr/>
          <p:nvPr/>
        </p:nvSpPr>
        <p:spPr>
          <a:xfrm>
            <a:off x="7143768" y="350043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б</a:t>
            </a:r>
          </a:p>
        </p:txBody>
      </p:sp>
      <p:sp>
        <p:nvSpPr>
          <p:cNvPr id="7" name="Овал 6"/>
          <p:cNvSpPr/>
          <p:nvPr/>
        </p:nvSpPr>
        <p:spPr>
          <a:xfrm>
            <a:off x="7143768" y="4929198"/>
            <a:ext cx="642942" cy="64294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</a:rPr>
              <a:t>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0"/>
            <a:ext cx="9001125" cy="128587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5. Какое время необходимо для создания  почвы слоем 1-2 см</a:t>
            </a:r>
            <a:r>
              <a:rPr lang="en-US" sz="4000" dirty="0"/>
              <a:t>?</a:t>
            </a:r>
            <a:endParaRPr lang="ru-RU" sz="4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00125" y="171450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100-200 лет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00125" y="3357563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300-400  лет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00125" y="4857750"/>
            <a:ext cx="5715000" cy="8572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500-1000 лет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66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Ответы к тестам: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1.- а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2.- б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3.- б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4.- в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5.- а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Оценка </a:t>
            </a:r>
          </a:p>
          <a:p>
            <a:r>
              <a:rPr lang="ru-RU" dirty="0" smtClean="0"/>
              <a:t>«5» – 5 правильных ответов</a:t>
            </a:r>
          </a:p>
          <a:p>
            <a:r>
              <a:rPr lang="ru-RU" dirty="0" smtClean="0"/>
              <a:t>«4» – 4</a:t>
            </a:r>
          </a:p>
          <a:p>
            <a:r>
              <a:rPr lang="ru-RU" dirty="0" smtClean="0"/>
              <a:t>«3» – 3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Почвообразующие факторы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с вырезом 4"/>
          <p:cNvSpPr/>
          <p:nvPr/>
        </p:nvSpPr>
        <p:spPr>
          <a:xfrm rot="8340000">
            <a:off x="5577860" y="1819706"/>
            <a:ext cx="1210714" cy="571504"/>
          </a:xfrm>
          <a:prstGeom prst="notched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с вырезом 5"/>
          <p:cNvSpPr/>
          <p:nvPr/>
        </p:nvSpPr>
        <p:spPr>
          <a:xfrm rot="5340000">
            <a:off x="4212000" y="1836000"/>
            <a:ext cx="785818" cy="571504"/>
          </a:xfrm>
          <a:prstGeom prst="notched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с вырезом 6"/>
          <p:cNvSpPr/>
          <p:nvPr/>
        </p:nvSpPr>
        <p:spPr>
          <a:xfrm rot="2100000">
            <a:off x="2043941" y="1867733"/>
            <a:ext cx="1273053" cy="571504"/>
          </a:xfrm>
          <a:prstGeom prst="notched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с вырезом 7"/>
          <p:cNvSpPr/>
          <p:nvPr/>
        </p:nvSpPr>
        <p:spPr>
          <a:xfrm rot="10620000">
            <a:off x="5976000" y="3247255"/>
            <a:ext cx="666110" cy="571504"/>
          </a:xfrm>
          <a:prstGeom prst="notched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 rot="-60000">
            <a:off x="1763960" y="2983449"/>
            <a:ext cx="1307447" cy="571504"/>
          </a:xfrm>
          <a:prstGeom prst="notched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 rot="16140000">
            <a:off x="4104000" y="4536000"/>
            <a:ext cx="785818" cy="571504"/>
          </a:xfrm>
          <a:prstGeom prst="notched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 rot="13440000">
            <a:off x="5739200" y="4472213"/>
            <a:ext cx="1019396" cy="571504"/>
          </a:xfrm>
          <a:prstGeom prst="notched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 rot="19260000">
            <a:off x="2040962" y="4511686"/>
            <a:ext cx="1215039" cy="577219"/>
          </a:xfrm>
          <a:prstGeom prst="notched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143125" y="3857625"/>
            <a:ext cx="4572000" cy="571500"/>
          </a:xfrm>
          <a:prstGeom prst="rect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С чего начинается образование почвы?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143125" y="3857625"/>
            <a:ext cx="4572000" cy="714375"/>
          </a:xfrm>
          <a:prstGeom prst="rect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Какие горные породы наиболее распространены на территории России?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3125" y="3857625"/>
            <a:ext cx="4572000" cy="714375"/>
          </a:xfrm>
          <a:prstGeom prst="rect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Как влияет рельеф на процесс почвообразования? 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3125" y="3857625"/>
            <a:ext cx="4572000" cy="714375"/>
          </a:xfrm>
          <a:prstGeom prst="rect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Какое влияние оказывает уровень грунтовых вод на почвы?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43125" y="3714750"/>
            <a:ext cx="4572000" cy="1000125"/>
          </a:xfrm>
          <a:prstGeom prst="rect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Какие компоненты климата оказывают влияние на процесс образования почвы? 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14563" y="3786188"/>
            <a:ext cx="4572000" cy="714375"/>
          </a:xfrm>
          <a:prstGeom prst="rect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chemeClr val="bg1"/>
                </a:solidFill>
                <a:cs typeface="Times New Roman" pitchFamily="18" charset="0"/>
              </a:rPr>
              <a:t>Какова скорость образования почвы?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43125" y="3786188"/>
            <a:ext cx="4572000" cy="714375"/>
          </a:xfrm>
          <a:prstGeom prst="rect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Какую роль играют растения и животные в почвообразовании?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14480" y="0"/>
            <a:ext cx="561281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Строение  почв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1357298"/>
            <a:ext cx="45005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Это процессы определяют образование  в вертикальном  разрезе нескольких связанных между собой  слоев  -  </a:t>
            </a:r>
            <a:r>
              <a:rPr lang="ru-RU" b="1" dirty="0">
                <a:solidFill>
                  <a:srgbClr val="C00000"/>
                </a:solidFill>
              </a:rPr>
              <a:t>почвенных  горизонтов</a:t>
            </a:r>
            <a:r>
              <a:rPr lang="ru-RU" dirty="0"/>
              <a:t>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313" y="3143248"/>
            <a:ext cx="43576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А1</a:t>
            </a:r>
            <a:r>
              <a:rPr lang="ru-RU" sz="2400" dirty="0"/>
              <a:t> – гумусовый  горизонт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А2</a:t>
            </a:r>
            <a:r>
              <a:rPr lang="ru-RU" sz="2400" dirty="0"/>
              <a:t> - горизонт  вымывания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В</a:t>
            </a:r>
            <a:r>
              <a:rPr lang="ru-RU" sz="2400" dirty="0"/>
              <a:t>   - горизонт  вмывания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С</a:t>
            </a:r>
            <a:r>
              <a:rPr lang="ru-RU" sz="2400" dirty="0"/>
              <a:t>   - материнская порода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D</a:t>
            </a:r>
            <a:r>
              <a:rPr lang="ru-RU" sz="2400" dirty="0"/>
              <a:t>   - коренная порода</a:t>
            </a:r>
          </a:p>
        </p:txBody>
      </p:sp>
      <p:pic>
        <p:nvPicPr>
          <p:cNvPr id="2355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1071563"/>
            <a:ext cx="4038600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15000" y="192881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А1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15000" y="2571750"/>
            <a:ext cx="500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А2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715000" y="3500438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В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715000" y="4714875"/>
            <a:ext cx="500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С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15000" y="564356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D</a:t>
            </a:r>
            <a:endParaRPr lang="ru-RU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5786446" cy="39087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ru-RU" sz="2000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1. Что такое почва?</a:t>
            </a:r>
            <a:endParaRPr lang="ru-RU" sz="110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defRPr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2. Перечислите факторы почвообразования.</a:t>
            </a:r>
            <a:endParaRPr lang="ru-RU" sz="110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defRPr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3. Как различаются почвы по механическому</a:t>
            </a:r>
          </a:p>
          <a:p>
            <a:pPr eaLnBrk="0" hangingPunct="0">
              <a:defRPr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    составу?</a:t>
            </a:r>
            <a:endParaRPr lang="ru-RU" sz="110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defRPr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4. Назовите основное свойство почвы.</a:t>
            </a:r>
            <a:endParaRPr lang="ru-RU" sz="110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defRPr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5. Почему почва должна быть рыхлой?</a:t>
            </a:r>
            <a:endParaRPr lang="ru-RU" sz="110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defRPr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6. Если в почве нет дождевых червей, о чем</a:t>
            </a:r>
          </a:p>
          <a:p>
            <a:pPr eaLnBrk="0" hangingPunct="0">
              <a:defRPr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    это говорит?</a:t>
            </a:r>
            <a:endParaRPr lang="ru-RU" sz="1100">
              <a:solidFill>
                <a:schemeClr val="bg1"/>
              </a:solidFill>
              <a:latin typeface="Arial" charset="0"/>
            </a:endParaRPr>
          </a:p>
          <a:p>
            <a:pPr eaLnBrk="0" hangingPunct="0">
              <a:defRPr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7. Как можно по почвенным горизонтам</a:t>
            </a:r>
          </a:p>
          <a:p>
            <a:pPr eaLnBrk="0" hangingPunct="0">
              <a:defRPr/>
            </a:pPr>
            <a:r>
              <a:rPr lang="ru-RU" sz="200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     определить возраст почвы?</a:t>
            </a:r>
          </a:p>
          <a:p>
            <a:pPr eaLnBrk="0" hangingPunct="0">
              <a:defRPr/>
            </a:pPr>
            <a:endParaRPr lang="ru-RU" sz="280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7653" name="Рисунок 2" descr="arb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214313"/>
            <a:ext cx="2682875" cy="2011362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7654" name="Рисунок 3" descr="arb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4643438"/>
            <a:ext cx="2786063" cy="198755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7655" name="Рисунок 4" descr="arb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2428875"/>
            <a:ext cx="2611437" cy="1958975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7656" name="Рисунок 5" descr="pol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62313" y="4643438"/>
            <a:ext cx="2635250" cy="1976437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7657" name="Рисунок 7" descr="pot3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" y="4643438"/>
            <a:ext cx="2587625" cy="1941512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План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урока</a:t>
            </a:r>
            <a:r>
              <a:rPr lang="ru-RU" sz="3600" dirty="0" smtClean="0">
                <a:solidFill>
                  <a:srgbClr val="FF0000"/>
                </a:solidFill>
              </a:rPr>
              <a:t>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1071563" y="2000240"/>
            <a:ext cx="6286519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Что такое почва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marL="342900" indent="-342900">
              <a:buFontTx/>
              <a:buAutoNum type="arabicPeriod"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Почвообразующие факторы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marL="342900" indent="-342900">
              <a:buFontTx/>
              <a:buAutoNum type="arabicPeriod"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Строение почв.</a:t>
            </a:r>
          </a:p>
          <a:p>
            <a:pPr marL="342900" indent="-342900">
              <a:buFontTx/>
              <a:buAutoNum type="arabicPeriod"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Механический состав почв.</a:t>
            </a:r>
          </a:p>
          <a:p>
            <a:pPr marL="342900" indent="-342900">
              <a:buFontTx/>
              <a:buAutoNum type="arabicPeriod"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Структура почв.</a:t>
            </a:r>
          </a:p>
          <a:p>
            <a:pPr marL="342900" indent="-342900">
              <a:buFontTx/>
              <a:buAutoNum type="arabicPeriod"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>
            <a:noFill/>
          </a:ln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514350" indent="-514350" eaLnBrk="1" hangingPunct="1">
              <a:defRPr/>
            </a:pPr>
            <a:r>
              <a:rPr lang="ru-RU" sz="4000" u="sng" cap="all" dirty="0" smtClean="0">
                <a:solidFill>
                  <a:srgbClr val="FFFF0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Что такое почва?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0" y="5786454"/>
            <a:ext cx="9144000" cy="785794"/>
          </a:xfrm>
          <a:prstGeom prst="snip1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42852"/>
            <a:ext cx="663226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 такое  почва?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285720" y="1285860"/>
            <a:ext cx="85010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Почва</a:t>
            </a:r>
            <a:r>
              <a:rPr lang="ru-RU" sz="2400" dirty="0" smtClean="0"/>
              <a:t> </a:t>
            </a:r>
            <a:r>
              <a:rPr lang="ru-RU" dirty="0" smtClean="0"/>
              <a:t> -  особое  природное  тело, образуется  на  поверхности  Земли  в  результате  взаимодействия  живой  (органической)  и  мертвой  (</a:t>
            </a:r>
            <a:r>
              <a:rPr lang="ru-RU" dirty="0" err="1" smtClean="0"/>
              <a:t>неоргани-ческой</a:t>
            </a:r>
            <a:r>
              <a:rPr lang="ru-RU" dirty="0" smtClean="0"/>
              <a:t>)  природы.</a:t>
            </a:r>
            <a:endParaRPr lang="ru-RU" dirty="0"/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357158" y="2285992"/>
            <a:ext cx="84296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Важнейшее  свойство  почвы  </a:t>
            </a:r>
            <a:r>
              <a:rPr lang="ru-RU" b="1" dirty="0">
                <a:solidFill>
                  <a:srgbClr val="C00000"/>
                </a:solidFill>
              </a:rPr>
              <a:t>-  </a:t>
            </a:r>
            <a:r>
              <a:rPr lang="ru-RU" b="1" u="sng" dirty="0">
                <a:solidFill>
                  <a:srgbClr val="C00000"/>
                </a:solidFill>
              </a:rPr>
              <a:t>плодородие.</a:t>
            </a: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2500313" y="2643188"/>
            <a:ext cx="4000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u="sng">
                <a:solidFill>
                  <a:srgbClr val="C00000"/>
                </a:solidFill>
              </a:rPr>
              <a:t>Составные  части   почвы: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63" y="3214688"/>
            <a:ext cx="1571625" cy="35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твердая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63" y="3857625"/>
            <a:ext cx="1571625" cy="357188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жидкая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714884"/>
            <a:ext cx="1571625" cy="357188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</a:rPr>
              <a:t>газообразная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63" y="5286375"/>
            <a:ext cx="1571625" cy="57150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живые организмы</a:t>
            </a:r>
          </a:p>
        </p:txBody>
      </p:sp>
      <p:sp>
        <p:nvSpPr>
          <p:cNvPr id="12298" name="TextBox 9"/>
          <p:cNvSpPr txBox="1">
            <a:spLocks noChangeArrowheads="1"/>
          </p:cNvSpPr>
          <p:nvPr/>
        </p:nvSpPr>
        <p:spPr bwMode="auto">
          <a:xfrm>
            <a:off x="2214563" y="3214688"/>
            <a:ext cx="5286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минеральные и </a:t>
            </a:r>
            <a:r>
              <a:rPr lang="ru-RU" b="1">
                <a:solidFill>
                  <a:srgbClr val="C00000"/>
                </a:solidFill>
              </a:rPr>
              <a:t>гумусовые</a:t>
            </a:r>
            <a:r>
              <a:rPr lang="ru-RU"/>
              <a:t> вещества</a:t>
            </a:r>
          </a:p>
        </p:txBody>
      </p:sp>
      <p:sp>
        <p:nvSpPr>
          <p:cNvPr id="12299" name="TextBox 10"/>
          <p:cNvSpPr txBox="1">
            <a:spLocks noChangeArrowheads="1"/>
          </p:cNvSpPr>
          <p:nvPr/>
        </p:nvSpPr>
        <p:spPr bwMode="auto">
          <a:xfrm>
            <a:off x="2214563" y="3714750"/>
            <a:ext cx="6572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вода с растворенными в ней органическими и </a:t>
            </a:r>
            <a:r>
              <a:rPr lang="ru-RU" dirty="0" err="1"/>
              <a:t>минераль-ными</a:t>
            </a:r>
            <a:r>
              <a:rPr lang="ru-RU" dirty="0"/>
              <a:t> соединениями ( почвенный раствор)</a:t>
            </a:r>
          </a:p>
        </p:txBody>
      </p:sp>
      <p:sp>
        <p:nvSpPr>
          <p:cNvPr id="12300" name="TextBox 11"/>
          <p:cNvSpPr txBox="1">
            <a:spLocks noChangeArrowheads="1"/>
          </p:cNvSpPr>
          <p:nvPr/>
        </p:nvSpPr>
        <p:spPr bwMode="auto">
          <a:xfrm>
            <a:off x="2214563" y="4572000"/>
            <a:ext cx="6572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почвенный воздух, заполняет поры и пустоты в почве</a:t>
            </a:r>
          </a:p>
        </p:txBody>
      </p:sp>
      <p:sp>
        <p:nvSpPr>
          <p:cNvPr id="12301" name="TextBox 12"/>
          <p:cNvSpPr txBox="1">
            <a:spLocks noChangeArrowheads="1"/>
          </p:cNvSpPr>
          <p:nvPr/>
        </p:nvSpPr>
        <p:spPr bwMode="auto">
          <a:xfrm>
            <a:off x="2214563" y="5214938"/>
            <a:ext cx="6500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прежде всего микроорганизмы, активно участвуют в формировании  почвы</a:t>
            </a: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  <p:bldP spid="12293" grpId="0"/>
      <p:bldP spid="6" grpId="0" animBg="1"/>
      <p:bldP spid="7" grpId="0" animBg="1"/>
      <p:bldP spid="8" grpId="0" animBg="1"/>
      <p:bldP spid="9" grpId="0" animBg="1"/>
      <p:bldP spid="12298" grpId="0"/>
      <p:bldP spid="12299" grpId="0"/>
      <p:bldP spid="12300" grpId="0"/>
      <p:bldP spid="123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981075"/>
            <a:ext cx="6048375" cy="453707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3900" b="1" i="1" dirty="0" smtClean="0">
                <a:solidFill>
                  <a:srgbClr val="FFC000"/>
                </a:solidFill>
              </a:rPr>
              <a:t>М.В.Ломоносов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3900" b="1" i="1" dirty="0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3900" b="1" i="1" dirty="0" smtClean="0">
                <a:solidFill>
                  <a:srgbClr val="FFC000"/>
                </a:solidFill>
              </a:rPr>
              <a:t>трактат «О слоях земных» (1763г.)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3900" b="1" i="1" dirty="0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3900" b="1" i="1" dirty="0" smtClean="0">
                <a:solidFill>
                  <a:srgbClr val="FFC000"/>
                </a:solidFill>
              </a:rPr>
              <a:t>«Почва- сие не первообразная и не первозданная материя, а тело из горных  скал, ветром и натуральным </a:t>
            </a:r>
            <a:r>
              <a:rPr lang="ru-RU" sz="3900" b="1" i="1" dirty="0" smtClean="0">
                <a:solidFill>
                  <a:srgbClr val="FFC000"/>
                </a:solidFill>
                <a:effectLst/>
              </a:rPr>
              <a:t>царством животных и</a:t>
            </a:r>
            <a:r>
              <a:rPr lang="ru-RU" sz="3900" b="1" i="1" dirty="0" smtClean="0">
                <a:solidFill>
                  <a:srgbClr val="FFC000"/>
                </a:solidFill>
              </a:rPr>
              <a:t> растений образованное»</a:t>
            </a:r>
            <a:endParaRPr lang="ru-RU" sz="3900" b="1" i="1" u="sng" dirty="0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i="1" u="sng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u="sng" dirty="0" smtClean="0"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600" u="sng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800" u="sng" dirty="0" smtClean="0"/>
          </a:p>
        </p:txBody>
      </p:sp>
      <p:pic>
        <p:nvPicPr>
          <p:cNvPr id="5123" name="Picture 6" descr="Ломоносов Михаил Василье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65175"/>
            <a:ext cx="2468563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4357688" y="889507"/>
            <a:ext cx="450056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Долгое время существовало мнение, что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почва – это горная порода. 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Эту теорию опроверг </a:t>
            </a: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русский ученый  Василий Васильевич Докучаев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доказавший, что почва – это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«особое </a:t>
            </a:r>
            <a:r>
              <a:rPr lang="ru-RU" sz="24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естественно-историческое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тело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результат взаимодействия органического и неорганического мира».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Он явился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основателем науки </a:t>
            </a:r>
            <a:r>
              <a:rPr lang="ru-RU" sz="3200" i="1" dirty="0" smtClean="0">
                <a:cs typeface="Times New Roman" pitchFamily="18" charset="0"/>
              </a:rPr>
              <a:t>«</a:t>
            </a:r>
            <a:r>
              <a:rPr lang="ru-RU" sz="3200" i="1" dirty="0">
                <a:solidFill>
                  <a:srgbClr val="FF0000"/>
                </a:solidFill>
                <a:cs typeface="Times New Roman" pitchFamily="18" charset="0"/>
              </a:rPr>
              <a:t>П</a:t>
            </a:r>
            <a:r>
              <a:rPr lang="ru-RU" sz="3200" i="1" dirty="0" smtClean="0">
                <a:solidFill>
                  <a:srgbClr val="FF0000"/>
                </a:solidFill>
                <a:cs typeface="Times New Roman" pitchFamily="18" charset="0"/>
              </a:rPr>
              <a:t>очвоведение</a:t>
            </a:r>
            <a:r>
              <a:rPr lang="ru-RU" sz="3200" i="1" dirty="0">
                <a:cs typeface="Times New Roman" pitchFamily="18" charset="0"/>
              </a:rPr>
              <a:t>».</a:t>
            </a:r>
            <a:endParaRPr lang="ru-RU" sz="3200" i="1" dirty="0"/>
          </a:p>
        </p:txBody>
      </p:sp>
      <p:pic>
        <p:nvPicPr>
          <p:cNvPr id="5" name="Рисунок 4" descr="Докучаев Василий Васильеви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5" y="1285875"/>
            <a:ext cx="4095750" cy="3071813"/>
          </a:xfrm>
          <a:prstGeom prst="rect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4929188"/>
            <a:ext cx="40719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cs typeface="Times New Roman" pitchFamily="18" charset="0"/>
              </a:rPr>
              <a:t>  Василий Васильевич </a:t>
            </a:r>
            <a:r>
              <a:rPr lang="ru-RU" sz="2400" dirty="0" smtClean="0">
                <a:cs typeface="Times New Roman" pitchFamily="18" charset="0"/>
              </a:rPr>
              <a:t>Докучаев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(1846-1903)</a:t>
            </a:r>
            <a:endParaRPr lang="ru-RU" sz="2400" dirty="0">
              <a:solidFill>
                <a:schemeClr val="tx2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1052513"/>
            <a:ext cx="7543800" cy="41148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rgbClr val="C00000"/>
                </a:solidFill>
              </a:rPr>
              <a:t>В. В. Докучаев доказал:</a:t>
            </a:r>
          </a:p>
          <a:p>
            <a:pPr eaLnBrk="1" hangingPunct="1">
              <a:defRPr/>
            </a:pPr>
            <a:r>
              <a:rPr lang="ru-RU" sz="3200" i="1" dirty="0" smtClean="0">
                <a:solidFill>
                  <a:srgbClr val="0070C0"/>
                </a:solidFill>
              </a:rPr>
              <a:t>почвы распределяются закономерно</a:t>
            </a:r>
          </a:p>
          <a:p>
            <a:pPr eaLnBrk="1" hangingPunct="1">
              <a:defRPr/>
            </a:pPr>
            <a:r>
              <a:rPr lang="ru-RU" sz="3200" i="1" dirty="0" smtClean="0">
                <a:solidFill>
                  <a:srgbClr val="0070C0"/>
                </a:solidFill>
              </a:rPr>
              <a:t>определил почвообразующие факторы </a:t>
            </a:r>
          </a:p>
          <a:p>
            <a:pPr eaLnBrk="1" hangingPunct="1">
              <a:defRPr/>
            </a:pPr>
            <a:r>
              <a:rPr lang="ru-RU" sz="3200" i="1" dirty="0" smtClean="0">
                <a:solidFill>
                  <a:srgbClr val="0070C0"/>
                </a:solidFill>
              </a:rPr>
              <a:t>почва  обладает  свойствами живой и неживой природы</a:t>
            </a:r>
          </a:p>
          <a:p>
            <a:pPr eaLnBrk="1" hangingPunct="1">
              <a:defRPr/>
            </a:pPr>
            <a:r>
              <a:rPr lang="ru-RU" sz="3200" i="1" dirty="0" smtClean="0">
                <a:solidFill>
                  <a:srgbClr val="0070C0"/>
                </a:solidFill>
              </a:rPr>
              <a:t>почва обладает плодородием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1393</Words>
  <Application>Microsoft Office PowerPoint</Application>
  <PresentationFormat>Экран (4:3)</PresentationFormat>
  <Paragraphs>253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Поток</vt:lpstr>
      <vt:lpstr>Слайд 1</vt:lpstr>
      <vt:lpstr>Слайд 2</vt:lpstr>
      <vt:lpstr>Слайд 3</vt:lpstr>
      <vt:lpstr>План урока:</vt:lpstr>
      <vt:lpstr>Что такое почва?</vt:lpstr>
      <vt:lpstr>Слайд 6</vt:lpstr>
      <vt:lpstr>Слайд 7</vt:lpstr>
      <vt:lpstr>Слайд 8</vt:lpstr>
      <vt:lpstr>Слайд 9</vt:lpstr>
      <vt:lpstr>     Докучаев утверждал:</vt:lpstr>
      <vt:lpstr>Слайд 11</vt:lpstr>
      <vt:lpstr>Образование почв</vt:lpstr>
      <vt:lpstr>Слайд 13</vt:lpstr>
      <vt:lpstr>Слайд 14</vt:lpstr>
      <vt:lpstr>Слайд 15</vt:lpstr>
      <vt:lpstr>Слайд 16</vt:lpstr>
      <vt:lpstr>Механический состав почв</vt:lpstr>
      <vt:lpstr>Слайд 18</vt:lpstr>
      <vt:lpstr>Слайд 19</vt:lpstr>
      <vt:lpstr>Слайд 20</vt:lpstr>
      <vt:lpstr>Слайд 21</vt:lpstr>
      <vt:lpstr> Структура почв </vt:lpstr>
      <vt:lpstr>Классификация почв по структуре и составу</vt:lpstr>
      <vt:lpstr>Почвенная карта России</vt:lpstr>
      <vt:lpstr>  Почвенный профиль – вертикальный разрез почвы от поверхности до материнской породы.  </vt:lpstr>
      <vt:lpstr>Домашнее задание</vt:lpstr>
      <vt:lpstr>Слайд 27</vt:lpstr>
      <vt:lpstr>Слайд 28</vt:lpstr>
      <vt:lpstr>Пример </vt:lpstr>
      <vt:lpstr>Слайд 30</vt:lpstr>
      <vt:lpstr>Слайд 31</vt:lpstr>
      <vt:lpstr>Слайд 32</vt:lpstr>
      <vt:lpstr>Слайд 33</vt:lpstr>
      <vt:lpstr>Слайд 34</vt:lpstr>
      <vt:lpstr>Ответы к тестам:</vt:lpstr>
      <vt:lpstr>Слайд 36</vt:lpstr>
      <vt:lpstr>Слайд 37</vt:lpstr>
      <vt:lpstr>Слайд 38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2014-02-11T09:07:41Z</dcterms:created>
  <dcterms:modified xsi:type="dcterms:W3CDTF">2021-02-12T14:40:38Z</dcterms:modified>
</cp:coreProperties>
</file>