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2" d="100"/>
          <a:sy n="72" d="100"/>
        </p:scale>
        <p:origin x="-1685" y="-2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2428868"/>
            <a:ext cx="7672414" cy="2357454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just"/>
            <a:r>
              <a:rPr lang="ru-RU" sz="3600" b="1" spc="50" dirty="0" smtClean="0">
                <a:ln w="11430">
                  <a:solidFill>
                    <a:srgbClr val="FF0000"/>
                  </a:solidFill>
                </a:ln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Семинар-практикум</a:t>
            </a:r>
            <a:br>
              <a:rPr lang="ru-RU" sz="3600" b="1" spc="50" dirty="0" smtClean="0">
                <a:ln w="11430">
                  <a:solidFill>
                    <a:srgbClr val="FF0000"/>
                  </a:solidFill>
                </a:ln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spc="50" dirty="0" smtClean="0">
                <a:ln w="11430">
                  <a:solidFill>
                    <a:srgbClr val="FF0000"/>
                  </a:solidFill>
                </a:ln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 «Развитие </a:t>
            </a:r>
            <a:r>
              <a:rPr lang="ru-RU" sz="3600" b="1" spc="50" dirty="0" smtClean="0">
                <a:ln w="11430">
                  <a:solidFill>
                    <a:srgbClr val="FF0000"/>
                  </a:solidFill>
                </a:ln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сенсорной интеграции у детей дошкольного </a:t>
            </a:r>
            <a:r>
              <a:rPr lang="ru-RU" sz="3600" b="1" spc="50" dirty="0" smtClean="0">
                <a:ln w="11430">
                  <a:solidFill>
                    <a:srgbClr val="FF0000"/>
                  </a:solidFill>
                </a:ln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возраста»</a:t>
            </a:r>
            <a:r>
              <a:rPr lang="ru-RU" sz="3600" b="1" spc="50" dirty="0" smtClean="0">
                <a:ln w="11430">
                  <a:solidFill>
                    <a:srgbClr val="FF0000"/>
                  </a:solidFill>
                </a:ln>
                <a:solidFill>
                  <a:srgbClr val="D60093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3600" b="1" spc="50" dirty="0" smtClean="0">
                <a:ln w="11430">
                  <a:solidFill>
                    <a:srgbClr val="FF0000"/>
                  </a:solidFill>
                </a:ln>
                <a:solidFill>
                  <a:srgbClr val="D60093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sz="3600" b="1" spc="50" dirty="0">
              <a:ln w="11430">
                <a:solidFill>
                  <a:srgbClr val="FF0000"/>
                </a:solidFill>
              </a:ln>
              <a:solidFill>
                <a:srgbClr val="D60093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142852"/>
            <a:ext cx="6400800" cy="17526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n w="12700">
                  <a:solidFill>
                    <a:srgbClr val="D60093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МАДОУ №5</a:t>
            </a:r>
          </a:p>
          <a:p>
            <a:r>
              <a:rPr lang="ru-RU" sz="2400" b="1" dirty="0" smtClean="0">
                <a:ln w="12700">
                  <a:solidFill>
                    <a:srgbClr val="D60093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Центр игровой поддержки ребёнка (ЦИПР)</a:t>
            </a:r>
            <a:endParaRPr lang="ru-RU" sz="2400" b="1" dirty="0">
              <a:ln w="12700">
                <a:solidFill>
                  <a:srgbClr val="D60093"/>
                </a:solidFill>
                <a:prstDash val="solid"/>
              </a:ln>
              <a:solidFill>
                <a:srgbClr val="0070C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cdn1.ozone.ru/s3/multimedia-b/605785910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2643182"/>
            <a:ext cx="3776285" cy="35004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https://avatars.mds.yandex.net/i?id=92ebbe4cdbb8978f40e021ff7250d5615e3b587d-8181450-images-thumbs&amp;n=1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428736"/>
            <a:ext cx="4143404" cy="28575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1928794" y="214290"/>
            <a:ext cx="59037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ru-RU" sz="2800" b="1" i="1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Развиваем тактильные ощущения</a:t>
            </a:r>
            <a:r>
              <a:rPr lang="ru-RU" sz="2800" i="1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2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285852" y="274638"/>
            <a:ext cx="6943748" cy="725487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Развиваем вестибулярный аппарат</a:t>
            </a:r>
            <a:endParaRPr lang="ru-RU" sz="2800" b="1" i="1" dirty="0"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s://nevromed73.ru/wp-content/uploads/2021/05/8.1546271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357298"/>
            <a:ext cx="3028035" cy="18823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1506" name="Picture 2" descr="https://avatars.mds.yandex.net/i?id=183325b2146327265746ba5d297056b5-5228090-images-thumbs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96" y="1928802"/>
            <a:ext cx="4543425" cy="30480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1508" name="Picture 4" descr="https://avatars.mds.yandex.net/i?id=cc2fafd10f4ea90f901eeddee4da5910aaf8be11-6969813-images-thumbs&amp;n=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3429000"/>
            <a:ext cx="3048000" cy="30480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1571604" y="274638"/>
            <a:ext cx="5857916" cy="1143000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3100" b="1" i="1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 Проприоцептивная деятельность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endParaRPr lang="ru-RU" dirty="0"/>
          </a:p>
        </p:txBody>
      </p:sp>
      <p:pic>
        <p:nvPicPr>
          <p:cNvPr id="7" name="Рисунок 6" descr="C:\Users\user\Desktop\СЕНСОР ИНТЕГРАЦИЯ\v1K3VBKvUKE.jpg"/>
          <p:cNvPicPr/>
          <p:nvPr/>
        </p:nvPicPr>
        <p:blipFill>
          <a:blip r:embed="rId2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l="5131" t="21181" r="34160" b="52158"/>
          <a:stretch>
            <a:fillRect/>
          </a:stretch>
        </p:blipFill>
        <p:spPr bwMode="auto">
          <a:xfrm>
            <a:off x="571472" y="1000108"/>
            <a:ext cx="3606182" cy="23731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https://avatars.mds.yandex.net/i?id=cb1a2b86591f2a760c2a804a4fe06203-5321834-images-thumbs&amp;n=1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2285992"/>
            <a:ext cx="4572000" cy="30505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483" name="Picture 3" descr="https://avatars.mds.yandex.net/i?id=190f63b215c62977e0f68175667b739319e3e8c7-7662207-images-thumbs&amp;n=13"/>
          <p:cNvPicPr>
            <a:picLocks noChangeAspect="1" noChangeArrowheads="1"/>
          </p:cNvPicPr>
          <p:nvPr/>
        </p:nvPicPr>
        <p:blipFill>
          <a:blip r:embed="rId4"/>
          <a:srcRect l="12500" r="17187"/>
          <a:stretch>
            <a:fillRect/>
          </a:stretch>
        </p:blipFill>
        <p:spPr bwMode="auto">
          <a:xfrm>
            <a:off x="785786" y="3571876"/>
            <a:ext cx="3214710" cy="30480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71802" y="285728"/>
            <a:ext cx="29280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Развиваем </a:t>
            </a:r>
            <a:r>
              <a:rPr lang="ru-RU" sz="2800" b="1" i="1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зрение</a:t>
            </a:r>
            <a:endParaRPr lang="ru-RU" sz="2800" b="1" i="1" dirty="0"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 descr="https://avatars.mds.yandex.net/i?id=eb216ff6a3586524e1d89a3e66a1da21086ee762-6431583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3500438"/>
            <a:ext cx="3752850" cy="3048001"/>
          </a:xfrm>
          <a:prstGeom prst="rect">
            <a:avLst/>
          </a:prstGeom>
          <a:noFill/>
        </p:spPr>
      </p:pic>
      <p:pic>
        <p:nvPicPr>
          <p:cNvPr id="26628" name="Picture 4" descr="https://avatars.mds.yandex.net/i?id=118cc44ee3bbb0488bcce6cc8262ffc1-4234302-images-thumbs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142984"/>
            <a:ext cx="5500726" cy="40096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28992" y="214290"/>
            <a:ext cx="26540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Развиваем слух </a:t>
            </a:r>
            <a:endParaRPr lang="ru-RU" sz="2800" b="1" i="1" dirty="0"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8" name="Picture 8" descr="http://dou45.sochi-schools.ru/wp-content/uploads/2021/02/slide-4-1024x7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928670"/>
            <a:ext cx="8072494" cy="55813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3042" y="285728"/>
            <a:ext cx="601318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ru-RU" sz="2800" b="1" i="1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Развиваем </a:t>
            </a:r>
            <a:r>
              <a:rPr lang="ru-RU" sz="2800" b="1" i="1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вкус, обоняние, осязание</a:t>
            </a:r>
            <a:endParaRPr lang="ru-RU" sz="2800" b="1" i="1" dirty="0"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ttps://avatars.mds.yandex.net/i?id=1f7ed9ac6911d30e9d85ed79445dbc62a514eb9f-8209506-images-thumbs&amp;n=1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4643446"/>
            <a:ext cx="2643206" cy="18574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9698" name="Picture 2" descr="https://avatars.mds.yandex.net/i?id=720eab0fc848ad078498063372e6c30c8c92f881-4265706-images-thumbs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214422"/>
            <a:ext cx="4171950" cy="30480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9700" name="Picture 4" descr="https://shareslide.ru/img/thumbs/a49dc876ded8f877589ed5d57fbda260-800x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1214422"/>
            <a:ext cx="4133821" cy="31003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9702" name="Picture 6" descr="https://avatars.mds.yandex.net/i?id=56cbe494d708007bb066f93e70f24779b5b2e8c1-7085821-images-thumbs&amp;n=1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85918" y="4572008"/>
            <a:ext cx="2928926" cy="19465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7" name="Picture 5" descr="https://avatars.mds.yandex.net/i?id=4e7403b6afbd3d04ddfa2fc70e23d071b6b35698-7012054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192130">
            <a:off x="5367849" y="4994832"/>
            <a:ext cx="1339093" cy="140495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500034" y="1305342"/>
            <a:ext cx="535785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2860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Ортопедические 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коврики</a:t>
            </a:r>
            <a:endParaRPr lang="ru-RU" sz="2400" dirty="0" smtClean="0">
              <a:solidFill>
                <a:srgbClr val="7030A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22860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Плед и покрывало в качестве "качели". Ребёнок сидит или лежит в центре, родители держат по краям и раскачивают его.</a:t>
            </a:r>
          </a:p>
          <a:p>
            <a:pPr lvl="0" indent="22860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Балансировочные доски и качели.</a:t>
            </a:r>
          </a:p>
          <a:p>
            <a:pPr lvl="0" indent="22860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Сенсорные 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коробочки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крупами, фасолью, 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пуговицами.</a:t>
            </a:r>
            <a:endParaRPr lang="ru-RU" sz="2400" dirty="0" smtClean="0">
              <a:solidFill>
                <a:srgbClr val="7030A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22860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обоняния - коробочки или баночки с различными запахами.</a:t>
            </a:r>
          </a:p>
          <a:p>
            <a:pPr lvl="0" indent="22860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Игры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обеспечивающие </a:t>
            </a:r>
            <a:endParaRPr lang="ru-RU" sz="2400" dirty="0" smtClean="0">
              <a:solidFill>
                <a:srgbClr val="7030A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2286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тактильную стимуляцию:</a:t>
            </a:r>
          </a:p>
          <a:p>
            <a:pPr lvl="0" indent="2286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сортировка крупы, игры с с прищепками, пуговицами и т.д.</a:t>
            </a:r>
            <a:endParaRPr lang="ru-RU" sz="2400" dirty="0" smtClean="0">
              <a:solidFill>
                <a:srgbClr val="7030A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285728"/>
            <a:ext cx="821537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2860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solidFill>
                  <a:srgbClr val="D6009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 можно использовать дома для сенсорной интеграции</a:t>
            </a:r>
            <a:r>
              <a:rPr lang="ru-RU" sz="2800" i="1" dirty="0" smtClean="0">
                <a:solidFill>
                  <a:srgbClr val="D6009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?</a:t>
            </a:r>
            <a:endParaRPr lang="ru-RU" sz="2800" i="1" dirty="0" smtClean="0">
              <a:solidFill>
                <a:srgbClr val="D60093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:\Users\user\Desktop\СЕНСОР ИНТЕГРАЦИЯ\ASNLni_YMqE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l="10297" t="33574" r="9025" b="7930"/>
          <a:stretch>
            <a:fillRect/>
          </a:stretch>
        </p:blipFill>
        <p:spPr bwMode="auto">
          <a:xfrm>
            <a:off x="6643702" y="3429000"/>
            <a:ext cx="2286016" cy="2286016"/>
          </a:xfrm>
          <a:prstGeom prst="ellipse">
            <a:avLst/>
          </a:prstGeom>
          <a:ln w="190500" cap="rnd">
            <a:solidFill>
              <a:schemeClr val="tx2">
                <a:lumMod val="40000"/>
                <a:lumOff val="60000"/>
              </a:schemeClr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C:\Users\user\Desktop\СЕНСОР ИНТЕГРАЦИЯ\MGWNMjDJmGU.jpg"/>
          <p:cNvPicPr/>
          <p:nvPr/>
        </p:nvPicPr>
        <p:blipFill>
          <a:blip r:embed="rId4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l="11522" t="33888" r="6537" b="7501"/>
          <a:stretch>
            <a:fillRect/>
          </a:stretch>
        </p:blipFill>
        <p:spPr bwMode="auto">
          <a:xfrm>
            <a:off x="5929322" y="1142984"/>
            <a:ext cx="2883563" cy="23466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s://i.sunhome.ru/poetry/126/podarok-v29.or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76352" y="2928934"/>
            <a:ext cx="4170514" cy="35718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785786" y="1928802"/>
            <a:ext cx="7879016" cy="2500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rgbClr val="7030A0"/>
                  </a:solidFill>
                  <a:prstDash val="solid"/>
                </a:ln>
                <a:solidFill>
                  <a:srgbClr val="D60093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СПАСИБО ЗА ВНИМАНИЕ!</a:t>
            </a:r>
            <a:endParaRPr lang="ru-RU" sz="5400" b="1" cap="all" spc="0" dirty="0">
              <a:ln w="9000" cmpd="sng">
                <a:solidFill>
                  <a:srgbClr val="7030A0"/>
                </a:solidFill>
                <a:prstDash val="solid"/>
              </a:ln>
              <a:solidFill>
                <a:srgbClr val="D60093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500034" y="571481"/>
            <a:ext cx="8229600" cy="3929090"/>
          </a:xfrm>
        </p:spPr>
        <p:txBody>
          <a:bodyPr/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i="1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Сенсорная </a:t>
            </a:r>
            <a:r>
              <a:rPr lang="ru-RU" b="1" i="1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интеграция 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процесс , во время которого нервная система человека получает информацию от рецепторов всех чувств. Затем организует их и интерпретирует так, что бы они могли быть использованы в целенаправленной деятельности. </a:t>
            </a:r>
            <a:endParaRPr lang="ru-RU" sz="28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https://avatars.mds.yandex.net/i?id=d917d7ca830400e8f0991373f7d7f513e175fa96-7753642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3429000"/>
            <a:ext cx="3838575" cy="304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Органы чувств</a:t>
            </a:r>
            <a:endParaRPr lang="ru-RU" sz="3200" b="1" i="1" dirty="0"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3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Человек</a:t>
            </a:r>
            <a:r>
              <a:rPr lang="ru-RU" sz="3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получает информацию посредством семи  основных органов </a:t>
            </a:r>
            <a:r>
              <a:rPr lang="ru-RU" sz="3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чувств</a:t>
            </a:r>
            <a:endParaRPr lang="ru-RU" sz="30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ü"/>
            </a:pPr>
            <a:r>
              <a:rPr lang="ru-RU" sz="3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Глаза (зрение)</a:t>
            </a:r>
            <a:endParaRPr lang="ru-RU" sz="30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ü"/>
            </a:pPr>
            <a:r>
              <a:rPr lang="ru-RU" sz="3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Уши (слух)</a:t>
            </a:r>
            <a:endParaRPr lang="ru-RU" sz="30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ü"/>
            </a:pPr>
            <a:r>
              <a:rPr lang="ru-RU" sz="3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Язык (вкус)</a:t>
            </a:r>
            <a:endParaRPr lang="ru-RU" sz="30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ü"/>
            </a:pPr>
            <a:r>
              <a:rPr lang="ru-RU" sz="3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Нос (обоняние)</a:t>
            </a:r>
            <a:endParaRPr lang="ru-RU" sz="30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ü"/>
            </a:pPr>
            <a:r>
              <a:rPr lang="ru-RU" sz="3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Кожа (осязание)</a:t>
            </a:r>
            <a:endParaRPr lang="ru-RU" sz="30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ü"/>
            </a:pPr>
            <a:r>
              <a:rPr lang="ru-RU" sz="3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Вестибулярный аппарат</a:t>
            </a:r>
            <a:r>
              <a:rPr lang="ru-RU" sz="3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(чувство ускорения и положения в пространстве)</a:t>
            </a:r>
            <a:endParaRPr lang="ru-RU" sz="30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ü"/>
            </a:pPr>
            <a:r>
              <a:rPr lang="ru-RU" sz="3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роприоцепция </a:t>
            </a:r>
            <a:r>
              <a:rPr lang="ru-RU" sz="3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(ощущение своего тела).</a:t>
            </a:r>
          </a:p>
          <a:p>
            <a:endParaRPr lang="ru-RU" dirty="0"/>
          </a:p>
        </p:txBody>
      </p:sp>
      <p:pic>
        <p:nvPicPr>
          <p:cNvPr id="5122" name="Picture 2" descr="https://klubmama.ru/uploads/posts/2022-08/thumbs/1660736017_3-klubmama-ru-p-organi-chuvstv-podelka-dlya-detei-foto-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1928802"/>
            <a:ext cx="3082869" cy="25240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s://vse-massazhery.ru/assets/images/products/301/us-medica-balance-disk14.jpg"/>
          <p:cNvPicPr>
            <a:picLocks noChangeAspect="1" noChangeArrowheads="1"/>
          </p:cNvPicPr>
          <p:nvPr/>
        </p:nvPicPr>
        <p:blipFill>
          <a:blip r:embed="rId2"/>
          <a:srcRect l="7087" r="6246"/>
          <a:stretch>
            <a:fillRect/>
          </a:stretch>
        </p:blipFill>
        <p:spPr bwMode="auto">
          <a:xfrm>
            <a:off x="357158" y="714356"/>
            <a:ext cx="8480286" cy="5500726"/>
          </a:xfrm>
          <a:prstGeom prst="rect">
            <a:avLst/>
          </a:prstGeom>
          <a:noFill/>
        </p:spPr>
      </p:pic>
      <p:pic>
        <p:nvPicPr>
          <p:cNvPr id="4102" name="Picture 6" descr="https://forexdengi.com/filedata/fetch?id=2946916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0"/>
            <a:ext cx="1619238" cy="17144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thepresentation.ru/img/tmb/3/271576/1f442dff1376b6c37fa132b4307cbccb-800x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357166"/>
            <a:ext cx="8001056" cy="60007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upload.wikimedia.org/wikipedia/commons/thumb/b/bf/Jean_Photos-1.jpg/1200px-Jean_Photos-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000108"/>
            <a:ext cx="2724138" cy="3341101"/>
          </a:xfrm>
          <a:prstGeom prst="rect">
            <a:avLst/>
          </a:prstGeom>
          <a:ln w="228600" cap="sq" cmpd="thickThin">
            <a:solidFill>
              <a:srgbClr val="7030A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4143372" y="2214554"/>
            <a:ext cx="464347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Теория сенсорной интеграции, разработана всемирно известным специалистом по развитию детей </a:t>
            </a:r>
            <a:r>
              <a:rPr lang="ru-RU" sz="2400" i="1" dirty="0" smtClean="0">
                <a:solidFill>
                  <a:srgbClr val="D6009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Джин </a:t>
            </a:r>
            <a:r>
              <a:rPr lang="ru-RU" sz="2400" i="1" dirty="0" err="1" smtClean="0">
                <a:solidFill>
                  <a:srgbClr val="D6009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Айрес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построена на системном подходе к деятельности мозга.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00166" y="5429264"/>
            <a:ext cx="18561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D6009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1920-1989г.г.</a:t>
            </a:r>
            <a:endParaRPr lang="ru-RU" sz="2400" dirty="0" smtClean="0">
              <a:solidFill>
                <a:srgbClr val="D60093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28728" y="4714884"/>
            <a:ext cx="21107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D6009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Джин </a:t>
            </a:r>
            <a:r>
              <a:rPr lang="ru-RU" sz="2800" dirty="0" err="1" smtClean="0">
                <a:solidFill>
                  <a:srgbClr val="D6009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Айрес</a:t>
            </a:r>
            <a:endParaRPr lang="ru-RU" sz="28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Основные </a:t>
            </a:r>
            <a:r>
              <a:rPr lang="ru-RU" sz="2800" b="1" i="1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признаки нарушения сенсорной интеграции у детей</a:t>
            </a:r>
            <a:endParaRPr lang="ru-RU" sz="2800" b="1" i="1" dirty="0"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Тактильные нарушения. 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Дисфункция вестибулярного аппарата. 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Проприоцептивная дисфункция. 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Аудиальная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дисфункция. 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Нарушения оральных функций. 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Дисфункция обоняния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Визуальная 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дисфункция</a:t>
            </a:r>
            <a:endParaRPr lang="ru-RU" sz="24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Артикуляционные 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нарушения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Игровая дисфункция. 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Отклонения в саморегуляции. 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Дисфункция внутренней регуляции.</a:t>
            </a:r>
            <a:endParaRPr lang="ru-RU" sz="2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Виды занятий по развитию сенсорной интеграции</a:t>
            </a:r>
            <a:br>
              <a:rPr lang="ru-RU" sz="2800" b="1" i="1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/>
              <a:t> </a:t>
            </a:r>
            <a:r>
              <a:rPr lang="ru-RU" sz="2800" b="1" i="1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Развиваем тактильные ощущения</a:t>
            </a:r>
            <a:r>
              <a:rPr lang="ru-RU" sz="2800" i="1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2800" b="1" i="1" dirty="0"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Users\user\Desktop\СЕНСОР ИНТЕГРАЦИЯ\7SDXVlQZDy4.jpg"/>
          <p:cNvPicPr/>
          <p:nvPr/>
        </p:nvPicPr>
        <p:blipFill>
          <a:blip r:embed="rId2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l="5598" t="6986" r="31892" b="60460"/>
          <a:stretch>
            <a:fillRect/>
          </a:stretch>
        </p:blipFill>
        <p:spPr bwMode="auto">
          <a:xfrm>
            <a:off x="428596" y="1928802"/>
            <a:ext cx="3714776" cy="28575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https://i.etsystatic.com/13254469/r/il/945f17/1486675361/il_1588xN.1486675361_m9j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2000240"/>
            <a:ext cx="3143272" cy="28575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static.wixstatic.com/media/747187_c6236f28ad464571b55a6c3a1b59f9b6~mv2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214422"/>
            <a:ext cx="5940425" cy="21506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571604" y="214290"/>
            <a:ext cx="59037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ru-RU" sz="2800" b="1" i="1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Развиваем тактильные ощущения</a:t>
            </a:r>
            <a:r>
              <a:rPr lang="ru-RU" sz="2800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2800" dirty="0"/>
          </a:p>
        </p:txBody>
      </p:sp>
      <p:pic>
        <p:nvPicPr>
          <p:cNvPr id="6" name="Рисунок 5" descr="C:\Users\user\Desktop\СЕНСОР ИНТЕГРАЦИЯ\NWeG3wRnUf0.jpg"/>
          <p:cNvPicPr/>
          <p:nvPr/>
        </p:nvPicPr>
        <p:blipFill>
          <a:blip r:embed="rId3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l="52722" t="8037" r="4393" b="71096"/>
          <a:stretch>
            <a:fillRect/>
          </a:stretch>
        </p:blipFill>
        <p:spPr bwMode="auto">
          <a:xfrm>
            <a:off x="6357950" y="1357298"/>
            <a:ext cx="2546934" cy="18573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https://chichiko.ru/wa-data/public/shop/products/54/77/17754/images/29045/29045.970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488" y="3571876"/>
            <a:ext cx="3571900" cy="29295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227</Words>
  <PresentationFormat>Экран (4:3)</PresentationFormat>
  <Paragraphs>46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Семинар-практикум  «Развитие сенсорной интеграции у детей дошкольного возраста» </vt:lpstr>
      <vt:lpstr>Слайд 2</vt:lpstr>
      <vt:lpstr>Органы чувств</vt:lpstr>
      <vt:lpstr>Слайд 4</vt:lpstr>
      <vt:lpstr>Слайд 5</vt:lpstr>
      <vt:lpstr>Слайд 6</vt:lpstr>
      <vt:lpstr>Основные признаки нарушения сенсорной интеграции у детей</vt:lpstr>
      <vt:lpstr>Виды занятий по развитию сенсорной интеграции  Развиваем тактильные ощущения:</vt:lpstr>
      <vt:lpstr>Слайд 9</vt:lpstr>
      <vt:lpstr>Слайд 10</vt:lpstr>
      <vt:lpstr>Развиваем вестибулярный аппарат</vt:lpstr>
      <vt:lpstr> Проприоцептивная деятельность 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Семинар-практикум  «Развитие сенсорной интеграции у детей дошкольного возраста» </dc:title>
  <dc:creator>lenovo</dc:creator>
  <cp:lastModifiedBy>lenovo</cp:lastModifiedBy>
  <cp:revision>10</cp:revision>
  <dcterms:created xsi:type="dcterms:W3CDTF">2023-01-15T19:24:16Z</dcterms:created>
  <dcterms:modified xsi:type="dcterms:W3CDTF">2023-01-15T20:57:02Z</dcterms:modified>
</cp:coreProperties>
</file>