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93" r:id="rId3"/>
    <p:sldId id="271" r:id="rId4"/>
    <p:sldId id="297" r:id="rId5"/>
    <p:sldId id="300" r:id="rId6"/>
    <p:sldId id="301" r:id="rId7"/>
    <p:sldId id="307" r:id="rId8"/>
    <p:sldId id="296" r:id="rId9"/>
    <p:sldId id="302" r:id="rId10"/>
    <p:sldId id="306" r:id="rId11"/>
    <p:sldId id="305" r:id="rId12"/>
    <p:sldId id="304" r:id="rId13"/>
    <p:sldId id="295" r:id="rId14"/>
    <p:sldId id="28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18T13:02:31.190"/>
    </inkml:context>
    <inkml:brush xml:id="br0">
      <inkml:brushProperty name="width" value="0.1" units="cm"/>
      <inkml:brushProperty name="height" value="0.6" units="cm"/>
      <inkml:brushProperty name="color" value="#E71224"/>
      <inkml:brushProperty name="ignorePressure" value="1"/>
      <inkml:brushProperty name="inkEffects" value="pencil"/>
    </inkml:brush>
  </inkml:definitions>
  <inkml:trace contextRef="#ctx0" brushRef="#br0">1 1206,'0'-5,"0"-5,0-6,0-4,0-9,4-2,2-2,4 1,0 2,4 1,3 0,-1 2,1 1,-2 0,0 0,3 0,2 0,-2 0,1 4,1 2,1 4,3 1,-4-3,4 3,2-1,2 2,0-5,0 1,-1 2,0 1,0 2,-1 0,1-4,-1 3,0-2,0 1,-5 0,0 2,-1-1,2 2,1-2,5 2,3-2,1-2,-1 1,-2 3,0-1,-2 2,4 2,2 4,-2-3,4 1,0-4,-1 1,2 2,0 2,-2 2,2-3,-1-4,-1 0,-3 1,3 3,0 2,-1-2,-3 0,4-4,0 1,-2 1,-1 3,3 2,-1 2,0 1,-2 1,-2 0,-1 1,3-1,2 0,-2 1,0-1,2 0,1 0,-1 0,2-4,0-2,-1 0,-3 1,3-2,0-1,-1 1,7 2,5 2,5 1,-3 1,-4 1,4 1,2-1,-2 0,-4-4,-2-2,-2 1,-4 0,-4 2,-1 1,-3 1,4-4,0 0,0-1,-1 2,-1 1,-1 1,-1 1,-1 1,1 0,-1 0,0 0,0 1,0-1,0 0,4-4,2-2,5 0,-1 2,4 0,-2 2,3 1,-2 1,-3 0,2 0,2 0,0 0,-3 1,1-1,4 0,-2 0,2 0,-2 0,5 0,5 0,2 0,-4 0,-4 0,-2 0,1 0,-2 0,-4 0,-3 0,-3 0,-3 0,3 0,1 0,-1 4,-1 2,-1 0,-1-2,-2 0,1 2,-1 1,0-1,0 3,0 0,0-2,4-2,2-1,0-2,-1-1,-2 3,-1 2,0-1,-2-1,1-1,-1-1,0-1,-1 3,1 2,0 0,1-2,-1-1,0-1,0 3,0 2,5-1,1-2,0-1,3 4,1-1,-3 5,4-1,3-1,0-3,1 2,4 0,-2-1,-4 2,-4 0,1-2,-2-2,-1 3,2-1,0 0,-2-3,2-1,1-1,2 3,3 1,0 4,-2 1,-5-3,2-1,-1-3,-2-2,-2-1,-2 4,3 0,0 0,4 4,1 0,-3-2,3-2,-1-1,-2 2,-2 1,2 3,0 0,-2-1,3-3,0 2,3 5,0 0,-3-3,-3-2,3 1,-1 0,-1-2,-2 2,-2-1,3-1,0-2,0 3,-1 0,-2-2,-6 3,-2 0,4-2,3 3,0-1,1-1,-1 2,-1-1,0 3,0-1,0-2,-1-3,0 2,0 0,0-1,0 1,0 1,1 3,-1-1,4 2,2-1,5-2,-1 1,-1 4,3-1,-2-4,-2 2,3 4,-2 2,-1-1,2-4,-1-4,-2 2,3-2,0 2,-3 0,3-3,-1-2,-1 2,-3-1,-1 0,-3-3,0 3,-1 1,0-2,-4 3,-2 0,0-2,1-2,2 3,1 0,1-2,1 3,0 0,1-1,-1 2,0 4,1-1,-5 2,-2-1,1 1,-4 2,-4 4,-5-3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18T13:02:35.134"/>
    </inkml:context>
    <inkml:brush xml:id="br0">
      <inkml:brushProperty name="width" value="0.1" units="cm"/>
      <inkml:brushProperty name="height" value="0.6" units="cm"/>
      <inkml:brushProperty name="color" value="#E71224"/>
      <inkml:brushProperty name="ignorePressure" value="1"/>
      <inkml:brushProperty name="inkEffects" value="pencil"/>
    </inkml:brush>
  </inkml:definitions>
  <inkml:trace contextRef="#ctx0" brushRef="#br0">0 1181,'0'-5,"5"-5,5-6,6-5,0-3,2-1,-2-2,0 0,3-1,2 1,1 4,-2 3,0-1,0-1,2 4,2 0,1 3,0 0,1 2,0-1,1 1,4 0,1-3,5 1,-1 3,0-1,-4-2,3 1,0-2,-2 3,-2 2,-2 0,3 1,-4-2,-2 1,3 2,2-1,-1 0,-1 3,0-3,-1 1,-1-2,-1 0,1 2,-2-2,1 1,5-2,1-4,4 1,5-1,0-3,-2 3,-4-1,1 2,-1 4,-2 4,-2-2,-2-3,3 0,1-2,-1 1,-2 2,-1 4,-2 3,0 2,0 1,-1-3,0-1,4 0,2-4,0 1,-1 0,-2 3,-1 1,-1 3,0 0,-1 0,0 2,0-5,0-2,4 1,2 1,5 0,-1-2,-1-1,2 0,0 3,-3-4,-2 0,2 2,0 1,-1 2,-3 1,4 2,-1-1,0 2,-2-1,-2 0,-1-4,-2-1,1-1,-1 2,0 0,0 2,-1 1,1 1,0 0,5-4,1-2,0 1,-1-4,2 0,2 1,-2 3,-2 1,-2 2,4 1,0 1,-1 0,-2-4,-1-1,-1 0,3 0,2 2,3 1,0 1,4 1,-2 0,-2 0,-3-4,-3-2,-1 0,2 2,1 0,0 2,-2 1,3 1,1 0,-1 0,2 0,0 0,-1 1,-2-1,1 0,6 0,-1 0,-1 0,1 0,-1 0,-2 0,1 0,-1 0,3 0,0 0,1 0,4 0,-2 0,-2 0,0 0,3 0,-2 0,2 0,-2 0,1 0,-2 0,-3 0,1 0,-1 0,-3 0,-2 0,-2 0,-1 0,-1 0,-1 0,-1 0,6 0,0 4,1 3,3-2,0 0,-1 3,2 0,0 3,2 0,0-2,-3-3,-2 3,-3 3,-2 0,-1-1,-1 0,0 0,-1-3,1 2,0 0,0 2,0 3,0 0,0-3,0 1,0-2,1-3,3 2,2 3,0 0,-1-2,-2-4,-5 3,2-2,1-1,0 2,0 5,1-1,-2-3,1-2,0-3,-1 2,0 0,0-1,0-2,1-1,-6 2,-1 2,1 3,0 0,2-1,2-3,0-2,1-2,-5 4,0 0,-1 0,2-2,2-1,0 3,6 5,6 1,2 2,-2 0,3-4,-2-2,3 0,-2 1,-2-3,-4 3,3-1,-1 4,-1-1,2-2,-1-2,0 1,1 0,5 3,-1-1,-1-1,0 1,-1 0,-2-2,1-3,0-2,-3-1,-2-2,-1 5,-3 0,4 1,1-2,-5 3,-2 1,-2-2,0 4,1 3,1 1,0 1,1-1,-1-3,-3 1,-2-2,1 2,1 4,1 3,1-1,-3 0,-1-2,0-5,-3 1,1-2,-4 2,1-1,-2 2,1-1,2 1,3 4,-1 3,0-2,2 0,2-2,-3 0,0-3,-4 2,-12-3,-17-3,-18 2,-5-2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18T13:02:39.840"/>
    </inkml:context>
    <inkml:brush xml:id="br0">
      <inkml:brushProperty name="width" value="0.1" units="cm"/>
      <inkml:brushProperty name="height" value="0.6" units="cm"/>
      <inkml:brushProperty name="color" value="#E71224"/>
      <inkml:brushProperty name="ignorePressure" value="1"/>
      <inkml:brushProperty name="inkEffects" value="pencil"/>
    </inkml:brush>
  </inkml:definitions>
  <inkml:trace contextRef="#ctx0" brushRef="#br0">11 1,'-5'0,"-1"0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18T13:02:40.433"/>
    </inkml:context>
    <inkml:brush xml:id="br0">
      <inkml:brushProperty name="width" value="0.1" units="cm"/>
      <inkml:brushProperty name="height" value="0.6" units="cm"/>
      <inkml:brushProperty name="color" value="#E71224"/>
      <inkml:brushProperty name="ignorePressure" value="1"/>
      <inkml:brushProperty name="inkEffects" value="pencil"/>
    </inkml:brush>
  </inkml:definitions>
  <inkml:trace contextRef="#ctx0" brushRef="#br0">35 0,'-5'5,"0"5,-1 6,-3 5,0-2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7B933C-8975-41DD-9E54-9E60BC3134F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90B2D-059B-4A8C-A3A6-A58097614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77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290B2D-059B-4A8C-A3A6-A58097614F4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505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C9A92-E4F3-443F-A284-4BCADDBDB9CB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971600" y="1268760"/>
            <a:ext cx="6672234" cy="4047208"/>
            <a:chOff x="1855359" y="910813"/>
            <a:chExt cx="7196215" cy="459356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855359" y="910813"/>
              <a:ext cx="7196215" cy="8034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4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bg2">
                      <a:lumMod val="1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 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1" cy="4191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55E958F-CCB6-45F4-A6B0-DDFB4B90C1C8}"/>
              </a:ext>
            </a:extLst>
          </p:cNvPr>
          <p:cNvSpPr txBox="1"/>
          <p:nvPr/>
        </p:nvSpPr>
        <p:spPr>
          <a:xfrm>
            <a:off x="1115616" y="1268760"/>
            <a:ext cx="7632848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Анализ зависимостей, характеризующих процессы: движения (скорость, время, пройденный путь)</a:t>
            </a:r>
            <a:endParaRPr lang="ru-RU" sz="4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6767EF-3E4A-48ED-BB4F-A8E933E88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мы узнали?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1B3D14-B8CF-449A-86BD-7EF7452CC2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 какой величиной мы познакомились?</a:t>
            </a:r>
          </a:p>
          <a:p>
            <a:r>
              <a:rPr lang="ru-RU" dirty="0"/>
              <a:t>Скорость</a:t>
            </a:r>
            <a:r>
              <a:rPr lang="en-US" dirty="0">
                <a:solidFill>
                  <a:srgbClr val="FF0000"/>
                </a:solidFill>
              </a:rPr>
              <a:t>(v)</a:t>
            </a:r>
            <a:r>
              <a:rPr lang="ru-RU" dirty="0">
                <a:solidFill>
                  <a:srgbClr val="FF0000"/>
                </a:solidFill>
              </a:rPr>
              <a:t>-обозначается латинской буквой «вэ»</a:t>
            </a:r>
          </a:p>
          <a:p>
            <a:r>
              <a:rPr lang="ru-RU" dirty="0"/>
              <a:t>Назовите единицы измерения скорости</a:t>
            </a:r>
          </a:p>
          <a:p>
            <a:r>
              <a:rPr lang="ru-RU" dirty="0"/>
              <a:t>Км/</a:t>
            </a:r>
            <a:r>
              <a:rPr lang="ru-RU" dirty="0" err="1"/>
              <a:t>ч,м</a:t>
            </a:r>
            <a:r>
              <a:rPr lang="ru-RU" dirty="0"/>
              <a:t>/</a:t>
            </a:r>
            <a:r>
              <a:rPr lang="ru-RU" dirty="0" err="1"/>
              <a:t>с,км</a:t>
            </a:r>
            <a:r>
              <a:rPr lang="ru-RU" dirty="0"/>
              <a:t>/с</a:t>
            </a:r>
          </a:p>
          <a:p>
            <a:r>
              <a:rPr lang="ru-RU" dirty="0"/>
              <a:t>Чтобы найти скорость, какие величины мы должны знать?</a:t>
            </a:r>
          </a:p>
          <a:p>
            <a:r>
              <a:rPr lang="ru-RU" dirty="0"/>
              <a:t>Расстояние</a:t>
            </a:r>
            <a:r>
              <a:rPr lang="ru-RU" dirty="0">
                <a:solidFill>
                  <a:srgbClr val="FF0000"/>
                </a:solidFill>
              </a:rPr>
              <a:t>(</a:t>
            </a:r>
            <a:r>
              <a:rPr lang="en-US" dirty="0">
                <a:solidFill>
                  <a:srgbClr val="FF0000"/>
                </a:solidFill>
              </a:rPr>
              <a:t>S)</a:t>
            </a:r>
            <a:r>
              <a:rPr lang="ru-RU" dirty="0"/>
              <a:t> и время</a:t>
            </a:r>
            <a:r>
              <a:rPr lang="en-US" dirty="0">
                <a:solidFill>
                  <a:srgbClr val="FF0000"/>
                </a:solidFill>
              </a:rPr>
              <a:t>(t)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56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D9C19B-8AB6-44DD-8C0E-E52088BC8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Работа по учебнику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с.5№9(1)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F2C365-C9BE-4AE9-8141-EBAFCE42F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i="0" dirty="0">
                <a:effectLst/>
                <a:latin typeface="NunitoRegular"/>
              </a:rPr>
              <a:t>Пассажирский поезд прошёл 120 км </a:t>
            </a:r>
          </a:p>
          <a:p>
            <a:pPr marL="0" indent="0">
              <a:buNone/>
            </a:pPr>
            <a:r>
              <a:rPr lang="ru-RU" b="1" i="0" dirty="0">
                <a:effectLst/>
                <a:latin typeface="NunitoRegular"/>
              </a:rPr>
              <a:t>за 2 ч. С какой скоростью он двигался?</a:t>
            </a:r>
          </a:p>
          <a:p>
            <a:pPr marL="0" indent="0">
              <a:buNone/>
            </a:pPr>
            <a:r>
              <a:rPr lang="ru-RU" b="1" dirty="0">
                <a:latin typeface="NunitoRegular"/>
              </a:rPr>
              <a:t>Расстояние-120км</a:t>
            </a:r>
          </a:p>
          <a:p>
            <a:pPr marL="0" indent="0">
              <a:buNone/>
            </a:pPr>
            <a:r>
              <a:rPr lang="ru-RU" b="1" dirty="0">
                <a:latin typeface="NunitoRegular"/>
              </a:rPr>
              <a:t>Время-2ч</a:t>
            </a:r>
          </a:p>
          <a:p>
            <a:pPr marL="0" indent="0">
              <a:buNone/>
            </a:pPr>
            <a:r>
              <a:rPr lang="ru-RU" b="1" dirty="0">
                <a:latin typeface="NunitoRegular"/>
              </a:rPr>
              <a:t>Скорость-?км/ч</a:t>
            </a:r>
          </a:p>
          <a:p>
            <a:pPr marL="0" indent="0">
              <a:buNone/>
            </a:pPr>
            <a:r>
              <a:rPr lang="ru-RU" b="1" dirty="0">
                <a:latin typeface="NunitoRegular"/>
              </a:rPr>
              <a:t>Запомнить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v =S </a:t>
            </a:r>
            <a:r>
              <a:rPr lang="ru-RU" dirty="0">
                <a:solidFill>
                  <a:srgbClr val="FF0000"/>
                </a:solidFill>
              </a:rPr>
              <a:t>:</a:t>
            </a:r>
            <a:r>
              <a:rPr lang="en-US" dirty="0">
                <a:solidFill>
                  <a:srgbClr val="FF0000"/>
                </a:solidFill>
              </a:rPr>
              <a:t>t</a:t>
            </a: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b="1" dirty="0"/>
              <a:t>120:2=60(км/ч)</a:t>
            </a:r>
          </a:p>
          <a:p>
            <a:pPr marL="0" indent="0">
              <a:buNone/>
            </a:pPr>
            <a:r>
              <a:rPr lang="ru-RU" b="1" dirty="0" err="1"/>
              <a:t>Ответ:поезд</a:t>
            </a:r>
            <a:r>
              <a:rPr lang="ru-RU" b="1" dirty="0"/>
              <a:t> двигался со скоростью</a:t>
            </a:r>
          </a:p>
          <a:p>
            <a:pPr marL="0" indent="0">
              <a:buNone/>
            </a:pPr>
            <a:r>
              <a:rPr lang="ru-RU" b="1" dirty="0"/>
              <a:t>60км/ч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94620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6AE8CF-7889-4754-B3EC-92FCAB6F1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0A37D0-5596-41B5-9EF5-C25A8363D8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effectLst/>
                <a:latin typeface="Helvetica Neue"/>
              </a:rPr>
              <a:t>Чтобы найти </a:t>
            </a:r>
            <a:r>
              <a:rPr lang="ru-RU" b="1" i="0" dirty="0">
                <a:solidFill>
                  <a:srgbClr val="FF0000"/>
                </a:solidFill>
                <a:effectLst/>
                <a:latin typeface="Helvetica Neue"/>
              </a:rPr>
              <a:t>скорость,</a:t>
            </a:r>
            <a:r>
              <a:rPr lang="ru-RU" b="0" i="0" dirty="0">
                <a:effectLst/>
                <a:latin typeface="Helvetica Neue"/>
              </a:rPr>
              <a:t> нужно… </a:t>
            </a:r>
            <a:r>
              <a:rPr lang="ru-RU" b="0" i="0" dirty="0">
                <a:solidFill>
                  <a:srgbClr val="333333"/>
                </a:solidFill>
                <a:effectLst/>
                <a:latin typeface="Helvetica Neue"/>
              </a:rPr>
              <a:t>…</a:t>
            </a: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Helvetica Neue"/>
              </a:rPr>
              <a:t>р</a:t>
            </a:r>
            <a:r>
              <a:rPr lang="ru-RU" b="1" i="0" dirty="0">
                <a:solidFill>
                  <a:srgbClr val="FF0000"/>
                </a:solidFill>
                <a:effectLst/>
                <a:latin typeface="Helvetica Neue"/>
              </a:rPr>
              <a:t>асстояние</a:t>
            </a:r>
            <a:r>
              <a:rPr lang="ru-RU" b="0" i="0" dirty="0">
                <a:solidFill>
                  <a:srgbClr val="333333"/>
                </a:solidFill>
                <a:effectLst/>
                <a:latin typeface="Helvetica Neue"/>
              </a:rPr>
              <a:t> разделить </a:t>
            </a:r>
            <a:r>
              <a:rPr lang="ru-RU" b="1" i="0" dirty="0">
                <a:solidFill>
                  <a:srgbClr val="FF0000"/>
                </a:solidFill>
                <a:effectLst/>
                <a:latin typeface="Helvetica Neue"/>
              </a:rPr>
              <a:t>на время</a:t>
            </a:r>
          </a:p>
          <a:p>
            <a:r>
              <a:rPr lang="en-US" sz="3000" b="1" dirty="0">
                <a:solidFill>
                  <a:srgbClr val="FF0000"/>
                </a:solidFill>
              </a:rPr>
              <a:t>v =S </a:t>
            </a:r>
            <a:r>
              <a:rPr lang="ru-RU" sz="3000" b="1" dirty="0">
                <a:solidFill>
                  <a:srgbClr val="FF0000"/>
                </a:solidFill>
              </a:rPr>
              <a:t>:</a:t>
            </a:r>
            <a:r>
              <a:rPr lang="en-US" sz="3000" b="1" dirty="0">
                <a:solidFill>
                  <a:srgbClr val="FF0000"/>
                </a:solidFill>
              </a:rPr>
              <a:t>t</a:t>
            </a:r>
            <a:endParaRPr lang="ru-RU" sz="3000" b="1" dirty="0">
              <a:solidFill>
                <a:srgbClr val="FF0000"/>
              </a:solidFill>
            </a:endParaRPr>
          </a:p>
          <a:p>
            <a:r>
              <a:rPr lang="ru-RU" sz="3000" b="1" dirty="0">
                <a:latin typeface="Helvetica Neue"/>
              </a:rPr>
              <a:t>Назовите единицы измерения скорости</a:t>
            </a:r>
            <a:endParaRPr lang="ru-RU" b="1" i="0" dirty="0"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382076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94ABDF-11C9-4D71-9BBB-F62006186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Самостоятельная работа 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с.5 №13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6DC681-FA83-49AF-B16E-07EBC600E9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0" dirty="0">
                <a:effectLst/>
                <a:latin typeface="NunitoRegular"/>
              </a:rPr>
              <a:t>Найди значения выражений</a:t>
            </a:r>
          </a:p>
          <a:p>
            <a:pPr marL="0" indent="0">
              <a:buNone/>
            </a:pPr>
            <a:r>
              <a:rPr lang="ru-RU" b="1" i="0" dirty="0">
                <a:effectLst/>
                <a:latin typeface="NunitoRegular"/>
              </a:rPr>
              <a:t> d ∙ 8 и d : 8,</a:t>
            </a:r>
          </a:p>
          <a:p>
            <a:pPr marL="0" indent="0">
              <a:buNone/>
            </a:pPr>
            <a:r>
              <a:rPr lang="ru-RU" b="1" i="0" dirty="0">
                <a:effectLst/>
                <a:latin typeface="NunitoRegular"/>
              </a:rPr>
              <a:t> если d = 7200; </a:t>
            </a:r>
          </a:p>
          <a:p>
            <a:pPr marL="0" indent="0">
              <a:buNone/>
            </a:pPr>
            <a:r>
              <a:rPr lang="ru-RU" b="1" i="0" dirty="0">
                <a:effectLst/>
                <a:latin typeface="NunitoRegular"/>
              </a:rPr>
              <a:t>d = 64000; </a:t>
            </a:r>
          </a:p>
          <a:p>
            <a:pPr marL="0" indent="0">
              <a:buNone/>
            </a:pPr>
            <a:r>
              <a:rPr lang="ru-RU" b="1" i="0" dirty="0">
                <a:effectLst/>
                <a:latin typeface="NunitoRegular"/>
              </a:rPr>
              <a:t>d = 96000</a:t>
            </a:r>
            <a:r>
              <a:rPr lang="ru-RU" b="1" i="0" dirty="0">
                <a:solidFill>
                  <a:srgbClr val="404040"/>
                </a:solidFill>
                <a:effectLst/>
                <a:latin typeface="NunitoRegular"/>
              </a:rPr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639655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Домашняя работа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>
                <a:latin typeface="Arial Black" panose="020B0A04020102020204" pitchFamily="34" charset="0"/>
                <a:cs typeface="Times New Roman" panose="02020603050405020304" pitchFamily="18" charset="0"/>
              </a:rPr>
              <a:t>стр. 5</a:t>
            </a: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Times New Roman" panose="02020603050405020304" pitchFamily="18" charset="0"/>
              </a:rPr>
              <a:t> № 11,№9(2) </a:t>
            </a:r>
            <a:endParaRPr lang="ru-RU" sz="4400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203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Цели: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indent="450850" algn="l"/>
            <a:r>
              <a:rPr lang="ru-RU" sz="32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Цель урока: </a:t>
            </a:r>
            <a:r>
              <a:rPr lang="ru-RU" sz="3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выявить зависимость между величинами, характеризующими движение тел (скорость, время, расстояние).</a:t>
            </a:r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l"/>
            <a:r>
              <a:rPr lang="ru-RU" sz="32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Планируемые результаты:</a:t>
            </a:r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l"/>
            <a:r>
              <a:rPr lang="ru-RU" sz="32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Предметные:</a:t>
            </a:r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450850" algn="just">
              <a:buFont typeface="Arial" panose="020B0604020202020204" pitchFamily="34" charset="0"/>
              <a:buChar char="•"/>
            </a:pPr>
            <a:r>
              <a:rPr lang="ru-RU" sz="3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учить читать и записывать величины (скорость, время, расстояние), устанавливать взаимосвязь между ними, выбирать единицы измерения величин, выполнять с ними действия;</a:t>
            </a:r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450850" algn="just">
              <a:buFont typeface="Arial" panose="020B0604020202020204" pitchFamily="34" charset="0"/>
              <a:buChar char="•"/>
            </a:pPr>
            <a:r>
              <a:rPr lang="ru-RU" sz="3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анализировать задачу, устанавливать зависимость между условием и вопросом;</a:t>
            </a:r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450850" algn="just">
              <a:buFont typeface="Arial" panose="020B0604020202020204" pitchFamily="34" charset="0"/>
              <a:buChar char="•"/>
            </a:pPr>
            <a:r>
              <a:rPr lang="ru-RU" sz="3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читать, понимать, применять простейшие формулы для нахождения скорости, времени, расстояния с опорой на предыдущий опыт с буквенными выражениями;</a:t>
            </a:r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450850" algn="just">
              <a:buFont typeface="Arial" panose="020B0604020202020204" pitchFamily="34" charset="0"/>
              <a:buChar char="•"/>
            </a:pPr>
            <a:r>
              <a:rPr lang="ru-RU" sz="3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способствовать формированию вычислительных навыков.</a:t>
            </a:r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50850" algn="just"/>
            <a:r>
              <a:rPr lang="ru-RU" sz="32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Метапредметные:</a:t>
            </a:r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450850" algn="just">
              <a:buFont typeface="Arial" panose="020B0604020202020204" pitchFamily="34" charset="0"/>
              <a:buChar char="•"/>
            </a:pPr>
            <a:r>
              <a:rPr lang="ru-RU" sz="3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осваивать под руководством учителя способы решения задач,</a:t>
            </a:r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518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января 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Классная работа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Математический диктант</a:t>
            </a:r>
            <a:endParaRPr lang="ru-RU" dirty="0"/>
          </a:p>
          <a:p>
            <a:pPr marL="0" indent="0">
              <a:buNone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Во</a:t>
            </a:r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раз число 366 больше 6? </a:t>
            </a:r>
            <a:r>
              <a:rPr lang="ru-RU" sz="3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квадратных см в 1 м</a:t>
            </a:r>
            <a:r>
              <a:rPr lang="ru-RU" sz="3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3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Чему равна площадь квадрата со стороной 3 </a:t>
            </a:r>
            <a:r>
              <a:rPr lang="ru-RU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3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Бабушка собрала 36 яблок. Это в 4 раза больше, чем собрал внук. Сколько яблок собрал внук? </a:t>
            </a:r>
            <a:r>
              <a:rPr lang="ru-RU" sz="3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5)Мама приготовила 18л варенья и разлила в 6 одинаковых банок. Сколько литров варенья в 1 банке?</a:t>
            </a:r>
          </a:p>
          <a:p>
            <a:pPr marL="0" indent="0">
              <a:buNone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Прямоугольник со сторонами 7 см и 6 см поделили на два равных треугольника. Чему равна их площадь?  </a:t>
            </a:r>
          </a:p>
          <a:p>
            <a:pPr marL="0" indent="0">
              <a:buNone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61, 10000с</a:t>
            </a:r>
            <a:r>
              <a:rPr lang="ru-RU" sz="3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8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,9</a:t>
            </a:r>
            <a:r>
              <a:rPr lang="ru-RU" sz="3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дм</a:t>
            </a:r>
            <a:r>
              <a:rPr lang="ru-RU" sz="38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9яблок, 3л,7*6=42:2=21(см2)</a:t>
            </a:r>
          </a:p>
        </p:txBody>
      </p:sp>
    </p:spTree>
    <p:extLst>
      <p:ext uri="{BB962C8B-B14F-4D97-AF65-F5344CB8AC3E}">
        <p14:creationId xmlns:p14="http://schemas.microsoft.com/office/powerpoint/2010/main" val="349811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12FFDE-7667-4687-9CA1-2B90C6BF6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 fontScale="90000"/>
          </a:bodyPr>
          <a:lstStyle/>
          <a:p>
            <a:r>
              <a:rPr lang="ru-RU" sz="44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Прочитайте единицы измерения величин:</a:t>
            </a:r>
            <a:br>
              <a:rPr lang="ru-RU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</a:br>
            <a:r>
              <a:rPr lang="ru-RU" sz="44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 </a:t>
            </a:r>
            <a:br>
              <a:rPr lang="ru-RU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A40699-B9B0-4854-A7F7-05BCAB6DD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44522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32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345 кг,  25364м,  56 мин,  158 с,  2004 км,</a:t>
            </a:r>
          </a:p>
          <a:p>
            <a:pPr algn="l"/>
            <a:r>
              <a:rPr lang="ru-RU" sz="32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  25 кв. м,  2 </a:t>
            </a:r>
            <a:r>
              <a:rPr lang="ru-RU" sz="3200" b="0" i="0" dirty="0" err="1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сут</a:t>
            </a:r>
            <a:r>
              <a:rPr lang="ru-RU" sz="32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,  6ч 10мин,  345 кв. см , 120км/ч,  425г</a:t>
            </a:r>
            <a:endParaRPr lang="ru-RU" b="0" i="0" dirty="0">
              <a:solidFill>
                <a:srgbClr val="111115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ru-RU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На какие группы их можно разделить?</a:t>
            </a:r>
          </a:p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Масса</a:t>
            </a:r>
            <a:r>
              <a:rPr lang="ru-RU" sz="3200" dirty="0">
                <a:solidFill>
                  <a:srgbClr val="111115"/>
                </a:solidFill>
                <a:latin typeface="Times New Roman" panose="02020603050405020304" pitchFamily="18" charset="0"/>
              </a:rPr>
              <a:t>(</a:t>
            </a: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</a:rPr>
              <a:t>345 кг, 425г   </a:t>
            </a:r>
            <a:r>
              <a:rPr lang="ru-RU" sz="3200" dirty="0">
                <a:solidFill>
                  <a:srgbClr val="111115"/>
                </a:solidFill>
                <a:latin typeface="Times New Roman" panose="02020603050405020304" pitchFamily="18" charset="0"/>
              </a:rPr>
              <a:t>)</a:t>
            </a:r>
            <a:r>
              <a:rPr lang="ru-RU" sz="3200" b="0" i="0" dirty="0">
                <a:solidFill>
                  <a:srgbClr val="111115"/>
                </a:solidFill>
                <a:effectLst/>
                <a:latin typeface="Times New Roman" panose="02020603050405020304" pitchFamily="18" charset="0"/>
              </a:rPr>
              <a:t> </a:t>
            </a:r>
          </a:p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Время</a:t>
            </a: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</a:rPr>
              <a:t>(56 мин,  158 с,  2 </a:t>
            </a:r>
            <a:r>
              <a:rPr lang="ru-RU" dirty="0" err="1">
                <a:solidFill>
                  <a:srgbClr val="111115"/>
                </a:solidFill>
                <a:latin typeface="Times New Roman" panose="02020603050405020304" pitchFamily="18" charset="0"/>
              </a:rPr>
              <a:t>сут</a:t>
            </a: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</a:rPr>
              <a:t>,  6ч 10мин)</a:t>
            </a:r>
          </a:p>
          <a:p>
            <a:pPr lvl="0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Расстояние</a:t>
            </a: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</a:rPr>
              <a:t>(25364м, 2004 км, 25 кв. м,  ,  345 кв. см </a:t>
            </a:r>
          </a:p>
          <a:p>
            <a:r>
              <a:rPr lang="ru-RU" dirty="0"/>
              <a:t> </a:t>
            </a:r>
            <a:r>
              <a:rPr lang="ru-RU" dirty="0">
                <a:solidFill>
                  <a:srgbClr val="00B0F0"/>
                </a:solidFill>
              </a:rPr>
              <a:t>Какую единицу измерения можно назвать лишней?</a:t>
            </a:r>
          </a:p>
          <a:p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</a:rPr>
              <a:t>120км/ч,</a:t>
            </a:r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</a:rPr>
              <a:t> Кто из вас знает, что измеряют ею?</a:t>
            </a:r>
          </a:p>
          <a:p>
            <a:r>
              <a:rPr lang="ru-RU" dirty="0">
                <a:solidFill>
                  <a:srgbClr val="111115"/>
                </a:solidFill>
                <a:latin typeface="Times New Roman" panose="02020603050405020304" pitchFamily="18" charset="0"/>
              </a:rPr>
              <a:t>- А хотите узнать?</a:t>
            </a:r>
          </a:p>
          <a:p>
            <a:endParaRPr lang="ru-RU" b="0" i="0" dirty="0">
              <a:solidFill>
                <a:srgbClr val="111115"/>
              </a:solidFill>
              <a:effectLst/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3140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CEB1C7-49A4-4402-830B-24D346356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Подумайте!!!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20B492-9A09-409C-BEFC-3D728BED6A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Легковая машина прошла 160км за 2ч</a:t>
            </a:r>
          </a:p>
          <a:p>
            <a:pPr marL="0" indent="0">
              <a:buNone/>
            </a:pPr>
            <a:r>
              <a:rPr lang="ru-RU" dirty="0"/>
              <a:t>В течении каждого часа она проходила одинаковое расстояние. Сколько километров эта машина проходила за 1 час?</a:t>
            </a:r>
          </a:p>
          <a:p>
            <a:pPr marL="0" indent="0">
              <a:buNone/>
            </a:pPr>
            <a:r>
              <a:rPr lang="ru-RU" dirty="0"/>
              <a:t>                                      2ч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                                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160км</a:t>
            </a:r>
          </a:p>
          <a:p>
            <a:pPr marL="0" indent="0">
              <a:buNone/>
            </a:pPr>
            <a:r>
              <a:rPr lang="ru-RU" dirty="0">
                <a:solidFill>
                  <a:prstClr val="black"/>
                </a:solidFill>
                <a:latin typeface="Calibri"/>
              </a:rPr>
              <a:t>160:2=80</a:t>
            </a:r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59835048-112C-4B4A-AC75-45F1D25EFCEF}"/>
              </a:ext>
            </a:extLst>
          </p:cNvPr>
          <p:cNvCxnSpPr/>
          <p:nvPr/>
        </p:nvCxnSpPr>
        <p:spPr>
          <a:xfrm>
            <a:off x="827584" y="4581128"/>
            <a:ext cx="6480720" cy="7200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75694A7-6026-49FF-B973-F66A6C2E5C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802318"/>
            <a:ext cx="2508475" cy="1672317"/>
          </a:xfrm>
          <a:prstGeom prst="rect">
            <a:avLst/>
          </a:prstGeom>
        </p:spPr>
      </p:pic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18E7C87B-7010-41A4-9CB1-0EEB3F37867A}"/>
              </a:ext>
            </a:extLst>
          </p:cNvPr>
          <p:cNvCxnSpPr/>
          <p:nvPr/>
        </p:nvCxnSpPr>
        <p:spPr>
          <a:xfrm>
            <a:off x="4211960" y="4365104"/>
            <a:ext cx="0" cy="21602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">
            <p14:nvContentPartPr>
              <p14:cNvPr id="15" name="Рукописный ввод 14">
                <a:extLst>
                  <a:ext uri="{FF2B5EF4-FFF2-40B4-BE49-F238E27FC236}">
                    <a16:creationId xmlns:a16="http://schemas.microsoft.com/office/drawing/2014/main" id="{5BF58C2E-7A4B-43C0-BF3F-DB7319834677}"/>
                  </a:ext>
                </a:extLst>
              </p14:cNvPr>
              <p14:cNvContentPartPr/>
              <p14:nvPr/>
            </p14:nvContentPartPr>
            <p14:xfrm>
              <a:off x="829117" y="4090532"/>
              <a:ext cx="3327120" cy="442440"/>
            </p14:xfrm>
          </p:contentPart>
        </mc:Choice>
        <mc:Fallback xmlns="">
          <p:pic>
            <p:nvPicPr>
              <p:cNvPr id="15" name="Рукописный ввод 14">
                <a:extLst>
                  <a:ext uri="{FF2B5EF4-FFF2-40B4-BE49-F238E27FC236}">
                    <a16:creationId xmlns:a16="http://schemas.microsoft.com/office/drawing/2014/main" id="{5BF58C2E-7A4B-43C0-BF3F-DB731983467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11477" y="3982892"/>
                <a:ext cx="3362760" cy="658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6">
            <p14:nvContentPartPr>
              <p14:cNvPr id="16" name="Рукописный ввод 15">
                <a:extLst>
                  <a:ext uri="{FF2B5EF4-FFF2-40B4-BE49-F238E27FC236}">
                    <a16:creationId xmlns:a16="http://schemas.microsoft.com/office/drawing/2014/main" id="{681195E5-3FC3-47F5-83CF-20F2460E5B99}"/>
                  </a:ext>
                </a:extLst>
              </p14:cNvPr>
              <p14:cNvContentPartPr/>
              <p14:nvPr/>
            </p14:nvContentPartPr>
            <p14:xfrm>
              <a:off x="4213477" y="4137332"/>
              <a:ext cx="3161160" cy="447840"/>
            </p14:xfrm>
          </p:contentPart>
        </mc:Choice>
        <mc:Fallback xmlns="">
          <p:pic>
            <p:nvPicPr>
              <p:cNvPr id="16" name="Рукописный ввод 15">
                <a:extLst>
                  <a:ext uri="{FF2B5EF4-FFF2-40B4-BE49-F238E27FC236}">
                    <a16:creationId xmlns:a16="http://schemas.microsoft.com/office/drawing/2014/main" id="{681195E5-3FC3-47F5-83CF-20F2460E5B9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195477" y="4029692"/>
                <a:ext cx="3196800" cy="663480"/>
              </a:xfrm>
              <a:prstGeom prst="rect">
                <a:avLst/>
              </a:prstGeom>
            </p:spPr>
          </p:pic>
        </mc:Fallback>
      </mc:AlternateContent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85022BDB-9581-47C6-986A-1AEE41523111}"/>
              </a:ext>
            </a:extLst>
          </p:cNvPr>
          <p:cNvGrpSpPr/>
          <p:nvPr/>
        </p:nvGrpSpPr>
        <p:grpSpPr>
          <a:xfrm>
            <a:off x="2475757" y="4401932"/>
            <a:ext cx="408600" cy="85320"/>
            <a:chOff x="2475757" y="4401932"/>
            <a:chExt cx="408600" cy="8532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">
              <p14:nvContentPartPr>
                <p14:cNvPr id="17" name="Рукописный ввод 16">
                  <a:extLst>
                    <a:ext uri="{FF2B5EF4-FFF2-40B4-BE49-F238E27FC236}">
                      <a16:creationId xmlns:a16="http://schemas.microsoft.com/office/drawing/2014/main" id="{166B30BE-515D-45C1-8566-9134585EAF96}"/>
                    </a:ext>
                  </a:extLst>
                </p14:cNvPr>
                <p14:cNvContentPartPr/>
                <p14:nvPr/>
              </p14:nvContentPartPr>
              <p14:xfrm>
                <a:off x="2880397" y="4486892"/>
                <a:ext cx="3960" cy="360"/>
              </p14:xfrm>
            </p:contentPart>
          </mc:Choice>
          <mc:Fallback xmlns="">
            <p:pic>
              <p:nvPicPr>
                <p:cNvPr id="17" name="Рукописный ввод 16">
                  <a:extLst>
                    <a:ext uri="{FF2B5EF4-FFF2-40B4-BE49-F238E27FC236}">
                      <a16:creationId xmlns:a16="http://schemas.microsoft.com/office/drawing/2014/main" id="{166B30BE-515D-45C1-8566-9134585EAF96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862397" y="4379252"/>
                  <a:ext cx="396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0">
              <p14:nvContentPartPr>
                <p14:cNvPr id="18" name="Рукописный ввод 17">
                  <a:extLst>
                    <a:ext uri="{FF2B5EF4-FFF2-40B4-BE49-F238E27FC236}">
                      <a16:creationId xmlns:a16="http://schemas.microsoft.com/office/drawing/2014/main" id="{5B03E97D-6984-47EF-ADA6-5CA0E868DBE1}"/>
                    </a:ext>
                  </a:extLst>
                </p14:cNvPr>
                <p14:cNvContentPartPr/>
                <p14:nvPr/>
              </p14:nvContentPartPr>
              <p14:xfrm>
                <a:off x="2475757" y="4401932"/>
                <a:ext cx="12600" cy="25920"/>
              </p14:xfrm>
            </p:contentPart>
          </mc:Choice>
          <mc:Fallback xmlns="">
            <p:pic>
              <p:nvPicPr>
                <p:cNvPr id="18" name="Рукописный ввод 17">
                  <a:extLst>
                    <a:ext uri="{FF2B5EF4-FFF2-40B4-BE49-F238E27FC236}">
                      <a16:creationId xmlns:a16="http://schemas.microsoft.com/office/drawing/2014/main" id="{5B03E97D-6984-47EF-ADA6-5CA0E868DBE1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458117" y="4293932"/>
                  <a:ext cx="48240" cy="24156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A87D4CF-F936-4A50-99C9-861C02C304A4}"/>
              </a:ext>
            </a:extLst>
          </p:cNvPr>
          <p:cNvSpPr txBox="1"/>
          <p:nvPr/>
        </p:nvSpPr>
        <p:spPr>
          <a:xfrm>
            <a:off x="2131649" y="4143705"/>
            <a:ext cx="1072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?км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099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9D87C7-600B-416D-A390-CF2BE7045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7D1F25-2304-4A12-A3A2-58167DC01C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74638"/>
            <a:ext cx="8229600" cy="585152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Что мы сделали ?</a:t>
            </a:r>
          </a:p>
          <a:p>
            <a:r>
              <a:rPr lang="ru-RU" dirty="0"/>
              <a:t>Мы расстояние разделили на время.</a:t>
            </a:r>
          </a:p>
          <a:p>
            <a:r>
              <a:rPr lang="ru-RU" dirty="0"/>
              <a:t>Можно сказать, что движение машины</a:t>
            </a:r>
          </a:p>
          <a:p>
            <a:pPr marL="0" indent="0">
              <a:buNone/>
            </a:pPr>
            <a:r>
              <a:rPr lang="ru-RU" dirty="0"/>
              <a:t>80км </a:t>
            </a:r>
            <a:r>
              <a:rPr lang="ru-RU" dirty="0">
                <a:solidFill>
                  <a:srgbClr val="FF0000"/>
                </a:solidFill>
              </a:rPr>
              <a:t>в</a:t>
            </a:r>
            <a:r>
              <a:rPr lang="ru-RU" dirty="0"/>
              <a:t> час </a:t>
            </a:r>
          </a:p>
          <a:p>
            <a:pPr marL="0" indent="0">
              <a:buNone/>
            </a:pPr>
            <a:r>
              <a:rPr lang="ru-RU" dirty="0"/>
              <a:t>Сокращённо 80км/ч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>
                <a:solidFill>
                  <a:srgbClr val="FF0000"/>
                </a:solidFill>
              </a:rPr>
              <a:t>/</a:t>
            </a:r>
            <a:r>
              <a:rPr lang="ru-RU" dirty="0">
                <a:solidFill>
                  <a:prstClr val="black"/>
                </a:solidFill>
              </a:rPr>
              <a:t>-это предлог «</a:t>
            </a:r>
            <a:r>
              <a:rPr lang="ru-RU" dirty="0">
                <a:solidFill>
                  <a:srgbClr val="FF0000"/>
                </a:solidFill>
              </a:rPr>
              <a:t>в</a:t>
            </a:r>
            <a:r>
              <a:rPr lang="ru-RU" dirty="0">
                <a:solidFill>
                  <a:prstClr val="black"/>
                </a:solidFill>
              </a:rPr>
              <a:t>»)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А ещё говорят машина двигалась со скоростью 80км/ч</a:t>
            </a:r>
          </a:p>
          <a:p>
            <a:pPr marL="0" indent="0">
              <a:buNone/>
            </a:pPr>
            <a:r>
              <a:rPr lang="ru-RU" dirty="0"/>
              <a:t>Какое новое слово вы услышали?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Скорость</a:t>
            </a:r>
          </a:p>
          <a:p>
            <a:pPr marL="0" indent="0">
              <a:buNone/>
            </a:pPr>
            <a:r>
              <a:rPr lang="ru-RU" b="1" dirty="0"/>
              <a:t>Единицы измерения скорости бывают такие: </a:t>
            </a:r>
            <a:r>
              <a:rPr lang="ru-RU" b="1" dirty="0">
                <a:solidFill>
                  <a:srgbClr val="0070C0"/>
                </a:solidFill>
              </a:rPr>
              <a:t>м/с, км/мин, км/с</a:t>
            </a:r>
          </a:p>
        </p:txBody>
      </p:sp>
    </p:spTree>
    <p:extLst>
      <p:ext uri="{BB962C8B-B14F-4D97-AF65-F5344CB8AC3E}">
        <p14:creationId xmlns:p14="http://schemas.microsoft.com/office/powerpoint/2010/main" val="244582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C12B72-DFF3-4908-8451-B21EBE125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Физкультминутка</a:t>
            </a:r>
            <a:br>
              <a:rPr kumimoji="0" lang="ru-RU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FAFA5F-6DA1-4A8B-95E0-96833D919E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2400" b="0" i="1" u="none" strike="noStrike" kern="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Левый глаз закрой - открой.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2400" b="0" i="1" u="none" strike="noStrike" kern="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Правый глаз закрой - открой.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2400" b="0" i="1" u="none" strike="noStrike" kern="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Посмотри ты влево, вправо.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2400" b="0" i="1" u="none" strike="noStrike" kern="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Посмотри ты вверх и вниз.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2400" b="0" i="1" u="none" strike="noStrike" kern="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Широко ты улыбнись.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2400" b="0" i="1" u="none" strike="noStrike" kern="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 теперь закрой ты глазки.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ru-RU" sz="2400" b="0" i="1" u="none" strike="noStrike" kern="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 представь себя ты в сказке</a:t>
            </a:r>
            <a:r>
              <a:rPr kumimoji="0" lang="ru-RU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48288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65C674-9D8C-432D-A16D-776AEF128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Рассмотрите скорость животных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03F7C72-42A4-4FAC-90E3-585521E09E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05" y="1417638"/>
            <a:ext cx="4135189" cy="4135189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D9BAC7A-6BDD-46DB-A7F9-E72C285086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1628800"/>
            <a:ext cx="4114800" cy="41351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47E210F-A6E7-4C10-8BEE-6F6772D75923}"/>
              </a:ext>
            </a:extLst>
          </p:cNvPr>
          <p:cNvSpPr txBox="1"/>
          <p:nvPr/>
        </p:nvSpPr>
        <p:spPr>
          <a:xfrm>
            <a:off x="683568" y="4585517"/>
            <a:ext cx="288032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15 км/ч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1414EF-ACBF-4232-B916-2C9EAE9160D9}"/>
              </a:ext>
            </a:extLst>
          </p:cNvPr>
          <p:cNvSpPr txBox="1"/>
          <p:nvPr/>
        </p:nvSpPr>
        <p:spPr>
          <a:xfrm>
            <a:off x="5004048" y="4585518"/>
            <a:ext cx="237626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b="0" i="0" dirty="0">
                <a:solidFill>
                  <a:srgbClr val="00B0F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75 км/ч</a:t>
            </a:r>
          </a:p>
        </p:txBody>
      </p:sp>
    </p:spTree>
    <p:extLst>
      <p:ext uri="{BB962C8B-B14F-4D97-AF65-F5344CB8AC3E}">
        <p14:creationId xmlns:p14="http://schemas.microsoft.com/office/powerpoint/2010/main" val="755030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26539A-78F1-465A-B4EE-415DE5DD6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Скорость самолёта и комического корабля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654E8A2-0E52-4EAF-95E8-27F46159EF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00808"/>
            <a:ext cx="4003006" cy="405165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A6223F-6CB3-430F-9B8C-FE6C2F04137D}"/>
              </a:ext>
            </a:extLst>
          </p:cNvPr>
          <p:cNvSpPr txBox="1"/>
          <p:nvPr/>
        </p:nvSpPr>
        <p:spPr>
          <a:xfrm>
            <a:off x="1043608" y="5752458"/>
            <a:ext cx="18722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F0"/>
                </a:solidFill>
                <a:latin typeface="Calibri"/>
              </a:rPr>
              <a:t>300км/ч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14AC97C-8475-4A18-9459-D1609FE3D9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1097721"/>
            <a:ext cx="4523624" cy="45236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E33E692-AB86-45A3-BA57-2480D3B919B1}"/>
              </a:ext>
            </a:extLst>
          </p:cNvPr>
          <p:cNvSpPr txBox="1"/>
          <p:nvPr/>
        </p:nvSpPr>
        <p:spPr>
          <a:xfrm>
            <a:off x="4283968" y="5721153"/>
            <a:ext cx="48211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8.000м/с или  8км/с</a:t>
            </a:r>
            <a:endParaRPr lang="ru-RU" sz="3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5050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1756</TotalTime>
  <Words>688</Words>
  <Application>Microsoft Office PowerPoint</Application>
  <PresentationFormat>Экран (4:3)</PresentationFormat>
  <Paragraphs>94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Arial Black</vt:lpstr>
      <vt:lpstr>Calibri</vt:lpstr>
      <vt:lpstr>Helvetica Neue</vt:lpstr>
      <vt:lpstr>Monotype Corsiva</vt:lpstr>
      <vt:lpstr>NunitoRegular</vt:lpstr>
      <vt:lpstr>Times New Roman</vt:lpstr>
      <vt:lpstr>Wingdings</vt:lpstr>
      <vt:lpstr>Тема Office</vt:lpstr>
      <vt:lpstr>Презентация PowerPoint</vt:lpstr>
      <vt:lpstr>Цели: </vt:lpstr>
      <vt:lpstr>20 января    Классная работа </vt:lpstr>
      <vt:lpstr>Прочитайте единицы измерения величин:   </vt:lpstr>
      <vt:lpstr>Подумайте!!!</vt:lpstr>
      <vt:lpstr>Презентация PowerPoint</vt:lpstr>
      <vt:lpstr>Физкультминутка </vt:lpstr>
      <vt:lpstr>Рассмотрите скорость животных</vt:lpstr>
      <vt:lpstr>Скорость самолёта и комического корабля</vt:lpstr>
      <vt:lpstr>Что мы узнали?</vt:lpstr>
      <vt:lpstr>Работа по учебнику с.5№9(1)</vt:lpstr>
      <vt:lpstr>Вывод:</vt:lpstr>
      <vt:lpstr>Самостоятельная работа  с.5 №13</vt:lpstr>
      <vt:lpstr>Домашняя работа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Noah Fin</cp:lastModifiedBy>
  <cp:revision>40</cp:revision>
  <dcterms:created xsi:type="dcterms:W3CDTF">2014-07-09T08:33:20Z</dcterms:created>
  <dcterms:modified xsi:type="dcterms:W3CDTF">2023-01-19T09:21:01Z</dcterms:modified>
</cp:coreProperties>
</file>