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AE64-9919-4073-8D5D-4DDE488DF0DA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EEA56-A7C6-4B9D-852E-C9C06A8272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AE64-9919-4073-8D5D-4DDE488DF0DA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EEA56-A7C6-4B9D-852E-C9C06A827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AE64-9919-4073-8D5D-4DDE488DF0DA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EEA56-A7C6-4B9D-852E-C9C06A827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AE64-9919-4073-8D5D-4DDE488DF0DA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EEA56-A7C6-4B9D-852E-C9C06A827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AE64-9919-4073-8D5D-4DDE488DF0DA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0DEEA56-A7C6-4B9D-852E-C9C06A827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AE64-9919-4073-8D5D-4DDE488DF0DA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EEA56-A7C6-4B9D-852E-C9C06A827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AE64-9919-4073-8D5D-4DDE488DF0DA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EEA56-A7C6-4B9D-852E-C9C06A827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AE64-9919-4073-8D5D-4DDE488DF0DA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EEA56-A7C6-4B9D-852E-C9C06A827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AE64-9919-4073-8D5D-4DDE488DF0DA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EEA56-A7C6-4B9D-852E-C9C06A827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AE64-9919-4073-8D5D-4DDE488DF0DA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EEA56-A7C6-4B9D-852E-C9C06A827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5AE64-9919-4073-8D5D-4DDE488DF0DA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EEA56-A7C6-4B9D-852E-C9C06A827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EC5AE64-9919-4073-8D5D-4DDE488DF0DA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DEEA56-A7C6-4B9D-852E-C9C06A8272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Рождественские символы и традиции в Великобритании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Merry Christmas and Happy New Year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Остролист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holly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ru-RU" dirty="0" smtClean="0"/>
              <a:t>Остролист стал признанным символом Рождества. Согласно отдельным версиям, из этого растения был сделан венок (</a:t>
            </a:r>
            <a:r>
              <a:rPr lang="ru-RU" dirty="0" err="1" smtClean="0"/>
              <a:t>wreath</a:t>
            </a:r>
            <a:r>
              <a:rPr lang="ru-RU" dirty="0" smtClean="0"/>
              <a:t>) Иисуса Христа (</a:t>
            </a:r>
            <a:r>
              <a:rPr lang="ru-RU" dirty="0" err="1" smtClean="0"/>
              <a:t>Jesus</a:t>
            </a:r>
            <a:r>
              <a:rPr lang="ru-RU" dirty="0" smtClean="0"/>
              <a:t> </a:t>
            </a:r>
            <a:r>
              <a:rPr lang="ru-RU" dirty="0" err="1" smtClean="0"/>
              <a:t>Christ</a:t>
            </a:r>
            <a:r>
              <a:rPr lang="ru-RU" dirty="0" smtClean="0"/>
              <a:t>). И после того, как кровь Спасителя (</a:t>
            </a:r>
            <a:r>
              <a:rPr lang="ru-RU" dirty="0" err="1" smtClean="0"/>
              <a:t>Savior</a:t>
            </a:r>
            <a:r>
              <a:rPr lang="ru-RU" dirty="0" smtClean="0"/>
              <a:t>) пролилась на остролист, его ягоды стали красными (</a:t>
            </a:r>
            <a:r>
              <a:rPr lang="ru-RU" dirty="0" err="1" smtClean="0"/>
              <a:t>reddened</a:t>
            </a:r>
            <a:r>
              <a:rPr lang="ru-RU" dirty="0" smtClean="0"/>
              <a:t>). Колючие листочки (</a:t>
            </a:r>
            <a:r>
              <a:rPr lang="ru-RU" dirty="0" err="1" smtClean="0"/>
              <a:t>prickly</a:t>
            </a:r>
            <a:r>
              <a:rPr lang="ru-RU" dirty="0" smtClean="0"/>
              <a:t> </a:t>
            </a:r>
            <a:r>
              <a:rPr lang="ru-RU" dirty="0" err="1" smtClean="0"/>
              <a:t>leaves</a:t>
            </a:r>
            <a:r>
              <a:rPr lang="ru-RU" dirty="0" smtClean="0"/>
              <a:t>) символизируют корону и шипы (</a:t>
            </a:r>
            <a:r>
              <a:rPr lang="ru-RU" dirty="0" err="1" smtClean="0"/>
              <a:t>thorns</a:t>
            </a:r>
            <a:r>
              <a:rPr lang="ru-RU" dirty="0" smtClean="0"/>
              <a:t>) распятого Христа (</a:t>
            </a:r>
            <a:r>
              <a:rPr lang="ru-RU" dirty="0" err="1" smtClean="0"/>
              <a:t>crucified</a:t>
            </a:r>
            <a:r>
              <a:rPr lang="ru-RU" dirty="0" smtClean="0"/>
              <a:t> </a:t>
            </a:r>
            <a:r>
              <a:rPr lang="ru-RU" dirty="0" err="1" smtClean="0"/>
              <a:t>Christ</a:t>
            </a:r>
            <a:r>
              <a:rPr lang="ru-RU" dirty="0" smtClean="0"/>
              <a:t>). Красные ягоды – капли крови, пролитой Иисусом.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2700000" cy="20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42852"/>
            <a:ext cx="3132000" cy="206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Плющ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ivy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Он должен цепляться за что-то, чтобы найти поддержку и расти. Это напоминает нам о том, что человек должен держаться за Всевышнего (</a:t>
            </a:r>
            <a:r>
              <a:rPr lang="ru-RU" dirty="0" err="1" smtClean="0"/>
              <a:t>Lord</a:t>
            </a:r>
            <a:r>
              <a:rPr lang="ru-RU" dirty="0" smtClean="0"/>
              <a:t>) в поисках поддержки и сил.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571876"/>
            <a:ext cx="4572000" cy="3118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4285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786190"/>
            <a:ext cx="38481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Омела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mistletoe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История рождественской веточки </a:t>
            </a:r>
            <a:endParaRPr lang="en-US" dirty="0" smtClean="0"/>
          </a:p>
          <a:p>
            <a:r>
              <a:rPr lang="ru-RU" dirty="0" smtClean="0"/>
              <a:t>омелы, висящей в доме, восходит к </a:t>
            </a:r>
            <a:endParaRPr lang="en-US" dirty="0" smtClean="0"/>
          </a:p>
          <a:p>
            <a:r>
              <a:rPr lang="ru-RU" dirty="0" smtClean="0"/>
              <a:t>временам древних друидов. Она обладает мистическими свойствами, которые приносят удачу в дом и изгоняют злых духов (</a:t>
            </a:r>
            <a:r>
              <a:rPr lang="ru-RU" dirty="0" err="1" smtClean="0"/>
              <a:t>ward</a:t>
            </a:r>
            <a:r>
              <a:rPr lang="ru-RU" dirty="0" smtClean="0"/>
              <a:t> </a:t>
            </a:r>
            <a:r>
              <a:rPr lang="ru-RU" dirty="0" err="1" smtClean="0"/>
              <a:t>off</a:t>
            </a:r>
            <a:r>
              <a:rPr lang="ru-RU" dirty="0" smtClean="0"/>
              <a:t> </a:t>
            </a:r>
            <a:r>
              <a:rPr lang="ru-RU" dirty="0" err="1" smtClean="0"/>
              <a:t>evil</a:t>
            </a:r>
            <a:r>
              <a:rPr lang="ru-RU" dirty="0" smtClean="0"/>
              <a:t> </a:t>
            </a:r>
            <a:r>
              <a:rPr lang="ru-RU" dirty="0" err="1" smtClean="0"/>
              <a:t>spirits</a:t>
            </a:r>
            <a:r>
              <a:rPr lang="ru-RU" dirty="0" smtClean="0"/>
              <a:t>). В древнескандинавской мифологии (</a:t>
            </a:r>
            <a:r>
              <a:rPr lang="ru-RU" dirty="0" err="1" smtClean="0"/>
              <a:t>Norse</a:t>
            </a:r>
            <a:r>
              <a:rPr lang="ru-RU" dirty="0" smtClean="0"/>
              <a:t> </a:t>
            </a:r>
            <a:r>
              <a:rPr lang="ru-RU" dirty="0" err="1" smtClean="0"/>
              <a:t>mythology</a:t>
            </a:r>
            <a:r>
              <a:rPr lang="ru-RU" dirty="0" smtClean="0"/>
              <a:t>) она использовалась как символ любви и дружбы. А сама традиция целоваться под веточкой омелы пришла к нам из Англии! Перед каждым поцелуем с омелы срывалась ягодка, и так продолжалось до тех пор, пока ягод на веточке не оставалось совсем.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5"/>
            <a:ext cx="2340000" cy="1670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 l="8333" b="21666"/>
          <a:stretch>
            <a:fillRect/>
          </a:stretch>
        </p:blipFill>
        <p:spPr bwMode="auto">
          <a:xfrm>
            <a:off x="6643702" y="142852"/>
            <a:ext cx="2325452" cy="24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Рождественские песни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Christmas Carols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Впервые прозвучали в Европе тысячи лет назад. Но это не были известные нам рождественские песни. Это были языческие песни (</a:t>
            </a:r>
            <a:r>
              <a:rPr lang="ru-RU" dirty="0" err="1" smtClean="0"/>
              <a:t>pagan</a:t>
            </a:r>
            <a:r>
              <a:rPr lang="ru-RU" dirty="0" smtClean="0"/>
              <a:t> </a:t>
            </a:r>
            <a:r>
              <a:rPr lang="ru-RU" dirty="0" err="1" smtClean="0"/>
              <a:t>songs</a:t>
            </a:r>
            <a:r>
              <a:rPr lang="ru-RU" dirty="0" smtClean="0"/>
              <a:t>), которые пелись вокруг каменных кругов во время празднования Зимнего солнцестояния (</a:t>
            </a:r>
            <a:r>
              <a:rPr lang="ru-RU" dirty="0" err="1" smtClean="0"/>
              <a:t>Winter</a:t>
            </a:r>
            <a:r>
              <a:rPr lang="ru-RU" dirty="0" smtClean="0"/>
              <a:t> </a:t>
            </a:r>
            <a:r>
              <a:rPr lang="ru-RU" dirty="0" err="1" smtClean="0"/>
              <a:t>Solstice</a:t>
            </a:r>
            <a:r>
              <a:rPr lang="ru-RU" dirty="0" smtClean="0"/>
              <a:t>). День зимнего солнцестояния – самый короткий день в году, который обычно выпадает приблизительно на 22 декабря. Слово “</a:t>
            </a:r>
            <a:r>
              <a:rPr lang="ru-RU" dirty="0" err="1" smtClean="0"/>
              <a:t>Carol</a:t>
            </a:r>
            <a:r>
              <a:rPr lang="ru-RU" dirty="0" smtClean="0"/>
              <a:t>” обозначает «танец» или «песня радости».</a:t>
            </a:r>
          </a:p>
          <a:p>
            <a:r>
              <a:rPr lang="ru-RU" dirty="0" smtClean="0"/>
              <a:t>Песни радости были написаны и исполнялись во все времена года, но традиция их исполнения закрепилась и сохранилась лишь на Рождество.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Свечи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candles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Одна из основных традиций этих недель</a:t>
            </a:r>
            <a:endParaRPr lang="en-US" dirty="0" smtClean="0"/>
          </a:p>
          <a:p>
            <a:r>
              <a:rPr lang="ru-RU" dirty="0" smtClean="0"/>
              <a:t> – венки (</a:t>
            </a:r>
            <a:r>
              <a:rPr lang="ru-RU" dirty="0" err="1" smtClean="0"/>
              <a:t>wreaths</a:t>
            </a:r>
            <a:r>
              <a:rPr lang="ru-RU" dirty="0" smtClean="0"/>
              <a:t>) со свечами, имеющими </a:t>
            </a:r>
            <a:endParaRPr lang="en-US" dirty="0" smtClean="0"/>
          </a:p>
          <a:p>
            <a:r>
              <a:rPr lang="ru-RU" dirty="0" smtClean="0"/>
              <a:t>особое значение. Венок обычно выполняется</a:t>
            </a:r>
            <a:endParaRPr lang="en-US" dirty="0" smtClean="0"/>
          </a:p>
          <a:p>
            <a:r>
              <a:rPr lang="ru-RU" dirty="0" smtClean="0"/>
              <a:t> из можжевельника (</a:t>
            </a:r>
            <a:r>
              <a:rPr lang="ru-RU" dirty="0" err="1" smtClean="0"/>
              <a:t>juniper</a:t>
            </a:r>
            <a:r>
              <a:rPr lang="ru-RU" dirty="0" smtClean="0"/>
              <a:t>), в нем </a:t>
            </a:r>
            <a:endParaRPr lang="en-US" dirty="0" smtClean="0"/>
          </a:p>
          <a:p>
            <a:r>
              <a:rPr lang="ru-RU" dirty="0" smtClean="0"/>
              <a:t>обязательно должно было быть четыре свечи, </a:t>
            </a:r>
            <a:endParaRPr lang="en-US" dirty="0" smtClean="0"/>
          </a:p>
          <a:p>
            <a:r>
              <a:rPr lang="ru-RU" dirty="0" smtClean="0"/>
              <a:t>установленные по окружности. </a:t>
            </a:r>
            <a:endParaRPr lang="en-US" dirty="0" smtClean="0"/>
          </a:p>
          <a:p>
            <a:r>
              <a:rPr lang="ru-RU" dirty="0" smtClean="0"/>
              <a:t>Три свечи фиолетового цвета (</a:t>
            </a:r>
            <a:r>
              <a:rPr lang="ru-RU" dirty="0" err="1" smtClean="0"/>
              <a:t>violet</a:t>
            </a:r>
            <a:r>
              <a:rPr lang="ru-RU" dirty="0" smtClean="0"/>
              <a:t>) и одна </a:t>
            </a:r>
            <a:r>
              <a:rPr lang="ru-RU" dirty="0" err="1" smtClean="0"/>
              <a:t>розовая</a:t>
            </a:r>
            <a:r>
              <a:rPr lang="ru-RU" dirty="0" smtClean="0"/>
              <a:t> (</a:t>
            </a:r>
            <a:r>
              <a:rPr lang="ru-RU" dirty="0" err="1" smtClean="0"/>
              <a:t>pink</a:t>
            </a:r>
            <a:r>
              <a:rPr lang="ru-RU" dirty="0" smtClean="0"/>
              <a:t>). Зажигают свечи заранее. Самую первую из них зажигают еще за четыре недели до праздника Рождества. Каждое последующее воскресенье зажигают еще по одной свече. Фиолетовые свечи символизируют литургический цвет рождественского поста (</a:t>
            </a:r>
            <a:r>
              <a:rPr lang="ru-RU" dirty="0" err="1" smtClean="0"/>
              <a:t>liturgical</a:t>
            </a:r>
            <a:r>
              <a:rPr lang="ru-RU" dirty="0" smtClean="0"/>
              <a:t> </a:t>
            </a:r>
            <a:r>
              <a:rPr lang="ru-RU" dirty="0" err="1" smtClean="0"/>
              <a:t>colour</a:t>
            </a:r>
            <a:r>
              <a:rPr lang="ru-RU" dirty="0" smtClean="0"/>
              <a:t> </a:t>
            </a:r>
            <a:r>
              <a:rPr lang="ru-RU" dirty="0" err="1" smtClean="0"/>
              <a:t>of</a:t>
            </a:r>
            <a:r>
              <a:rPr lang="ru-RU" dirty="0" smtClean="0"/>
              <a:t> </a:t>
            </a:r>
            <a:r>
              <a:rPr lang="ru-RU" dirty="0" err="1" smtClean="0"/>
              <a:t>Advent</a:t>
            </a:r>
            <a:r>
              <a:rPr lang="ru-RU" dirty="0" smtClean="0"/>
              <a:t>). </a:t>
            </a:r>
            <a:r>
              <a:rPr lang="ru-RU" dirty="0" err="1" smtClean="0"/>
              <a:t>Розовая</a:t>
            </a:r>
            <a:r>
              <a:rPr lang="ru-RU" dirty="0" smtClean="0"/>
              <a:t> свеча зажигается на третье воскресенье Рождественского поста (</a:t>
            </a:r>
            <a:r>
              <a:rPr lang="ru-RU" dirty="0" err="1" smtClean="0"/>
              <a:t>Advent</a:t>
            </a:r>
            <a:r>
              <a:rPr lang="ru-RU" dirty="0" smtClean="0"/>
              <a:t>) и символизирует радостное ожидание прихода Христа в этот мир.</a:t>
            </a:r>
          </a:p>
          <a:p>
            <a:r>
              <a:rPr lang="ru-RU" dirty="0" smtClean="0"/>
              <a:t>На Рождество в центр венка устанавливают пятую свечу. Она может быть белой или красной. Она зажигается на Рождество и символизирует Иисуса Христа — «Свет Миру» (</a:t>
            </a:r>
            <a:r>
              <a:rPr lang="ru-RU" dirty="0" err="1" smtClean="0"/>
              <a:t>Light</a:t>
            </a:r>
            <a:r>
              <a:rPr lang="ru-RU" dirty="0" smtClean="0"/>
              <a:t> </a:t>
            </a:r>
            <a:r>
              <a:rPr lang="ru-RU" dirty="0" err="1" smtClean="0"/>
              <a:t>of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World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42852"/>
            <a:ext cx="34290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Кристингл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err="1" smtClean="0">
                <a:solidFill>
                  <a:srgbClr val="FF0000"/>
                </a:solidFill>
              </a:rPr>
              <a:t>Christingle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Традиционным на Рождество в Великобритании является </a:t>
            </a:r>
            <a:r>
              <a:rPr lang="ru-RU" dirty="0" err="1" smtClean="0"/>
              <a:t>кристингл</a:t>
            </a:r>
            <a:r>
              <a:rPr lang="ru-RU" dirty="0" smtClean="0"/>
              <a:t>. Название его обозначает «Свет Христа» (</a:t>
            </a:r>
            <a:r>
              <a:rPr lang="ru-RU" dirty="0" err="1" smtClean="0"/>
              <a:t>Christ</a:t>
            </a:r>
            <a:r>
              <a:rPr lang="ru-RU" dirty="0" smtClean="0"/>
              <a:t> </a:t>
            </a:r>
            <a:r>
              <a:rPr lang="ru-RU" dirty="0" err="1" smtClean="0"/>
              <a:t>Light</a:t>
            </a:r>
            <a:r>
              <a:rPr lang="ru-RU" dirty="0" smtClean="0"/>
              <a:t>), пришедшего в этот мир. </a:t>
            </a:r>
            <a:endParaRPr lang="en-US" dirty="0" smtClean="0"/>
          </a:p>
          <a:p>
            <a:r>
              <a:rPr lang="ru-RU" dirty="0" smtClean="0"/>
              <a:t>Апельсин (</a:t>
            </a:r>
            <a:r>
              <a:rPr lang="ru-RU" dirty="0" err="1" smtClean="0"/>
              <a:t>orange</a:t>
            </a:r>
            <a:r>
              <a:rPr lang="ru-RU" dirty="0" smtClean="0"/>
              <a:t>) круглый, как мир. В центре его возвышается свеча, она дает свет в темноте, как любовь Господа (</a:t>
            </a:r>
            <a:r>
              <a:rPr lang="ru-RU" dirty="0" err="1" smtClean="0"/>
              <a:t>God’s</a:t>
            </a:r>
            <a:r>
              <a:rPr lang="ru-RU" dirty="0" smtClean="0"/>
              <a:t> </a:t>
            </a:r>
            <a:r>
              <a:rPr lang="ru-RU" dirty="0" err="1" smtClean="0"/>
              <a:t>love</a:t>
            </a:r>
            <a:r>
              <a:rPr lang="ru-RU" dirty="0" smtClean="0"/>
              <a:t>). Красная лента (</a:t>
            </a:r>
            <a:r>
              <a:rPr lang="ru-RU" dirty="0" err="1" smtClean="0"/>
              <a:t>red</a:t>
            </a:r>
            <a:r>
              <a:rPr lang="ru-RU" dirty="0" smtClean="0"/>
              <a:t> </a:t>
            </a:r>
            <a:r>
              <a:rPr lang="ru-RU" dirty="0" err="1" smtClean="0"/>
              <a:t>ribbon</a:t>
            </a:r>
            <a:r>
              <a:rPr lang="ru-RU" dirty="0" smtClean="0"/>
              <a:t>) опоясывает «мир» как символ крови Христа, пролитой за нас. Четыре палочки указывают на все четыре направления (</a:t>
            </a:r>
            <a:r>
              <a:rPr lang="ru-RU" dirty="0" err="1" smtClean="0"/>
              <a:t>all</a:t>
            </a:r>
            <a:r>
              <a:rPr lang="ru-RU" dirty="0" smtClean="0"/>
              <a:t> </a:t>
            </a:r>
            <a:r>
              <a:rPr lang="ru-RU" dirty="0" err="1" smtClean="0"/>
              <a:t>four</a:t>
            </a:r>
            <a:r>
              <a:rPr lang="ru-RU" dirty="0" smtClean="0"/>
              <a:t> </a:t>
            </a:r>
            <a:r>
              <a:rPr lang="ru-RU" dirty="0" err="1" smtClean="0"/>
              <a:t>directions</a:t>
            </a:r>
            <a:r>
              <a:rPr lang="ru-RU" dirty="0" smtClean="0"/>
              <a:t>) и символизируют север (</a:t>
            </a:r>
            <a:r>
              <a:rPr lang="ru-RU" dirty="0" err="1" smtClean="0"/>
              <a:t>north</a:t>
            </a:r>
            <a:r>
              <a:rPr lang="ru-RU" dirty="0" smtClean="0"/>
              <a:t>), юг (</a:t>
            </a:r>
            <a:r>
              <a:rPr lang="ru-RU" dirty="0" err="1" smtClean="0"/>
              <a:t>south</a:t>
            </a:r>
            <a:r>
              <a:rPr lang="ru-RU" dirty="0" smtClean="0"/>
              <a:t>), восток (</a:t>
            </a:r>
            <a:r>
              <a:rPr lang="ru-RU" dirty="0" err="1" smtClean="0"/>
              <a:t>east</a:t>
            </a:r>
            <a:r>
              <a:rPr lang="ru-RU" dirty="0" smtClean="0"/>
              <a:t>) и запад (</a:t>
            </a:r>
            <a:r>
              <a:rPr lang="ru-RU" dirty="0" err="1" smtClean="0"/>
              <a:t>west</a:t>
            </a:r>
            <a:r>
              <a:rPr lang="ru-RU" dirty="0" smtClean="0"/>
              <a:t>), которые в свою очередь знаменуют четыре времени года (</a:t>
            </a:r>
            <a:r>
              <a:rPr lang="ru-RU" dirty="0" err="1" smtClean="0"/>
              <a:t>four</a:t>
            </a:r>
            <a:r>
              <a:rPr lang="ru-RU" dirty="0" smtClean="0"/>
              <a:t> </a:t>
            </a:r>
            <a:r>
              <a:rPr lang="ru-RU" dirty="0" err="1" smtClean="0"/>
              <a:t>seasons</a:t>
            </a:r>
            <a:r>
              <a:rPr lang="ru-RU" dirty="0" smtClean="0"/>
              <a:t>).</a:t>
            </a:r>
          </a:p>
          <a:p>
            <a:r>
              <a:rPr lang="ru-RU" dirty="0" smtClean="0"/>
              <a:t>Фрукты и орешки (</a:t>
            </a:r>
            <a:r>
              <a:rPr lang="ru-RU" dirty="0" err="1" smtClean="0"/>
              <a:t>fruit</a:t>
            </a:r>
            <a:r>
              <a:rPr lang="ru-RU" dirty="0" smtClean="0"/>
              <a:t> </a:t>
            </a:r>
            <a:r>
              <a:rPr lang="ru-RU" dirty="0" err="1" smtClean="0"/>
              <a:t>and</a:t>
            </a:r>
            <a:r>
              <a:rPr lang="ru-RU" dirty="0" smtClean="0"/>
              <a:t> </a:t>
            </a:r>
            <a:r>
              <a:rPr lang="ru-RU" dirty="0" err="1" smtClean="0"/>
              <a:t>nuts</a:t>
            </a:r>
            <a:r>
              <a:rPr lang="ru-RU" dirty="0" smtClean="0"/>
              <a:t>), а зачастую и сладости (</a:t>
            </a:r>
            <a:r>
              <a:rPr lang="ru-RU" dirty="0" err="1" smtClean="0"/>
              <a:t>sweets</a:t>
            </a:r>
            <a:r>
              <a:rPr lang="ru-RU" dirty="0" smtClean="0"/>
              <a:t>) – это символ плодов матушки – земли, которые выросли под солнцем и дождем.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285728"/>
            <a:ext cx="2454541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Святочное полено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Christmas log / Yule log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Еще задолго до появления традиции новогодней елки использовали святочное или рождественское полено. В Англии его подготавливали за год до Рождества. В лесу выбиралось громадное дерево, его спиливали и оставляли лежать, убрав ветки. На праздник Рождества полено с </a:t>
            </a:r>
          </a:p>
          <a:p>
            <a:r>
              <a:rPr lang="ru-RU" dirty="0" smtClean="0"/>
              <a:t>этого дерева вносил в дом </a:t>
            </a:r>
          </a:p>
          <a:p>
            <a:r>
              <a:rPr lang="ru-RU" dirty="0" smtClean="0"/>
              <a:t>только глава семьи </a:t>
            </a:r>
          </a:p>
          <a:p>
            <a:r>
              <a:rPr lang="ru-RU" dirty="0" smtClean="0"/>
              <a:t>(</a:t>
            </a:r>
            <a:r>
              <a:rPr lang="ru-RU" dirty="0" err="1" smtClean="0"/>
              <a:t>head</a:t>
            </a:r>
            <a:r>
              <a:rPr lang="ru-RU" dirty="0" smtClean="0"/>
              <a:t> </a:t>
            </a:r>
            <a:r>
              <a:rPr lang="ru-RU" dirty="0" err="1" smtClean="0"/>
              <a:t>of</a:t>
            </a:r>
            <a:r>
              <a:rPr lang="ru-RU" dirty="0" smtClean="0"/>
              <a:t> </a:t>
            </a:r>
            <a:r>
              <a:rPr lang="ru-RU" dirty="0" err="1" smtClean="0"/>
              <a:t>family</a:t>
            </a:r>
            <a:r>
              <a:rPr lang="ru-RU" dirty="0" smtClean="0"/>
              <a:t>).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4143380"/>
            <a:ext cx="3312000" cy="24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538787"/>
          </a:xfrm>
        </p:spPr>
        <p:txBody>
          <a:bodyPr>
            <a:normAutofit fontScale="75000" lnSpcReduction="20000"/>
          </a:bodyPr>
          <a:lstStyle/>
          <a:p>
            <a:r>
              <a:rPr lang="ru-RU" dirty="0" smtClean="0"/>
              <a:t>Далее к полену обращались как к живому существу, его поливали медом (</a:t>
            </a:r>
            <a:r>
              <a:rPr lang="ru-RU" dirty="0" err="1" smtClean="0"/>
              <a:t>honey</a:t>
            </a:r>
            <a:r>
              <a:rPr lang="ru-RU" dirty="0" smtClean="0"/>
              <a:t>), вином (</a:t>
            </a:r>
            <a:r>
              <a:rPr lang="ru-RU" dirty="0" err="1" smtClean="0"/>
              <a:t>wine</a:t>
            </a:r>
            <a:r>
              <a:rPr lang="ru-RU" dirty="0" smtClean="0"/>
              <a:t>), посыпали зерном (</a:t>
            </a:r>
            <a:r>
              <a:rPr lang="ru-RU" dirty="0" err="1" smtClean="0"/>
              <a:t>corn</a:t>
            </a:r>
            <a:r>
              <a:rPr lang="ru-RU" dirty="0" smtClean="0"/>
              <a:t>). После этого полено помещалось в очаг (</a:t>
            </a:r>
            <a:r>
              <a:rPr lang="ru-RU" dirty="0" err="1" smtClean="0"/>
              <a:t>hearth</a:t>
            </a:r>
            <a:r>
              <a:rPr lang="ru-RU" dirty="0" smtClean="0"/>
              <a:t>) или печь (</a:t>
            </a:r>
            <a:r>
              <a:rPr lang="ru-RU" dirty="0" err="1" smtClean="0"/>
              <a:t>stove</a:t>
            </a:r>
            <a:r>
              <a:rPr lang="ru-RU" dirty="0" smtClean="0"/>
              <a:t>) и поджигалось. Полено должно было гореть двенадцать дней и ночей.</a:t>
            </a:r>
          </a:p>
          <a:p>
            <a:endParaRPr lang="ru-RU" dirty="0" smtClean="0"/>
          </a:p>
          <a:p>
            <a:r>
              <a:rPr lang="ru-RU" dirty="0" smtClean="0"/>
              <a:t>По преданию, зола от сгоревшего святочного полена имела волшебные свойства и лечила от болезней, защищала от злых духов. Люди носили эту золу на шее в мешочке, рассыпали вокруг дома.</a:t>
            </a:r>
          </a:p>
          <a:p>
            <a:endParaRPr lang="ru-RU" dirty="0" smtClean="0"/>
          </a:p>
          <a:p>
            <a:r>
              <a:rPr lang="ru-RU" dirty="0" smtClean="0"/>
              <a:t>Также есть поверье, что если человек увидит тень (</a:t>
            </a:r>
            <a:r>
              <a:rPr lang="ru-RU" dirty="0" err="1" smtClean="0"/>
              <a:t>shadow</a:t>
            </a:r>
            <a:r>
              <a:rPr lang="ru-RU" dirty="0" smtClean="0"/>
              <a:t>) без головы (</a:t>
            </a:r>
            <a:r>
              <a:rPr lang="ru-RU" dirty="0" err="1" smtClean="0"/>
              <a:t>without</a:t>
            </a:r>
            <a:r>
              <a:rPr lang="ru-RU" dirty="0" smtClean="0"/>
              <a:t> </a:t>
            </a:r>
            <a:r>
              <a:rPr lang="ru-RU" dirty="0" err="1" smtClean="0"/>
              <a:t>head</a:t>
            </a:r>
            <a:r>
              <a:rPr lang="ru-RU" dirty="0" smtClean="0"/>
              <a:t>), отраженную от камина (</a:t>
            </a:r>
            <a:r>
              <a:rPr lang="ru-RU" dirty="0" err="1" smtClean="0"/>
              <a:t>fireplace</a:t>
            </a:r>
            <a:r>
              <a:rPr lang="ru-RU" dirty="0" smtClean="0"/>
              <a:t>), в котором горит полено, он уйдет из жизни в следующем году.</a:t>
            </a:r>
          </a:p>
          <a:p>
            <a:endParaRPr lang="ru-RU" dirty="0" smtClean="0"/>
          </a:p>
          <a:p>
            <a:r>
              <a:rPr lang="ru-RU" dirty="0" smtClean="0"/>
              <a:t>Глава семьи наблюдал за горением полена и искрами (</a:t>
            </a:r>
            <a:r>
              <a:rPr lang="ru-RU" dirty="0" err="1" smtClean="0"/>
              <a:t>sparkles</a:t>
            </a:r>
            <a:r>
              <a:rPr lang="ru-RU" dirty="0" smtClean="0"/>
              <a:t>). Чем больше искр он видел, тем более плодородным (</a:t>
            </a:r>
            <a:r>
              <a:rPr lang="ru-RU" dirty="0" err="1" smtClean="0"/>
              <a:t>more</a:t>
            </a:r>
            <a:r>
              <a:rPr lang="ru-RU" dirty="0" smtClean="0"/>
              <a:t> </a:t>
            </a:r>
            <a:r>
              <a:rPr lang="ru-RU" dirty="0" err="1" smtClean="0"/>
              <a:t>fruitful</a:t>
            </a:r>
            <a:r>
              <a:rPr lang="ru-RU" dirty="0" smtClean="0"/>
              <a:t>) должен был быть год.</a:t>
            </a:r>
          </a:p>
          <a:p>
            <a:endParaRPr lang="ru-RU" dirty="0" smtClean="0"/>
          </a:p>
          <a:p>
            <a:r>
              <a:rPr lang="ru-RU" dirty="0" smtClean="0"/>
              <a:t>Сегодня в Великобритании святочное полено заменяют толстой Рождественской свечой.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Санта Клаус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Santa Claus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Его имя часто связывают с именем Святого Николая (</a:t>
            </a:r>
            <a:r>
              <a:rPr lang="ru-RU" dirty="0" err="1" smtClean="0"/>
              <a:t>St</a:t>
            </a:r>
            <a:r>
              <a:rPr lang="ru-RU" dirty="0" smtClean="0"/>
              <a:t>. </a:t>
            </a:r>
            <a:r>
              <a:rPr lang="ru-RU" dirty="0" err="1" smtClean="0"/>
              <a:t>Nicholas</a:t>
            </a:r>
            <a:r>
              <a:rPr lang="ru-RU" dirty="0" smtClean="0"/>
              <a:t>). </a:t>
            </a:r>
          </a:p>
          <a:p>
            <a:r>
              <a:rPr lang="ru-RU" dirty="0" smtClean="0"/>
              <a:t>Святой Николай был епископом (</a:t>
            </a:r>
            <a:r>
              <a:rPr lang="ru-RU" dirty="0" err="1" smtClean="0"/>
              <a:t>bishop</a:t>
            </a:r>
            <a:r>
              <a:rPr lang="ru-RU" dirty="0" smtClean="0"/>
              <a:t>), жившим в 4 в. от Рождества </a:t>
            </a:r>
          </a:p>
          <a:p>
            <a:r>
              <a:rPr lang="ru-RU" dirty="0" smtClean="0"/>
              <a:t>Христова (AD) в городе под названием Мира (</a:t>
            </a:r>
            <a:r>
              <a:rPr lang="ru-RU" dirty="0" err="1" smtClean="0"/>
              <a:t>Myra</a:t>
            </a:r>
            <a:r>
              <a:rPr lang="ru-RU" dirty="0" smtClean="0"/>
              <a:t>) в Средней Азии </a:t>
            </a:r>
          </a:p>
          <a:p>
            <a:r>
              <a:rPr lang="ru-RU" dirty="0" smtClean="0"/>
              <a:t>(</a:t>
            </a:r>
            <a:r>
              <a:rPr lang="ru-RU" dirty="0" err="1" smtClean="0"/>
              <a:t>Asia</a:t>
            </a:r>
            <a:r>
              <a:rPr lang="ru-RU" dirty="0" smtClean="0"/>
              <a:t> </a:t>
            </a:r>
            <a:r>
              <a:rPr lang="ru-RU" dirty="0" err="1" smtClean="0"/>
              <a:t>Minor</a:t>
            </a:r>
            <a:r>
              <a:rPr lang="ru-RU" dirty="0" smtClean="0"/>
              <a:t>) (сейчас Турция (</a:t>
            </a:r>
            <a:r>
              <a:rPr lang="ru-RU" dirty="0" err="1" smtClean="0"/>
              <a:t>Turkey</a:t>
            </a:r>
            <a:r>
              <a:rPr lang="ru-RU" dirty="0" smtClean="0"/>
              <a:t>)). Он был очень добрым человеком и имел славу (</a:t>
            </a:r>
            <a:r>
              <a:rPr lang="ru-RU" dirty="0" err="1" smtClean="0"/>
              <a:t>reputation</a:t>
            </a:r>
            <a:r>
              <a:rPr lang="ru-RU" dirty="0" smtClean="0"/>
              <a:t>) помощника бедняков, который тайно дарил подарки тем, кто в них нуждался. Благодаря своей доброте Николай был причислен к лику Святых (</a:t>
            </a:r>
            <a:r>
              <a:rPr lang="ru-RU" dirty="0" err="1" smtClean="0"/>
              <a:t>he</a:t>
            </a:r>
            <a:r>
              <a:rPr lang="ru-RU" dirty="0" smtClean="0"/>
              <a:t> </a:t>
            </a:r>
            <a:r>
              <a:rPr lang="ru-RU" dirty="0" err="1" smtClean="0"/>
              <a:t>was</a:t>
            </a:r>
            <a:r>
              <a:rPr lang="ru-RU" dirty="0" smtClean="0"/>
              <a:t> </a:t>
            </a:r>
            <a:r>
              <a:rPr lang="ru-RU" dirty="0" err="1" smtClean="0"/>
              <a:t>made</a:t>
            </a:r>
            <a:r>
              <a:rPr lang="ru-RU" dirty="0" smtClean="0"/>
              <a:t> </a:t>
            </a:r>
            <a:r>
              <a:rPr lang="ru-RU" dirty="0" err="1" smtClean="0"/>
              <a:t>Saint</a:t>
            </a:r>
            <a:r>
              <a:rPr lang="ru-RU" dirty="0" smtClean="0"/>
              <a:t>).</a:t>
            </a:r>
          </a:p>
          <a:p>
            <a:endParaRPr lang="ru-RU" dirty="0" smtClean="0"/>
          </a:p>
          <a:p>
            <a:r>
              <a:rPr lang="ru-RU" dirty="0" smtClean="0"/>
              <a:t>Санта Клаус, которого также называют Санта (</a:t>
            </a:r>
            <a:r>
              <a:rPr lang="ru-RU" dirty="0" err="1" smtClean="0"/>
              <a:t>Santa</a:t>
            </a:r>
            <a:r>
              <a:rPr lang="ru-RU" dirty="0" smtClean="0"/>
              <a:t>), Дед Мороз (</a:t>
            </a:r>
            <a:r>
              <a:rPr lang="ru-RU" dirty="0" err="1" smtClean="0"/>
              <a:t>Father</a:t>
            </a:r>
            <a:r>
              <a:rPr lang="ru-RU" dirty="0" smtClean="0"/>
              <a:t> </a:t>
            </a:r>
            <a:r>
              <a:rPr lang="ru-RU" dirty="0" err="1" smtClean="0"/>
              <a:t>Christmas</a:t>
            </a:r>
            <a:r>
              <a:rPr lang="ru-RU" dirty="0" smtClean="0"/>
              <a:t> в Великобритании, </a:t>
            </a:r>
            <a:r>
              <a:rPr lang="ru-RU" dirty="0" err="1" smtClean="0"/>
              <a:t>Kriss</a:t>
            </a:r>
            <a:r>
              <a:rPr lang="ru-RU" dirty="0" smtClean="0"/>
              <a:t> </a:t>
            </a:r>
            <a:r>
              <a:rPr lang="ru-RU" dirty="0" err="1" smtClean="0"/>
              <a:t>Kringle</a:t>
            </a:r>
            <a:r>
              <a:rPr lang="ru-RU" dirty="0" smtClean="0"/>
              <a:t> в Америке) – это дедушка в красной одежде (</a:t>
            </a:r>
            <a:r>
              <a:rPr lang="ru-RU" dirty="0" err="1" smtClean="0"/>
              <a:t>old</a:t>
            </a:r>
            <a:r>
              <a:rPr lang="ru-RU" dirty="0" smtClean="0"/>
              <a:t> </a:t>
            </a:r>
            <a:r>
              <a:rPr lang="ru-RU" dirty="0" err="1" smtClean="0"/>
              <a:t>man</a:t>
            </a:r>
            <a:r>
              <a:rPr lang="ru-RU" dirty="0" smtClean="0"/>
              <a:t> </a:t>
            </a:r>
            <a:r>
              <a:rPr lang="ru-RU" dirty="0" err="1" smtClean="0"/>
              <a:t>in</a:t>
            </a:r>
            <a:r>
              <a:rPr lang="ru-RU" dirty="0" smtClean="0"/>
              <a:t> </a:t>
            </a:r>
            <a:r>
              <a:rPr lang="ru-RU" dirty="0" err="1" smtClean="0"/>
              <a:t>red</a:t>
            </a:r>
            <a:r>
              <a:rPr lang="ru-RU" dirty="0" smtClean="0"/>
              <a:t> </a:t>
            </a:r>
            <a:r>
              <a:rPr lang="ru-RU" dirty="0" err="1" smtClean="0"/>
              <a:t>clothes</a:t>
            </a:r>
            <a:r>
              <a:rPr lang="ru-RU" dirty="0" smtClean="0"/>
              <a:t>) с длинной белой бородой (</a:t>
            </a:r>
            <a:r>
              <a:rPr lang="ru-RU" dirty="0" err="1" smtClean="0"/>
              <a:t>with</a:t>
            </a:r>
            <a:r>
              <a:rPr lang="ru-RU" dirty="0" smtClean="0"/>
              <a:t> 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long</a:t>
            </a:r>
            <a:r>
              <a:rPr lang="ru-RU" dirty="0" smtClean="0"/>
              <a:t> </a:t>
            </a:r>
            <a:r>
              <a:rPr lang="ru-RU" dirty="0" err="1" smtClean="0"/>
              <a:t>white</a:t>
            </a:r>
            <a:r>
              <a:rPr lang="ru-RU" dirty="0" smtClean="0"/>
              <a:t> </a:t>
            </a:r>
            <a:r>
              <a:rPr lang="ru-RU" dirty="0" err="1" smtClean="0"/>
              <a:t>beard</a:t>
            </a:r>
            <a:r>
              <a:rPr lang="ru-RU" dirty="0" smtClean="0"/>
              <a:t>).</a:t>
            </a:r>
          </a:p>
          <a:p>
            <a:endParaRPr lang="ru-RU" dirty="0" smtClean="0"/>
          </a:p>
          <a:p>
            <a:r>
              <a:rPr lang="ru-RU" dirty="0" smtClean="0"/>
              <a:t>Говорят, что Санта живет на Северном полюсе (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North</a:t>
            </a:r>
            <a:r>
              <a:rPr lang="ru-RU" dirty="0" smtClean="0"/>
              <a:t> </a:t>
            </a:r>
            <a:r>
              <a:rPr lang="ru-RU" dirty="0" err="1" smtClean="0"/>
              <a:t>Pole</a:t>
            </a:r>
            <a:r>
              <a:rPr lang="ru-RU" dirty="0" smtClean="0"/>
              <a:t>). В Финляндии (</a:t>
            </a:r>
            <a:r>
              <a:rPr lang="ru-RU" dirty="0" err="1" smtClean="0"/>
              <a:t>Finland</a:t>
            </a:r>
            <a:r>
              <a:rPr lang="ru-RU" dirty="0" smtClean="0"/>
              <a:t>) говорят, что он живет в северной части страны, в Лапландии (</a:t>
            </a:r>
            <a:r>
              <a:rPr lang="ru-RU" dirty="0" err="1" smtClean="0"/>
              <a:t>Lapland</a:t>
            </a:r>
            <a:r>
              <a:rPr lang="ru-RU" dirty="0" smtClean="0"/>
              <a:t>). Но все едины в одном – он путешествует по небу на санках (</a:t>
            </a:r>
            <a:r>
              <a:rPr lang="ru-RU" dirty="0" err="1" smtClean="0"/>
              <a:t>travels</a:t>
            </a:r>
            <a:r>
              <a:rPr lang="ru-RU" dirty="0" smtClean="0"/>
              <a:t> </a:t>
            </a:r>
            <a:r>
              <a:rPr lang="ru-RU" dirty="0" err="1" smtClean="0"/>
              <a:t>through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sky</a:t>
            </a:r>
            <a:r>
              <a:rPr lang="ru-RU" dirty="0" smtClean="0"/>
              <a:t>) в упряжке оленей (</a:t>
            </a:r>
            <a:r>
              <a:rPr lang="ru-RU" dirty="0" err="1" smtClean="0"/>
              <a:t>reindeer</a:t>
            </a:r>
            <a:r>
              <a:rPr lang="ru-RU" dirty="0" smtClean="0"/>
              <a:t> </a:t>
            </a:r>
            <a:r>
              <a:rPr lang="ru-RU" dirty="0" err="1" smtClean="0"/>
              <a:t>team</a:t>
            </a:r>
            <a:r>
              <a:rPr lang="ru-RU" dirty="0" smtClean="0"/>
              <a:t>), попадает в дом по дымоходу (</a:t>
            </a:r>
            <a:r>
              <a:rPr lang="ru-RU" dirty="0" err="1" smtClean="0"/>
              <a:t>chimney</a:t>
            </a:r>
            <a:r>
              <a:rPr lang="ru-RU" dirty="0" smtClean="0"/>
              <a:t>) ночью и кладет подарки для детей в чулки над камином и перед елкой.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142852"/>
            <a:ext cx="1495369" cy="24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19" y="214290"/>
            <a:ext cx="2704132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Карамельная трость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Candy cane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Один из сладких символом Рождества – это, конечно же, карамельная трость. Это — карамелька (</a:t>
            </a:r>
            <a:r>
              <a:rPr lang="ru-RU" dirty="0" err="1" smtClean="0"/>
              <a:t>caramel</a:t>
            </a:r>
            <a:r>
              <a:rPr lang="ru-RU" dirty="0" smtClean="0"/>
              <a:t>) в форме трости (</a:t>
            </a:r>
            <a:r>
              <a:rPr lang="ru-RU" dirty="0" err="1" smtClean="0"/>
              <a:t>cane</a:t>
            </a:r>
            <a:r>
              <a:rPr lang="ru-RU" dirty="0" smtClean="0"/>
              <a:t>). По традиции она белая с красными полосами (</a:t>
            </a:r>
            <a:r>
              <a:rPr lang="ru-RU" dirty="0" err="1" smtClean="0"/>
              <a:t>red</a:t>
            </a:r>
            <a:r>
              <a:rPr lang="ru-RU" dirty="0" smtClean="0"/>
              <a:t> </a:t>
            </a:r>
            <a:r>
              <a:rPr lang="ru-RU" dirty="0" err="1" smtClean="0"/>
              <a:t>stripes</a:t>
            </a:r>
            <a:r>
              <a:rPr lang="ru-RU" dirty="0" smtClean="0"/>
              <a:t>) со вкусом корицы (</a:t>
            </a:r>
            <a:r>
              <a:rPr lang="ru-RU" dirty="0" err="1" smtClean="0"/>
              <a:t>cinnamon</a:t>
            </a:r>
            <a:r>
              <a:rPr lang="ru-RU" dirty="0" smtClean="0"/>
              <a:t>) и мяты (</a:t>
            </a:r>
            <a:r>
              <a:rPr lang="ru-RU" dirty="0" err="1" smtClean="0"/>
              <a:t>mint</a:t>
            </a:r>
            <a:r>
              <a:rPr lang="ru-RU" dirty="0" smtClean="0"/>
              <a:t>), поэтому очень часто можно услышать другое ее название – «мятная палочка» (</a:t>
            </a:r>
            <a:r>
              <a:rPr lang="ru-RU" dirty="0" err="1" smtClean="0"/>
              <a:t>peppermint</a:t>
            </a:r>
            <a:r>
              <a:rPr lang="ru-RU" dirty="0" smtClean="0"/>
              <a:t> </a:t>
            </a:r>
            <a:r>
              <a:rPr lang="ru-RU" dirty="0" err="1" smtClean="0"/>
              <a:t>stick</a:t>
            </a:r>
            <a:r>
              <a:rPr lang="ru-RU" dirty="0" smtClean="0"/>
              <a:t>) или палочка с корицей (</a:t>
            </a:r>
            <a:r>
              <a:rPr lang="ru-RU" dirty="0" err="1" smtClean="0"/>
              <a:t>cinnamon</a:t>
            </a:r>
            <a:r>
              <a:rPr lang="ru-RU" dirty="0" smtClean="0"/>
              <a:t> </a:t>
            </a:r>
            <a:r>
              <a:rPr lang="ru-RU" dirty="0" err="1" smtClean="0"/>
              <a:t>stick</a:t>
            </a:r>
            <a:r>
              <a:rPr lang="ru-RU" dirty="0" smtClean="0"/>
              <a:t>). Сегодня это лакомство (</a:t>
            </a:r>
            <a:r>
              <a:rPr lang="ru-RU" dirty="0" err="1" smtClean="0"/>
              <a:t>dainty</a:t>
            </a:r>
            <a:r>
              <a:rPr lang="ru-RU" dirty="0" smtClean="0"/>
              <a:t>) имеет разные вкусы, цвета и размеры.</a:t>
            </a:r>
          </a:p>
          <a:p>
            <a:endParaRPr lang="ru-RU" dirty="0" smtClean="0"/>
          </a:p>
          <a:p>
            <a:r>
              <a:rPr lang="ru-RU" dirty="0" smtClean="0"/>
              <a:t>Карамельная трость имеет форму буквы “J”, символизирующей имя «Иисус» (</a:t>
            </a:r>
            <a:r>
              <a:rPr lang="ru-RU" dirty="0" err="1" smtClean="0"/>
              <a:t>Jesus</a:t>
            </a:r>
            <a:r>
              <a:rPr lang="ru-RU" dirty="0" smtClean="0"/>
              <a:t>). Родители дарят такие сладости своим детям на Рождество.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3444" r="16271"/>
          <a:stretch>
            <a:fillRect/>
          </a:stretch>
        </p:blipFill>
        <p:spPr bwMode="auto">
          <a:xfrm>
            <a:off x="7786710" y="4786322"/>
            <a:ext cx="1106828" cy="18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785794"/>
            <a:ext cx="16383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142852"/>
            <a:ext cx="1980000" cy="148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Advent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Наверное, вы знаете, что в Великобритании Рождество празднуют 25 декабря. И официальное открытие Рождественского сезона — это </a:t>
            </a:r>
            <a:r>
              <a:rPr lang="ru-RU" dirty="0" err="1" smtClean="0"/>
              <a:t>Адвент</a:t>
            </a:r>
            <a:r>
              <a:rPr lang="ru-RU" dirty="0" smtClean="0"/>
              <a:t> (</a:t>
            </a:r>
            <a:r>
              <a:rPr lang="ru-RU" dirty="0" err="1" smtClean="0"/>
              <a:t>Advent</a:t>
            </a:r>
            <a:r>
              <a:rPr lang="ru-RU" dirty="0" smtClean="0"/>
              <a:t>). </a:t>
            </a:r>
            <a:r>
              <a:rPr lang="ru-RU" dirty="0" err="1" smtClean="0"/>
              <a:t>Адвент</a:t>
            </a:r>
            <a:r>
              <a:rPr lang="ru-RU" dirty="0" smtClean="0"/>
              <a:t> – предрождественский пост, он начинается за 4 недели до Рождества.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Рождественские открытки </a:t>
            </a:r>
            <a:r>
              <a:rPr lang="en-US" dirty="0" smtClean="0">
                <a:solidFill>
                  <a:srgbClr val="FF0000"/>
                </a:solidFill>
              </a:rPr>
              <a:t>Christmas Cards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Люди во всем мире </a:t>
            </a:r>
          </a:p>
          <a:p>
            <a:r>
              <a:rPr lang="ru-RU" dirty="0" smtClean="0"/>
              <a:t>отправляют </a:t>
            </a:r>
          </a:p>
          <a:p>
            <a:r>
              <a:rPr lang="ru-RU" dirty="0" smtClean="0"/>
              <a:t>рождественские </a:t>
            </a:r>
          </a:p>
          <a:p>
            <a:r>
              <a:rPr lang="ru-RU" dirty="0" smtClean="0"/>
              <a:t>открытки друзьям </a:t>
            </a:r>
          </a:p>
          <a:p>
            <a:r>
              <a:rPr lang="ru-RU" dirty="0" smtClean="0"/>
              <a:t>и родным. Первая </a:t>
            </a:r>
          </a:p>
          <a:p>
            <a:r>
              <a:rPr lang="ru-RU" dirty="0" smtClean="0"/>
              <a:t>рождественская </a:t>
            </a:r>
          </a:p>
          <a:p>
            <a:r>
              <a:rPr lang="ru-RU" dirty="0" smtClean="0"/>
              <a:t>открытка была </a:t>
            </a:r>
          </a:p>
          <a:p>
            <a:r>
              <a:rPr lang="ru-RU" dirty="0" smtClean="0"/>
              <a:t>создана и </a:t>
            </a:r>
          </a:p>
          <a:p>
            <a:r>
              <a:rPr lang="ru-RU" dirty="0" smtClean="0"/>
              <a:t>отправлена в </a:t>
            </a:r>
          </a:p>
          <a:p>
            <a:r>
              <a:rPr lang="ru-RU" dirty="0" smtClean="0"/>
              <a:t>1843 г. </a:t>
            </a:r>
          </a:p>
          <a:p>
            <a:r>
              <a:rPr lang="ru-RU" dirty="0" smtClean="0"/>
              <a:t>Мужчина по </a:t>
            </a:r>
          </a:p>
          <a:p>
            <a:r>
              <a:rPr lang="ru-RU" dirty="0" smtClean="0"/>
              <a:t>имени Джон </a:t>
            </a:r>
          </a:p>
          <a:p>
            <a:r>
              <a:rPr lang="ru-RU" dirty="0" err="1" smtClean="0"/>
              <a:t>Калькотт</a:t>
            </a:r>
            <a:r>
              <a:rPr lang="ru-RU" dirty="0" smtClean="0"/>
              <a:t> </a:t>
            </a:r>
            <a:r>
              <a:rPr lang="ru-RU" dirty="0" err="1" smtClean="0"/>
              <a:t>Хорсли</a:t>
            </a:r>
            <a:r>
              <a:rPr lang="ru-RU" dirty="0" smtClean="0"/>
              <a:t> </a:t>
            </a:r>
          </a:p>
          <a:p>
            <a:r>
              <a:rPr lang="ru-RU" dirty="0" smtClean="0"/>
              <a:t>(</a:t>
            </a:r>
            <a:r>
              <a:rPr lang="ru-RU" dirty="0" err="1" smtClean="0"/>
              <a:t>John</a:t>
            </a:r>
            <a:r>
              <a:rPr lang="ru-RU" dirty="0" smtClean="0"/>
              <a:t> </a:t>
            </a:r>
            <a:r>
              <a:rPr lang="ru-RU" dirty="0" err="1" smtClean="0"/>
              <a:t>Calcott</a:t>
            </a:r>
            <a:r>
              <a:rPr lang="ru-RU" dirty="0" smtClean="0"/>
              <a:t> </a:t>
            </a:r>
            <a:r>
              <a:rPr lang="ru-RU" dirty="0" err="1" smtClean="0"/>
              <a:t>Horsley</a:t>
            </a:r>
            <a:r>
              <a:rPr lang="ru-RU" dirty="0" smtClean="0"/>
              <a:t>) </a:t>
            </a:r>
          </a:p>
          <a:p>
            <a:r>
              <a:rPr lang="ru-RU" dirty="0" smtClean="0"/>
              <a:t>напечатал первую </a:t>
            </a:r>
          </a:p>
          <a:p>
            <a:r>
              <a:rPr lang="ru-RU" dirty="0" smtClean="0"/>
              <a:t>рождественскую открытку для Сэра Генри </a:t>
            </a:r>
            <a:r>
              <a:rPr lang="ru-RU" dirty="0" err="1" smtClean="0"/>
              <a:t>Коула</a:t>
            </a:r>
            <a:r>
              <a:rPr lang="ru-RU" dirty="0" smtClean="0"/>
              <a:t> (</a:t>
            </a:r>
            <a:r>
              <a:rPr lang="ru-RU" dirty="0" err="1" smtClean="0"/>
              <a:t>Sir</a:t>
            </a:r>
            <a:r>
              <a:rPr lang="ru-RU" dirty="0" smtClean="0"/>
              <a:t> </a:t>
            </a:r>
            <a:r>
              <a:rPr lang="ru-RU" dirty="0" err="1" smtClean="0"/>
              <a:t>Henry</a:t>
            </a:r>
            <a:r>
              <a:rPr lang="ru-RU" dirty="0" smtClean="0"/>
              <a:t> </a:t>
            </a:r>
            <a:r>
              <a:rPr lang="ru-RU" dirty="0" err="1" smtClean="0"/>
              <a:t>Cole</a:t>
            </a:r>
            <a:r>
              <a:rPr lang="ru-RU" dirty="0" smtClean="0"/>
              <a:t>) – своего друга, который подал ему эту идею.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785926"/>
            <a:ext cx="59436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Подарки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presents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 основе традиции дарить друг другу и </a:t>
            </a:r>
          </a:p>
          <a:p>
            <a:r>
              <a:rPr lang="ru-RU" dirty="0" smtClean="0"/>
              <a:t>получать подарки на Рождество (</a:t>
            </a:r>
            <a:r>
              <a:rPr lang="ru-RU" dirty="0" err="1" smtClean="0"/>
              <a:t>giving</a:t>
            </a:r>
            <a:r>
              <a:rPr lang="ru-RU" dirty="0" smtClean="0"/>
              <a:t> </a:t>
            </a:r>
            <a:r>
              <a:rPr lang="ru-RU" dirty="0" err="1" smtClean="0"/>
              <a:t>and</a:t>
            </a:r>
            <a:r>
              <a:rPr lang="ru-RU" dirty="0" smtClean="0"/>
              <a:t> </a:t>
            </a:r>
            <a:r>
              <a:rPr lang="ru-RU" dirty="0" err="1" smtClean="0"/>
              <a:t>receiving</a:t>
            </a:r>
            <a:r>
              <a:rPr lang="ru-RU" dirty="0" smtClean="0"/>
              <a:t> </a:t>
            </a:r>
            <a:r>
              <a:rPr lang="ru-RU" dirty="0" err="1" smtClean="0"/>
              <a:t>presents</a:t>
            </a:r>
            <a:r>
              <a:rPr lang="ru-RU" dirty="0" smtClean="0"/>
              <a:t>) – напоминание о тех подарках, которые преподнесли Иисусу мудрецы (</a:t>
            </a:r>
            <a:r>
              <a:rPr lang="ru-RU" dirty="0" err="1" smtClean="0"/>
              <a:t>wise</a:t>
            </a:r>
            <a:r>
              <a:rPr lang="ru-RU" dirty="0" smtClean="0"/>
              <a:t> </a:t>
            </a:r>
            <a:r>
              <a:rPr lang="ru-RU" dirty="0" err="1" smtClean="0"/>
              <a:t>men</a:t>
            </a:r>
            <a:r>
              <a:rPr lang="ru-RU" dirty="0" smtClean="0"/>
              <a:t>): ладан (</a:t>
            </a:r>
            <a:r>
              <a:rPr lang="ru-RU" dirty="0" err="1" smtClean="0"/>
              <a:t>frankincense</a:t>
            </a:r>
            <a:r>
              <a:rPr lang="ru-RU" dirty="0" smtClean="0"/>
              <a:t>), золото (</a:t>
            </a:r>
            <a:r>
              <a:rPr lang="ru-RU" dirty="0" err="1" smtClean="0"/>
              <a:t>gold</a:t>
            </a:r>
            <a:r>
              <a:rPr lang="ru-RU" dirty="0" smtClean="0"/>
              <a:t>) и мирра (</a:t>
            </a:r>
            <a:r>
              <a:rPr lang="ru-RU" dirty="0" err="1" smtClean="0"/>
              <a:t>myrrh</a:t>
            </a:r>
            <a:r>
              <a:rPr lang="ru-RU" dirty="0" smtClean="0"/>
              <a:t>). </a:t>
            </a:r>
          </a:p>
          <a:p>
            <a:endParaRPr lang="ru-RU" dirty="0" smtClean="0"/>
          </a:p>
          <a:p>
            <a:r>
              <a:rPr lang="ru-RU" dirty="0" smtClean="0"/>
              <a:t>Ладан был благоуханием (</a:t>
            </a:r>
            <a:r>
              <a:rPr lang="ru-RU" dirty="0" err="1" smtClean="0"/>
              <a:t>perfume</a:t>
            </a:r>
            <a:r>
              <a:rPr lang="ru-RU" dirty="0" smtClean="0"/>
              <a:t>) для выражения поклонения (</a:t>
            </a:r>
            <a:r>
              <a:rPr lang="ru-RU" dirty="0" err="1" smtClean="0"/>
              <a:t>worship</a:t>
            </a:r>
            <a:r>
              <a:rPr lang="ru-RU" dirty="0" smtClean="0"/>
              <a:t>) Иисусу. Золото ассоциировалось с королями (</a:t>
            </a:r>
            <a:r>
              <a:rPr lang="ru-RU" dirty="0" err="1" smtClean="0"/>
              <a:t>kings</a:t>
            </a:r>
            <a:r>
              <a:rPr lang="ru-RU" dirty="0" smtClean="0"/>
              <a:t>), а христиане (</a:t>
            </a:r>
            <a:r>
              <a:rPr lang="ru-RU" dirty="0" err="1" smtClean="0"/>
              <a:t>Christians</a:t>
            </a:r>
            <a:r>
              <a:rPr lang="ru-RU" dirty="0" smtClean="0"/>
              <a:t>) верят, что Иисус – Царь Царей (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King</a:t>
            </a:r>
            <a:r>
              <a:rPr lang="ru-RU" dirty="0" smtClean="0"/>
              <a:t> </a:t>
            </a:r>
            <a:r>
              <a:rPr lang="ru-RU" dirty="0" err="1" smtClean="0"/>
              <a:t>of</a:t>
            </a:r>
            <a:r>
              <a:rPr lang="ru-RU" dirty="0" smtClean="0"/>
              <a:t> </a:t>
            </a:r>
            <a:r>
              <a:rPr lang="ru-RU" dirty="0" err="1" smtClean="0"/>
              <a:t>Kings</a:t>
            </a:r>
            <a:r>
              <a:rPr lang="ru-RU" dirty="0" smtClean="0"/>
              <a:t>). Мирра была благоуханием, которым покрывали тела умерших (</a:t>
            </a:r>
            <a:r>
              <a:rPr lang="ru-RU" dirty="0" err="1" smtClean="0"/>
              <a:t>dead</a:t>
            </a:r>
            <a:r>
              <a:rPr lang="ru-RU" dirty="0" smtClean="0"/>
              <a:t> </a:t>
            </a:r>
            <a:r>
              <a:rPr lang="ru-RU" dirty="0" err="1" smtClean="0"/>
              <a:t>bodies</a:t>
            </a:r>
            <a:r>
              <a:rPr lang="ru-RU" dirty="0" smtClean="0"/>
              <a:t>). Этот подарок символизировал то, что Иисус будет страдать и умрет, чтобы воскреснуть (</a:t>
            </a:r>
            <a:r>
              <a:rPr lang="ru-RU" dirty="0" err="1" smtClean="0"/>
              <a:t>resurrect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20000" b="6666"/>
          <a:stretch>
            <a:fillRect/>
          </a:stretch>
        </p:blipFill>
        <p:spPr bwMode="auto">
          <a:xfrm>
            <a:off x="7286644" y="142852"/>
            <a:ext cx="1714497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52"/>
            <a:ext cx="2412000" cy="180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42852"/>
            <a:ext cx="144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Печенье для </a:t>
            </a:r>
            <a:r>
              <a:rPr lang="ru-RU" dirty="0" err="1" smtClean="0">
                <a:solidFill>
                  <a:srgbClr val="FF0000"/>
                </a:solidFill>
              </a:rPr>
              <a:t>Санты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Cookies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for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Santa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Еще один символ и традиция Рождества – это печенья, который дети оставляют для </a:t>
            </a:r>
            <a:r>
              <a:rPr lang="ru-RU" dirty="0" err="1" smtClean="0"/>
              <a:t>Санты</a:t>
            </a:r>
            <a:r>
              <a:rPr lang="ru-RU" dirty="0" smtClean="0"/>
              <a:t> на камине, как символ благодарности (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token</a:t>
            </a:r>
            <a:r>
              <a:rPr lang="ru-RU" dirty="0" smtClean="0"/>
              <a:t> </a:t>
            </a:r>
            <a:r>
              <a:rPr lang="ru-RU" dirty="0" err="1" smtClean="0"/>
              <a:t>of</a:t>
            </a:r>
            <a:r>
              <a:rPr lang="ru-RU" dirty="0" smtClean="0"/>
              <a:t> </a:t>
            </a:r>
            <a:r>
              <a:rPr lang="ru-RU" dirty="0" err="1" smtClean="0"/>
              <a:t>gratitude</a:t>
            </a:r>
            <a:r>
              <a:rPr lang="ru-RU" dirty="0" smtClean="0"/>
              <a:t>) за работу, которую он выполняет каждое Рождество.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3786190"/>
            <a:ext cx="47625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Рождественский ужин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Christmas dinner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Традиционный рождественский </a:t>
            </a:r>
          </a:p>
          <a:p>
            <a:r>
              <a:rPr lang="ru-RU" dirty="0" smtClean="0"/>
              <a:t>ужин в Великобритании </a:t>
            </a:r>
          </a:p>
          <a:p>
            <a:r>
              <a:rPr lang="ru-RU" dirty="0" smtClean="0"/>
              <a:t>обязательно включает индейку </a:t>
            </a:r>
          </a:p>
          <a:p>
            <a:r>
              <a:rPr lang="ru-RU" dirty="0" smtClean="0"/>
              <a:t>(</a:t>
            </a:r>
            <a:r>
              <a:rPr lang="ru-RU" dirty="0" err="1" smtClean="0"/>
              <a:t>turkey</a:t>
            </a:r>
            <a:r>
              <a:rPr lang="ru-RU" dirty="0" smtClean="0"/>
              <a:t>) с картофелем (</a:t>
            </a:r>
            <a:r>
              <a:rPr lang="ru-RU" dirty="0" err="1" smtClean="0"/>
              <a:t>potatoes</a:t>
            </a:r>
            <a:r>
              <a:rPr lang="ru-RU" dirty="0" smtClean="0"/>
              <a:t>) и </a:t>
            </a:r>
          </a:p>
          <a:p>
            <a:r>
              <a:rPr lang="ru-RU" dirty="0" smtClean="0"/>
              <a:t>другими овощами (</a:t>
            </a:r>
            <a:r>
              <a:rPr lang="ru-RU" dirty="0" err="1" smtClean="0"/>
              <a:t>vegetables</a:t>
            </a:r>
            <a:r>
              <a:rPr lang="ru-RU" dirty="0" smtClean="0"/>
              <a:t>). </a:t>
            </a:r>
          </a:p>
          <a:p>
            <a:r>
              <a:rPr lang="ru-RU" dirty="0" smtClean="0"/>
              <a:t>После ужина следует </a:t>
            </a:r>
          </a:p>
          <a:p>
            <a:r>
              <a:rPr lang="ru-RU" dirty="0" smtClean="0"/>
              <a:t>рождественский пудинг (</a:t>
            </a:r>
            <a:r>
              <a:rPr lang="ru-RU" dirty="0" err="1" smtClean="0"/>
              <a:t>Christmas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pudding</a:t>
            </a:r>
            <a:r>
              <a:rPr lang="ru-RU" dirty="0" smtClean="0"/>
              <a:t>) – сладкий пудинг, состоящий </a:t>
            </a:r>
          </a:p>
          <a:p>
            <a:r>
              <a:rPr lang="ru-RU" dirty="0" smtClean="0"/>
              <a:t>из большого количества сухофруктов </a:t>
            </a:r>
          </a:p>
          <a:p>
            <a:r>
              <a:rPr lang="ru-RU" dirty="0" smtClean="0"/>
              <a:t>(</a:t>
            </a:r>
            <a:r>
              <a:rPr lang="ru-RU" dirty="0" err="1" smtClean="0"/>
              <a:t>dried</a:t>
            </a:r>
            <a:r>
              <a:rPr lang="ru-RU" dirty="0" smtClean="0"/>
              <a:t> </a:t>
            </a:r>
            <a:r>
              <a:rPr lang="ru-RU" dirty="0" err="1" smtClean="0"/>
              <a:t>fruit</a:t>
            </a:r>
            <a:r>
              <a:rPr lang="ru-RU" dirty="0" smtClean="0"/>
              <a:t>) и часто политый горящим </a:t>
            </a:r>
          </a:p>
          <a:p>
            <a:r>
              <a:rPr lang="ru-RU" dirty="0" smtClean="0"/>
              <a:t>бренди (</a:t>
            </a:r>
            <a:r>
              <a:rPr lang="ru-RU" dirty="0" err="1" smtClean="0"/>
              <a:t>burning</a:t>
            </a:r>
            <a:r>
              <a:rPr lang="ru-RU" dirty="0" smtClean="0"/>
              <a:t> </a:t>
            </a:r>
            <a:r>
              <a:rPr lang="ru-RU" dirty="0" err="1" smtClean="0"/>
              <a:t>brandy</a:t>
            </a:r>
            <a:r>
              <a:rPr lang="ru-RU" dirty="0" smtClean="0"/>
              <a:t>). </a:t>
            </a:r>
          </a:p>
          <a:p>
            <a:r>
              <a:rPr lang="ru-RU" dirty="0" smtClean="0"/>
              <a:t>Другое  традиционное блюдо в Великобритании </a:t>
            </a:r>
          </a:p>
          <a:p>
            <a:r>
              <a:rPr lang="ru-RU" dirty="0" smtClean="0"/>
              <a:t>– это рождественский пирог (</a:t>
            </a:r>
            <a:r>
              <a:rPr lang="ru-RU" dirty="0" err="1" smtClean="0"/>
              <a:t>Christmas</a:t>
            </a:r>
            <a:r>
              <a:rPr lang="ru-RU" dirty="0" smtClean="0"/>
              <a:t> </a:t>
            </a:r>
            <a:r>
              <a:rPr lang="ru-RU" dirty="0" err="1" smtClean="0"/>
              <a:t>cake</a:t>
            </a:r>
            <a:r>
              <a:rPr lang="ru-RU" dirty="0" smtClean="0"/>
              <a:t>). В его состав также входит большое количество сухофруктов. Сам же пирог покрывают сахарной глазурью (</a:t>
            </a:r>
            <a:r>
              <a:rPr lang="ru-RU" dirty="0" err="1" smtClean="0"/>
              <a:t>icing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t="17857" b="6071"/>
          <a:stretch>
            <a:fillRect/>
          </a:stretch>
        </p:blipFill>
        <p:spPr bwMode="auto">
          <a:xfrm>
            <a:off x="5929322" y="1714488"/>
            <a:ext cx="3017904" cy="34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 fontScale="97500"/>
          </a:bodyPr>
          <a:lstStyle/>
          <a:p>
            <a:r>
              <a:rPr lang="ru-RU" dirty="0" smtClean="0"/>
              <a:t>Приподнятое праздничное настроение царит в Великобритании около месяца. Это поистине целый праздничный сезон. Так что наравне с традиционными пожеланиями “</a:t>
            </a:r>
            <a:r>
              <a:rPr lang="ru-RU" dirty="0" err="1" smtClean="0"/>
              <a:t>Merry</a:t>
            </a:r>
            <a:r>
              <a:rPr lang="ru-RU" dirty="0" smtClean="0"/>
              <a:t> </a:t>
            </a:r>
            <a:r>
              <a:rPr lang="ru-RU" dirty="0" err="1" smtClean="0"/>
              <a:t>Christmas</a:t>
            </a:r>
            <a:r>
              <a:rPr lang="ru-RU" dirty="0" smtClean="0"/>
              <a:t>!” (Веселого Рождества!) и “</a:t>
            </a:r>
            <a:r>
              <a:rPr lang="ru-RU" dirty="0" err="1" smtClean="0"/>
              <a:t>Happy</a:t>
            </a:r>
            <a:r>
              <a:rPr lang="ru-RU" dirty="0" smtClean="0"/>
              <a:t> </a:t>
            </a:r>
            <a:r>
              <a:rPr lang="ru-RU" dirty="0" err="1" smtClean="0"/>
              <a:t>New</a:t>
            </a:r>
            <a:r>
              <a:rPr lang="ru-RU" dirty="0" smtClean="0"/>
              <a:t> </a:t>
            </a:r>
            <a:r>
              <a:rPr lang="ru-RU" dirty="0" err="1" smtClean="0"/>
              <a:t>Year</a:t>
            </a:r>
            <a:r>
              <a:rPr lang="ru-RU" dirty="0" smtClean="0"/>
              <a:t>!” (Счастливого Нового года!) можно зачастую услышать “</a:t>
            </a:r>
            <a:r>
              <a:rPr lang="ru-RU" dirty="0" err="1" smtClean="0"/>
              <a:t>Have</a:t>
            </a:r>
            <a:r>
              <a:rPr lang="ru-RU" dirty="0" smtClean="0"/>
              <a:t> 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Happy</a:t>
            </a:r>
            <a:r>
              <a:rPr lang="ru-RU" dirty="0" smtClean="0"/>
              <a:t> </a:t>
            </a:r>
            <a:r>
              <a:rPr lang="ru-RU" dirty="0" err="1" smtClean="0"/>
              <a:t>Holiday</a:t>
            </a:r>
            <a:r>
              <a:rPr lang="ru-RU" dirty="0" smtClean="0"/>
              <a:t> </a:t>
            </a:r>
            <a:r>
              <a:rPr lang="ru-RU" dirty="0" err="1" smtClean="0"/>
              <a:t>Season</a:t>
            </a:r>
            <a:r>
              <a:rPr lang="ru-RU" dirty="0" smtClean="0"/>
              <a:t>” (Счастливых праздников!). В открытках, </a:t>
            </a:r>
            <a:r>
              <a:rPr lang="ru-RU" dirty="0" err="1" smtClean="0"/>
              <a:t>смсках</a:t>
            </a:r>
            <a:r>
              <a:rPr lang="ru-RU" dirty="0" smtClean="0"/>
              <a:t> (</a:t>
            </a:r>
            <a:r>
              <a:rPr lang="ru-RU" dirty="0" err="1" smtClean="0"/>
              <a:t>text</a:t>
            </a:r>
            <a:r>
              <a:rPr lang="ru-RU" dirty="0" smtClean="0"/>
              <a:t> </a:t>
            </a:r>
            <a:r>
              <a:rPr lang="ru-RU" dirty="0" err="1" smtClean="0"/>
              <a:t>messages</a:t>
            </a:r>
            <a:r>
              <a:rPr lang="ru-RU" dirty="0" smtClean="0"/>
              <a:t> (</a:t>
            </a:r>
            <a:r>
              <a:rPr lang="ru-RU" dirty="0" err="1" smtClean="0"/>
              <a:t>txts</a:t>
            </a:r>
            <a:r>
              <a:rPr lang="ru-RU" dirty="0" smtClean="0"/>
              <a:t>)) или чатах часто используют </a:t>
            </a:r>
            <a:r>
              <a:rPr lang="ru-RU" dirty="0" err="1" smtClean="0"/>
              <a:t>Xmas</a:t>
            </a:r>
            <a:r>
              <a:rPr lang="ru-RU" dirty="0" smtClean="0"/>
              <a:t> – </a:t>
            </a:r>
            <a:r>
              <a:rPr lang="ru-RU" dirty="0" err="1" smtClean="0"/>
              <a:t>Merry</a:t>
            </a:r>
            <a:r>
              <a:rPr lang="ru-RU" dirty="0" smtClean="0"/>
              <a:t> </a:t>
            </a:r>
            <a:r>
              <a:rPr lang="ru-RU" dirty="0" err="1" smtClean="0"/>
              <a:t>Xmas</a:t>
            </a:r>
            <a:r>
              <a:rPr lang="ru-RU" dirty="0" smtClean="0"/>
              <a:t> ‘N </a:t>
            </a:r>
            <a:r>
              <a:rPr lang="ru-RU" dirty="0" err="1" smtClean="0"/>
              <a:t>Happy</a:t>
            </a:r>
            <a:r>
              <a:rPr lang="ru-RU" dirty="0" smtClean="0"/>
              <a:t> </a:t>
            </a:r>
            <a:r>
              <a:rPr lang="ru-RU" dirty="0" err="1" smtClean="0"/>
              <a:t>New</a:t>
            </a:r>
            <a:r>
              <a:rPr lang="ru-RU" dirty="0" smtClean="0"/>
              <a:t> </a:t>
            </a:r>
            <a:r>
              <a:rPr lang="ru-RU" dirty="0" err="1" smtClean="0"/>
              <a:t>Year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4500570"/>
            <a:ext cx="3852000" cy="210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78226" y="857250"/>
            <a:ext cx="4387548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2800" dirty="0" smtClean="0"/>
              <a:t>   </a:t>
            </a:r>
            <a:r>
              <a:rPr lang="ru-RU" sz="2800" dirty="0" smtClean="0"/>
              <a:t>Одной из наиболее 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известных традиций, 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касающихся </a:t>
            </a:r>
            <a:r>
              <a:rPr lang="ru-RU" sz="2800" dirty="0" err="1" smtClean="0"/>
              <a:t>Адвента</a:t>
            </a:r>
            <a:r>
              <a:rPr lang="ru-RU" sz="2800" dirty="0" smtClean="0"/>
              <a:t>, 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является «венок </a:t>
            </a:r>
            <a:r>
              <a:rPr lang="ru-RU" sz="2800" dirty="0" err="1" smtClean="0"/>
              <a:t>Адвента</a:t>
            </a:r>
            <a:r>
              <a:rPr lang="ru-RU" sz="2800" dirty="0" smtClean="0"/>
              <a:t>» 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— венок из еловых веток, 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в который вплетены 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четыре свечи. В первое 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воскресенье зажигается одна 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свеча, во второе — 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две и так далее, то есть 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становится с каждой 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неделей всё светлей. Такими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венками украшаются как 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церкви, так и дома 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верующих.</a:t>
            </a:r>
            <a:endParaRPr lang="en-US" sz="2800" dirty="0" smtClean="0"/>
          </a:p>
          <a:p>
            <a:endParaRPr lang="en-US" sz="2800" dirty="0" smtClean="0"/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 l="4076" t="7296" r="6257" b="5371"/>
          <a:stretch>
            <a:fillRect/>
          </a:stretch>
        </p:blipFill>
        <p:spPr bwMode="auto">
          <a:xfrm>
            <a:off x="4071934" y="71414"/>
            <a:ext cx="3523442" cy="33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571876"/>
            <a:ext cx="4248000" cy="31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r>
              <a:rPr lang="ru-RU" dirty="0" smtClean="0"/>
              <a:t>Ещё одна известная традиция — рождественский календарь для детей, разделённый на квадраты по числу дней </a:t>
            </a:r>
            <a:r>
              <a:rPr lang="ru-RU" dirty="0" err="1" smtClean="0"/>
              <a:t>Адвента</a:t>
            </a:r>
            <a:r>
              <a:rPr lang="ru-RU" dirty="0" smtClean="0"/>
              <a:t>, где за каждым листком с датой спрятано лакомство. </a:t>
            </a:r>
            <a:endParaRPr lang="en-US" dirty="0" smtClean="0"/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214686"/>
            <a:ext cx="4320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786058"/>
            <a:ext cx="3852000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8581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St. Augustine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Августин Кентерберийский </a:t>
            </a:r>
            <a:endParaRPr lang="en-US" dirty="0" smtClean="0"/>
          </a:p>
          <a:p>
            <a:r>
              <a:rPr lang="ru-RU" dirty="0" smtClean="0"/>
              <a:t>/ Св. Августин (</a:t>
            </a:r>
            <a:r>
              <a:rPr lang="ru-RU" dirty="0" err="1" smtClean="0"/>
              <a:t>Augustine</a:t>
            </a:r>
            <a:r>
              <a:rPr lang="ru-RU" dirty="0" smtClean="0"/>
              <a:t> </a:t>
            </a:r>
            <a:r>
              <a:rPr lang="ru-RU" dirty="0" err="1" smtClean="0"/>
              <a:t>of</a:t>
            </a:r>
            <a:r>
              <a:rPr lang="ru-RU" dirty="0" smtClean="0"/>
              <a:t> </a:t>
            </a:r>
            <a:endParaRPr lang="en-US" dirty="0" smtClean="0"/>
          </a:p>
          <a:p>
            <a:r>
              <a:rPr lang="ru-RU" dirty="0" err="1" smtClean="0"/>
              <a:t>Canterbury</a:t>
            </a:r>
            <a:r>
              <a:rPr lang="ru-RU" dirty="0" smtClean="0"/>
              <a:t> / </a:t>
            </a:r>
            <a:r>
              <a:rPr lang="ru-RU" dirty="0" err="1" smtClean="0"/>
              <a:t>St</a:t>
            </a:r>
            <a:r>
              <a:rPr lang="ru-RU" dirty="0" smtClean="0"/>
              <a:t>. </a:t>
            </a:r>
            <a:r>
              <a:rPr lang="ru-RU" dirty="0" err="1" smtClean="0"/>
              <a:t>Augustine</a:t>
            </a:r>
            <a:r>
              <a:rPr lang="ru-RU" dirty="0" smtClean="0"/>
              <a:t>) </a:t>
            </a:r>
            <a:endParaRPr lang="en-US" dirty="0" smtClean="0"/>
          </a:p>
          <a:p>
            <a:r>
              <a:rPr lang="ru-RU" dirty="0" smtClean="0"/>
              <a:t>стал тем человеком, </a:t>
            </a:r>
            <a:endParaRPr lang="en-US" dirty="0" smtClean="0"/>
          </a:p>
          <a:p>
            <a:r>
              <a:rPr lang="ru-RU" dirty="0" smtClean="0"/>
              <a:t>с которым связано </a:t>
            </a:r>
            <a:endParaRPr lang="en-US" dirty="0" smtClean="0"/>
          </a:p>
          <a:p>
            <a:r>
              <a:rPr lang="ru-RU" dirty="0" smtClean="0"/>
              <a:t>празднование Рождества в </a:t>
            </a:r>
            <a:endParaRPr lang="en-US" dirty="0" smtClean="0"/>
          </a:p>
          <a:p>
            <a:r>
              <a:rPr lang="ru-RU" dirty="0" smtClean="0"/>
              <a:t>Великобритании, так как в </a:t>
            </a:r>
            <a:endParaRPr lang="en-US" dirty="0" smtClean="0"/>
          </a:p>
          <a:p>
            <a:r>
              <a:rPr lang="ru-RU" dirty="0" smtClean="0"/>
              <a:t>этот день в 597 году, по </a:t>
            </a:r>
            <a:endParaRPr lang="en-US" dirty="0" smtClean="0"/>
          </a:p>
          <a:p>
            <a:r>
              <a:rPr lang="ru-RU" dirty="0" smtClean="0"/>
              <a:t>прибытии в Кент, Августин </a:t>
            </a:r>
            <a:endParaRPr lang="en-US" dirty="0" smtClean="0"/>
          </a:p>
          <a:p>
            <a:r>
              <a:rPr lang="ru-RU" dirty="0" smtClean="0"/>
              <a:t>обратил в христианство </a:t>
            </a:r>
            <a:endParaRPr lang="en-US" dirty="0" smtClean="0"/>
          </a:p>
          <a:p>
            <a:r>
              <a:rPr lang="ru-RU" dirty="0" smtClean="0"/>
              <a:t>(</a:t>
            </a:r>
            <a:r>
              <a:rPr lang="ru-RU" dirty="0" err="1" smtClean="0"/>
              <a:t>converted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Christianity</a:t>
            </a:r>
            <a:r>
              <a:rPr lang="ru-RU" dirty="0" smtClean="0"/>
              <a:t>) </a:t>
            </a:r>
            <a:endParaRPr lang="en-US" dirty="0" smtClean="0"/>
          </a:p>
          <a:p>
            <a:r>
              <a:rPr lang="ru-RU" dirty="0" smtClean="0"/>
              <a:t>множество людей.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714356"/>
            <a:ext cx="38195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Рождественские чулки 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>Christmas stockings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Кто же не слышал об этой традиции? </a:t>
            </a:r>
            <a:endParaRPr lang="en-US" dirty="0" smtClean="0"/>
          </a:p>
          <a:p>
            <a:r>
              <a:rPr lang="ru-RU" dirty="0" smtClean="0"/>
              <a:t>Говорят, что Санта Клаус (</a:t>
            </a:r>
            <a:r>
              <a:rPr lang="ru-RU" dirty="0" err="1" smtClean="0"/>
              <a:t>Santa</a:t>
            </a:r>
            <a:r>
              <a:rPr lang="ru-RU" dirty="0" smtClean="0"/>
              <a:t> </a:t>
            </a:r>
            <a:r>
              <a:rPr lang="ru-RU" dirty="0" err="1" smtClean="0"/>
              <a:t>Claus</a:t>
            </a:r>
            <a:r>
              <a:rPr lang="ru-RU" dirty="0" smtClean="0"/>
              <a:t>) как-то пролетал над домом и обронил пару золотых монет (</a:t>
            </a:r>
            <a:r>
              <a:rPr lang="ru-RU" dirty="0" err="1" smtClean="0"/>
              <a:t>golden</a:t>
            </a:r>
            <a:r>
              <a:rPr lang="ru-RU" dirty="0" smtClean="0"/>
              <a:t> </a:t>
            </a:r>
            <a:r>
              <a:rPr lang="ru-RU" dirty="0" err="1" smtClean="0"/>
              <a:t>coins</a:t>
            </a:r>
            <a:r>
              <a:rPr lang="ru-RU" dirty="0" smtClean="0"/>
              <a:t>). Они упали в дымоход (</a:t>
            </a:r>
            <a:r>
              <a:rPr lang="ru-RU" dirty="0" err="1" smtClean="0"/>
              <a:t>chimney</a:t>
            </a:r>
            <a:r>
              <a:rPr lang="ru-RU" dirty="0" smtClean="0"/>
              <a:t> / </a:t>
            </a:r>
            <a:r>
              <a:rPr lang="ru-RU" dirty="0" err="1" smtClean="0"/>
              <a:t>flue</a:t>
            </a:r>
            <a:r>
              <a:rPr lang="ru-RU" dirty="0" smtClean="0"/>
              <a:t>), прямо в носок, который сушился над камином. С тех самых пор в Рождественскую ночь принято развешивать носки над камином (</a:t>
            </a:r>
            <a:r>
              <a:rPr lang="ru-RU" dirty="0" err="1" smtClean="0"/>
              <a:t>fireplace</a:t>
            </a:r>
            <a:r>
              <a:rPr lang="ru-RU" dirty="0" smtClean="0"/>
              <a:t>) или кроватью, надеясь, что туда что-то упадет. Рождество — праздник для всей семьи, но больше всего его ждут дети. Они развешивают яркие чулки над камином и ждут подарков.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71414"/>
            <a:ext cx="3060000" cy="188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Рождественская елка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Christmas Tree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Настоящую популярность </a:t>
            </a:r>
            <a:endParaRPr lang="en-US" dirty="0" smtClean="0"/>
          </a:p>
          <a:p>
            <a:r>
              <a:rPr lang="ru-RU" dirty="0" smtClean="0"/>
              <a:t>рождественские елки </a:t>
            </a:r>
            <a:endParaRPr lang="en-US" dirty="0" smtClean="0"/>
          </a:p>
          <a:p>
            <a:r>
              <a:rPr lang="ru-RU" dirty="0" smtClean="0"/>
              <a:t>приобрели в 1841 году, </a:t>
            </a:r>
            <a:endParaRPr lang="en-US" dirty="0" smtClean="0"/>
          </a:p>
          <a:p>
            <a:r>
              <a:rPr lang="ru-RU" dirty="0" smtClean="0"/>
              <a:t>когда Принц Альберт </a:t>
            </a:r>
            <a:endParaRPr lang="en-US" dirty="0" smtClean="0"/>
          </a:p>
          <a:p>
            <a:r>
              <a:rPr lang="ru-RU" dirty="0" smtClean="0"/>
              <a:t>(</a:t>
            </a:r>
            <a:r>
              <a:rPr lang="ru-RU" dirty="0" err="1" smtClean="0"/>
              <a:t>Prince</a:t>
            </a:r>
            <a:r>
              <a:rPr lang="ru-RU" dirty="0" smtClean="0"/>
              <a:t> </a:t>
            </a:r>
            <a:r>
              <a:rPr lang="ru-RU" dirty="0" err="1" smtClean="0"/>
              <a:t>Albert</a:t>
            </a:r>
            <a:r>
              <a:rPr lang="ru-RU" dirty="0" smtClean="0"/>
              <a:t>), немецкий </a:t>
            </a:r>
            <a:endParaRPr lang="en-US" dirty="0" smtClean="0"/>
          </a:p>
          <a:p>
            <a:r>
              <a:rPr lang="ru-RU" dirty="0" smtClean="0"/>
              <a:t>муж королевы Виктории </a:t>
            </a:r>
            <a:endParaRPr lang="en-US" dirty="0" smtClean="0"/>
          </a:p>
          <a:p>
            <a:r>
              <a:rPr lang="ru-RU" dirty="0" smtClean="0"/>
              <a:t>(</a:t>
            </a:r>
            <a:r>
              <a:rPr lang="ru-RU" dirty="0" err="1" smtClean="0"/>
              <a:t>Queen</a:t>
            </a:r>
            <a:r>
              <a:rPr lang="ru-RU" dirty="0" smtClean="0"/>
              <a:t> </a:t>
            </a:r>
            <a:r>
              <a:rPr lang="ru-RU" dirty="0" err="1" smtClean="0"/>
              <a:t>Victoria’s</a:t>
            </a:r>
            <a:r>
              <a:rPr lang="ru-RU" dirty="0" smtClean="0"/>
              <a:t> </a:t>
            </a:r>
            <a:r>
              <a:rPr lang="ru-RU" dirty="0" err="1" smtClean="0"/>
              <a:t>German</a:t>
            </a:r>
            <a:r>
              <a:rPr lang="ru-RU" dirty="0" smtClean="0"/>
              <a:t> </a:t>
            </a:r>
            <a:endParaRPr lang="en-US" dirty="0" smtClean="0"/>
          </a:p>
          <a:p>
            <a:r>
              <a:rPr lang="ru-RU" dirty="0" err="1" smtClean="0"/>
              <a:t>husband</a:t>
            </a:r>
            <a:r>
              <a:rPr lang="ru-RU" dirty="0" smtClean="0"/>
              <a:t>) установил </a:t>
            </a:r>
            <a:endParaRPr lang="en-US" dirty="0" smtClean="0"/>
          </a:p>
          <a:p>
            <a:r>
              <a:rPr lang="ru-RU" dirty="0" smtClean="0"/>
              <a:t>рождественскую елку в </a:t>
            </a:r>
            <a:endParaRPr lang="en-US" dirty="0" smtClean="0"/>
          </a:p>
          <a:p>
            <a:r>
              <a:rPr lang="ru-RU" dirty="0" err="1" smtClean="0"/>
              <a:t>Виндзорском</a:t>
            </a:r>
            <a:r>
              <a:rPr lang="ru-RU" dirty="0" smtClean="0"/>
              <a:t> замке </a:t>
            </a:r>
            <a:endParaRPr lang="en-US" dirty="0" smtClean="0"/>
          </a:p>
          <a:p>
            <a:r>
              <a:rPr lang="ru-RU" dirty="0" smtClean="0"/>
              <a:t>(</a:t>
            </a:r>
            <a:r>
              <a:rPr lang="ru-RU" dirty="0" err="1" smtClean="0"/>
              <a:t>Windsor</a:t>
            </a:r>
            <a:r>
              <a:rPr lang="ru-RU" dirty="0" smtClean="0"/>
              <a:t> </a:t>
            </a:r>
            <a:r>
              <a:rPr lang="ru-RU" dirty="0" err="1" smtClean="0"/>
              <a:t>Castle</a:t>
            </a:r>
            <a:r>
              <a:rPr lang="ru-RU" dirty="0" smtClean="0"/>
              <a:t>). С тех пор </a:t>
            </a:r>
            <a:endParaRPr lang="en-US" dirty="0" smtClean="0"/>
          </a:p>
          <a:p>
            <a:r>
              <a:rPr lang="ru-RU" dirty="0" smtClean="0"/>
              <a:t>рождественская елка является </a:t>
            </a:r>
            <a:endParaRPr lang="en-US" dirty="0" smtClean="0"/>
          </a:p>
          <a:p>
            <a:r>
              <a:rPr lang="ru-RU" dirty="0" smtClean="0"/>
              <a:t>частью британского Рождества.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285860"/>
            <a:ext cx="3996000" cy="470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5638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 l="5370"/>
          <a:stretch>
            <a:fillRect/>
          </a:stretch>
        </p:blipFill>
        <p:spPr bwMode="auto">
          <a:xfrm>
            <a:off x="5929322" y="214290"/>
            <a:ext cx="3060000" cy="258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4214818"/>
            <a:ext cx="5616000" cy="238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Зелень для украшений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greenery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Остролист (</a:t>
            </a:r>
            <a:r>
              <a:rPr lang="ru-RU" dirty="0" err="1" smtClean="0"/>
              <a:t>holly</a:t>
            </a:r>
            <a:r>
              <a:rPr lang="ru-RU" dirty="0" smtClean="0"/>
              <a:t>), </a:t>
            </a:r>
            <a:endParaRPr lang="en-US" dirty="0" smtClean="0"/>
          </a:p>
          <a:p>
            <a:r>
              <a:rPr lang="ru-RU" dirty="0" smtClean="0"/>
              <a:t>плющ (</a:t>
            </a:r>
            <a:r>
              <a:rPr lang="ru-RU" dirty="0" err="1" smtClean="0"/>
              <a:t>ivy</a:t>
            </a:r>
            <a:r>
              <a:rPr lang="ru-RU" dirty="0" smtClean="0"/>
              <a:t>) и другая зеленая растительность, как, например, </a:t>
            </a:r>
            <a:endParaRPr lang="en-US" dirty="0" smtClean="0"/>
          </a:p>
          <a:p>
            <a:r>
              <a:rPr lang="ru-RU" dirty="0" smtClean="0"/>
              <a:t>омела (</a:t>
            </a:r>
            <a:r>
              <a:rPr lang="ru-RU" dirty="0" err="1" smtClean="0"/>
              <a:t>mistletoe</a:t>
            </a:r>
            <a:r>
              <a:rPr lang="ru-RU" dirty="0" smtClean="0"/>
              <a:t>) использовались еще до Рождества в качестве украшений во время фестиваля Зимнего Солнцестояния (</a:t>
            </a:r>
            <a:r>
              <a:rPr lang="ru-RU" dirty="0" err="1" smtClean="0"/>
              <a:t>Winter</a:t>
            </a:r>
            <a:r>
              <a:rPr lang="ru-RU" dirty="0" smtClean="0"/>
              <a:t> </a:t>
            </a:r>
            <a:r>
              <a:rPr lang="ru-RU" dirty="0" err="1" smtClean="0"/>
              <a:t>Solstice</a:t>
            </a:r>
            <a:r>
              <a:rPr lang="ru-RU" dirty="0" smtClean="0"/>
              <a:t> </a:t>
            </a:r>
            <a:r>
              <a:rPr lang="ru-RU" dirty="0" err="1" smtClean="0"/>
              <a:t>Festival</a:t>
            </a:r>
            <a:r>
              <a:rPr lang="ru-RU" dirty="0" smtClean="0"/>
              <a:t>). 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139</TotalTime>
  <Words>1896</Words>
  <Application>Microsoft Office PowerPoint</Application>
  <PresentationFormat>Экран (4:3)</PresentationFormat>
  <Paragraphs>145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Апекс</vt:lpstr>
      <vt:lpstr>Рождественские символы и традиции в Великобритании</vt:lpstr>
      <vt:lpstr>Advent</vt:lpstr>
      <vt:lpstr>Презентация PowerPoint</vt:lpstr>
      <vt:lpstr>Презентация PowerPoint</vt:lpstr>
      <vt:lpstr>St. Augustine</vt:lpstr>
      <vt:lpstr>Рождественские чулки  Christmas stockings</vt:lpstr>
      <vt:lpstr>Рождественская елка  Christmas Tree</vt:lpstr>
      <vt:lpstr>Презентация PowerPoint</vt:lpstr>
      <vt:lpstr>Зелень для украшений  greenery</vt:lpstr>
      <vt:lpstr>Остролист  holly</vt:lpstr>
      <vt:lpstr>Плющ  ivy</vt:lpstr>
      <vt:lpstr>Омела  mistletoe</vt:lpstr>
      <vt:lpstr>Рождественские песни  Christmas Carols</vt:lpstr>
      <vt:lpstr>Свечи  candles</vt:lpstr>
      <vt:lpstr>Кристингл  Christingle</vt:lpstr>
      <vt:lpstr>Святочное полено  Christmas log / Yule log</vt:lpstr>
      <vt:lpstr>Презентация PowerPoint</vt:lpstr>
      <vt:lpstr>Санта Клаус  Santa Claus</vt:lpstr>
      <vt:lpstr>Карамельная трость  Candy cane</vt:lpstr>
      <vt:lpstr>Рождественские открытки Christmas Cards</vt:lpstr>
      <vt:lpstr>Подарки  presents</vt:lpstr>
      <vt:lpstr>Печенье для Санты  Cookies for Santa</vt:lpstr>
      <vt:lpstr>Рождественский ужин  Christmas dinner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Рождественские символы и традиции в Великобритании</dc:title>
  <dc:creator>ТАНКИСТ_222</dc:creator>
  <cp:lastModifiedBy>ноутбук№1</cp:lastModifiedBy>
  <cp:revision>17</cp:revision>
  <dcterms:created xsi:type="dcterms:W3CDTF">2013-12-01T09:51:50Z</dcterms:created>
  <dcterms:modified xsi:type="dcterms:W3CDTF">2023-01-19T09:58:32Z</dcterms:modified>
</cp:coreProperties>
</file>