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632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859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8024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712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5736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963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696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183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481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904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460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23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118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876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557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67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CD6D6-A48D-4453-B2B1-1B6FDB2BD86F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4C6B005-6826-4BDE-B3E0-9D2321524B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8760" y="396240"/>
            <a:ext cx="10193972" cy="2377440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000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уголовной ответственности. Отграничение уголовной ответственности от  иных видов юридической ответственности.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440" y="2773680"/>
            <a:ext cx="5623560" cy="422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324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05368" y="6858000"/>
            <a:ext cx="8911687" cy="12808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87052" y="819406"/>
            <a:ext cx="10417559" cy="446227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/>
              <a:t>1. По основаниям применения </a:t>
            </a:r>
            <a:r>
              <a:rPr lang="ru-RU" sz="2800" dirty="0"/>
              <a:t>- уголовная ответственность возлагается только за совершение деяния, предусмотренного УК РФ и содержащего все признаки состава преступления, предусмотренного ст.8 УК РФ. Другие виды ответственности (дисциплинарная, гражданско-правовая в форме возмещения материального ущерба) могут наступать как за совершение деяний, содержащих состав преступления, так и за совершение других правонарушений.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90747" y="6111368"/>
            <a:ext cx="4313864" cy="3777622"/>
          </a:xfrm>
        </p:spPr>
        <p:txBody>
          <a:bodyPr>
            <a:norm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736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6676" y="491319"/>
            <a:ext cx="5869533" cy="597772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/>
              <a:t>2. По содержанию ответственности </a:t>
            </a:r>
            <a:r>
              <a:rPr lang="ru-RU" sz="2400" dirty="0"/>
              <a:t>- уголовная ответственность включает в себя государственное порицание лица и совершенного им деяния, поскольку приговор выносится от имени государства, а при назначении наказания - и государственное принуждение в виде серьезных </a:t>
            </a:r>
            <a:r>
              <a:rPr lang="ru-RU" sz="2400" dirty="0" err="1"/>
              <a:t>правоограничений</a:t>
            </a:r>
            <a:r>
              <a:rPr lang="ru-RU" sz="2400" dirty="0"/>
              <a:t>, связанных с исполнением наказания и судимостью. Таким образом, уголовная ответственность является наиболее строгим видом правовой ответственности, и единственным, налагаемым от имени государства.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775" y="491319"/>
            <a:ext cx="6785345" cy="5927244"/>
          </a:xfrm>
        </p:spPr>
      </p:pic>
    </p:spTree>
    <p:extLst>
      <p:ext uri="{BB962C8B-B14F-4D97-AF65-F5344CB8AC3E}">
        <p14:creationId xmlns:p14="http://schemas.microsoft.com/office/powerpoint/2010/main" val="1000801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51380" y="509517"/>
            <a:ext cx="10331354" cy="1687773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/>
              <a:t>3. По субъекту применения </a:t>
            </a:r>
            <a:r>
              <a:rPr lang="ru-RU" sz="2400" dirty="0"/>
              <a:t>- ответственность возлагается только судом и только обвинительным приговором, вступившим в законную силу. Никакой другой орган или лицо не могут возложить уголовную ответственность.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269" y="2197290"/>
            <a:ext cx="6182436" cy="4660710"/>
          </a:xfrm>
        </p:spPr>
      </p:pic>
    </p:spTree>
    <p:extLst>
      <p:ext uri="{BB962C8B-B14F-4D97-AF65-F5344CB8AC3E}">
        <p14:creationId xmlns:p14="http://schemas.microsoft.com/office/powerpoint/2010/main" val="1717518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32764" y="588972"/>
            <a:ext cx="3289111" cy="534568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54890" y="1064526"/>
            <a:ext cx="5622878" cy="4394578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/>
              <a:t>4. По порядку применения </a:t>
            </a:r>
            <a:r>
              <a:rPr lang="ru-RU" sz="2400" dirty="0"/>
              <a:t>- уголовно-процессуальным законодательством установлен специальный порядок возложения уголовной ответственности. Уголовно-процессуальный кодекс регулирует деятельность органов расследования и суда по возложению уголовной ответственности.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2975945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8364" y="409432"/>
            <a:ext cx="11655187" cy="4612944"/>
          </a:xfrm>
          <a:ln w="57150"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/>
              <a:t>5. По кругу субъектов, на которых возлагается ответственность- </a:t>
            </a:r>
            <a:r>
              <a:rPr lang="ru-RU" sz="2400" dirty="0"/>
              <a:t>уголовная ответственность носит личностный характер, то есть возлагается только на физическое лицо, виновное в совершении преступления. Более всего уголовная ответственность близка к ответственности административной. Основаниями возникновения и той и другой является совершение правонарушения. А задачами - предотвращение и пресечение таких правонарушений и наказание виновных лиц. Основным критерием, отграничивающим эти виды ответственности является различный характер их общественной опасности. К другим критериям можно отнести различие органов, осуществляющих принуждение, особый процессуальный порядок и правовые последствия применения таких мер.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299929" y="5797470"/>
            <a:ext cx="4313864" cy="377762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283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7244" y="217734"/>
            <a:ext cx="9908275" cy="354841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i="1" dirty="0">
                <a:solidFill>
                  <a:srgbClr val="C00000"/>
                </a:solidFill>
              </a:rPr>
              <a:t>И еще одним специфическим свойством уголовной ответственности является то, что она предусматривает, как правило, </a:t>
            </a:r>
            <a:r>
              <a:rPr lang="ru-RU" sz="2800" b="1" i="1" u="sng" dirty="0">
                <a:solidFill>
                  <a:srgbClr val="C00000"/>
                </a:solidFill>
              </a:rPr>
              <a:t>кару за совершение преступления,</a:t>
            </a:r>
            <a:r>
              <a:rPr lang="ru-RU" sz="2800" b="1" i="1" dirty="0">
                <a:solidFill>
                  <a:srgbClr val="C00000"/>
                </a:solidFill>
              </a:rPr>
              <a:t> а не восстановление нарушенного права. Уголовная ответственность является наиболее строгим видом юридической ответственности, в значительной степени затрагивающей правовой статус физического лица.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4886" y="3766151"/>
            <a:ext cx="4634709" cy="29251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280" y="4243535"/>
            <a:ext cx="3918898" cy="26144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62923" y="3924885"/>
            <a:ext cx="3896142" cy="231820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89873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9084" y="349790"/>
            <a:ext cx="8911687" cy="79321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уголовной ответственности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74321" y="1493520"/>
            <a:ext cx="5455920" cy="5181600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u="sng" dirty="0"/>
              <a:t>Уголовная ответственность </a:t>
            </a:r>
            <a:r>
              <a:rPr lang="ru-RU" sz="2800" dirty="0"/>
              <a:t>— это форма юридической ответственности, предусмотренная законом за совершение преступления, наступающая для лица, его совершившего, после приговора суда и реализуемая в том или ином виде наказания.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6113159" y="1813560"/>
            <a:ext cx="5698042" cy="4267200"/>
          </a:xfrm>
          <a:prstGeom prst="rect">
            <a:avLst/>
          </a:prstGeom>
          <a:effectLst>
            <a:softEdge rad="31750"/>
          </a:effectLst>
          <a:scene3d>
            <a:camera prst="perspective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926398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4724" y="212630"/>
            <a:ext cx="8911687" cy="1280890"/>
          </a:xfrm>
        </p:spPr>
        <p:txBody>
          <a:bodyPr/>
          <a:lstStyle/>
          <a:p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Основание уголовной ответственности -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69280" y="1493520"/>
            <a:ext cx="6309360" cy="51206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500" i="1" dirty="0"/>
              <a:t>это необходимое и достаточное условие привлечения лица к уголовному наказанию. Различают два аспекта основания уголовной ответственности: фактическое и юридическое. Фактическим основанием является факт совершения лицом общественно опасного деяния. Юридическим основанием является наличие в этом деянии состава конкретного преступления.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724" y="1691640"/>
            <a:ext cx="2838425" cy="4675219"/>
          </a:xfrm>
        </p:spPr>
      </p:pic>
    </p:spTree>
    <p:extLst>
      <p:ext uri="{BB962C8B-B14F-4D97-AF65-F5344CB8AC3E}">
        <p14:creationId xmlns:p14="http://schemas.microsoft.com/office/powerpoint/2010/main" val="1543650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1680" y="289560"/>
            <a:ext cx="9492931" cy="1615440"/>
          </a:xfr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Уголовная ответственность влечет за собой…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6240" y="2126222"/>
            <a:ext cx="4815840" cy="4564138"/>
          </a:xfrm>
          <a:ln>
            <a:solidFill>
              <a:srgbClr val="C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Уголовное наказание </a:t>
            </a:r>
            <a:r>
              <a:rPr lang="ru-RU" sz="2200" i="1" dirty="0"/>
              <a:t>— это мера, государственного принуждения, назначаемая по приговору суда лицу, признанному виновным в совершении преступления. Наказание заключается в применении к виновному предусмотренных законом мер лишения или ограничения прав и свобод, которыми он обладал. Рассмотрим систему уголовных наказаний.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31280" y="2126222"/>
            <a:ext cx="5225731" cy="2186698"/>
          </a:xfrm>
          <a:ln>
            <a:solidFill>
              <a:srgbClr val="C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3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Штраф</a:t>
            </a:r>
            <a:r>
              <a:rPr lang="ru-RU" sz="2300" i="1" dirty="0"/>
              <a:t> — это денежное взыскание, налагаемое в размерах, кратных минимальному размеру оплаты труда или доходу осужденного.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8285" y="509352"/>
            <a:ext cx="1072875" cy="11758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8920" y="4653056"/>
            <a:ext cx="3764280" cy="203730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74723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84520" y="396240"/>
            <a:ext cx="6217920" cy="330708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3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Лишение права занимать определенные должности или заниматься определенной деятельностью </a:t>
            </a:r>
            <a:r>
              <a:rPr lang="ru-RU" sz="2300" dirty="0"/>
              <a:t>— эта мера </a:t>
            </a:r>
            <a:r>
              <a:rPr lang="ru-RU" sz="2300" i="1" dirty="0"/>
              <a:t>применяется в случаях, когда совершение преступления стало возможным или было облегчено в силу служебного или профессионального статуса.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" y="396240"/>
            <a:ext cx="4785360" cy="557784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Исправительные работы </a:t>
            </a:r>
            <a:r>
              <a:rPr lang="ru-RU" sz="2200" dirty="0"/>
              <a:t>— </a:t>
            </a:r>
            <a:r>
              <a:rPr lang="ru-RU" sz="2200" i="1" dirty="0"/>
              <a:t>мера наказания, не требующая изоляции осужденного от общества и используемая для восстановления позитивной социальной позиции виновного, сохранения или возобновления воздействия труда и нахождения в трудовом коллективе. Одновременно осуществляется и имущественное воздействие: из заработка осужденного удерживается в доход государства установленная судом часть в пределах от 5 до 20%.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6080" y="3870961"/>
            <a:ext cx="4084320" cy="284995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100070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44040" y="307386"/>
            <a:ext cx="9890197" cy="12954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/>
              <a:t>Ограничение свободы </a:t>
            </a:r>
            <a:r>
              <a:rPr lang="ru-RU" dirty="0"/>
              <a:t>— содержание осужденного в специальном учреждении без изоляции от общества, но в условиях надзора.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77001" y="2377439"/>
            <a:ext cx="5410200" cy="3520441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/>
              <a:t>Конфискация имущества </a:t>
            </a:r>
            <a:r>
              <a:rPr lang="ru-RU" dirty="0"/>
              <a:t>— это принудительное безвозмездное изъятие в собственность государства всего или части имущества, являющегося собственностью осужденного, за тяжкие или особо тяжкие преступления, совершенные из корыстных побуждений.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853326" y="7011058"/>
            <a:ext cx="4338674" cy="33540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93543" y="2377438"/>
            <a:ext cx="5274069" cy="352044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929587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93520" y="276032"/>
            <a:ext cx="10576559" cy="1336069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dirty="0"/>
              <a:t>Ограничение свободы </a:t>
            </a:r>
            <a:r>
              <a:rPr lang="ru-RU" i="1" dirty="0"/>
              <a:t>— содержание осужденного в специальном учреждении без изоляции от общества, но в условиях надзора.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60475" y="2586474"/>
            <a:ext cx="4375405" cy="2663485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38100" dist="254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i="1" dirty="0"/>
              <a:t>Арест</a:t>
            </a:r>
            <a:r>
              <a:rPr lang="ru-RU" i="1" dirty="0"/>
              <a:t> заключается в содержании осужденного в условиях строгой изоляции, для которой предусматриваются необходимые режимные меры.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8066117" y="7072018"/>
            <a:ext cx="4338674" cy="33540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740856" y="2586474"/>
            <a:ext cx="4434840" cy="3326130"/>
          </a:xfrm>
          <a:prstGeom prst="rect">
            <a:avLst/>
          </a:prstGeom>
          <a:effectLst>
            <a:outerShdw blurRad="50800" dist="38100" dir="13500000" algn="bl" rotWithShape="0">
              <a:prstClr val="black">
                <a:alpha val="7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12018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1279" y="3603368"/>
            <a:ext cx="4510585" cy="2772745"/>
          </a:xfrm>
        </p:spPr>
        <p:txBody>
          <a:bodyPr/>
          <a:lstStyle/>
          <a:p>
            <a:pPr algn="ctr"/>
            <a:r>
              <a:rPr lang="ru-RU" b="1" i="1" dirty="0"/>
              <a:t>Лишение свободы </a:t>
            </a:r>
            <a:r>
              <a:rPr lang="ru-RU" i="1" dirty="0"/>
              <a:t>назначается за тяжкие преступления, преступления средней тяжести, систематическое совершение преступлений или рецидива.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4870" y="208549"/>
            <a:ext cx="4805869" cy="339612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397087" y="249308"/>
            <a:ext cx="4157061" cy="2968285"/>
          </a:xfrm>
        </p:spPr>
        <p:txBody>
          <a:bodyPr/>
          <a:lstStyle/>
          <a:p>
            <a:pPr algn="ctr"/>
            <a:r>
              <a:rPr lang="ru-RU" b="1" i="1" dirty="0"/>
              <a:t>Смертная казнь </a:t>
            </a:r>
            <a:r>
              <a:rPr lang="ru-RU" i="1" dirty="0"/>
              <a:t>является исключительной мерой наказания. В настоящее время в нашей стране наложен мораторий на применение смертной казни.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6414448" y="3481212"/>
            <a:ext cx="5139699" cy="286848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00364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650" y="241972"/>
            <a:ext cx="9116854" cy="157318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Отличие уголовной ответственности от других видов юридической ответственности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469" y="2188191"/>
            <a:ext cx="10471695" cy="25885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>
                <a:solidFill>
                  <a:srgbClr val="C00000"/>
                </a:solidFill>
              </a:rPr>
              <a:t>Уголовная ответственность, являясь содержанием уголовно - правовых отношений, обладает рядом признаков, отличающих уголовную ответственность от любого другого вида ответственности. Эти признаки можно классифицировать по следующим основаниям</a:t>
            </a:r>
          </a:p>
        </p:txBody>
      </p:sp>
    </p:spTree>
    <p:extLst>
      <p:ext uri="{BB962C8B-B14F-4D97-AF65-F5344CB8AC3E}">
        <p14:creationId xmlns:p14="http://schemas.microsoft.com/office/powerpoint/2010/main" val="92798224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125</TotalTime>
  <Words>741</Words>
  <Application>Microsoft Office PowerPoint</Application>
  <PresentationFormat>Широкоэкранный</PresentationFormat>
  <Paragraphs>24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Легкий дым</vt:lpstr>
      <vt:lpstr>Понятие уголовной ответственности. Отграничение уголовной ответственности от  иных видов юридической ответственности. </vt:lpstr>
      <vt:lpstr>Понятие уголовной ответственности</vt:lpstr>
      <vt:lpstr>Основание уголовной ответственности -</vt:lpstr>
      <vt:lpstr>Уголовная ответственность влечет за собой…</vt:lpstr>
      <vt:lpstr>Презентация PowerPoint</vt:lpstr>
      <vt:lpstr>Презентация PowerPoint</vt:lpstr>
      <vt:lpstr>Презентация PowerPoint</vt:lpstr>
      <vt:lpstr>Презентация PowerPoint</vt:lpstr>
      <vt:lpstr>Отличие уголовной ответственности от других видов юридической ответственности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Отграничение уголовной ответственности от  иных видов юридической ответственности.</dc:title>
  <dc:creator>Пользователь Windows</dc:creator>
  <cp:lastModifiedBy>user</cp:lastModifiedBy>
  <cp:revision>17</cp:revision>
  <dcterms:created xsi:type="dcterms:W3CDTF">2018-02-25T13:40:29Z</dcterms:created>
  <dcterms:modified xsi:type="dcterms:W3CDTF">2023-01-19T10:06:24Z</dcterms:modified>
</cp:coreProperties>
</file>