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2"/>
  </p:notesMasterIdLst>
  <p:sldIdLst>
    <p:sldId id="256" r:id="rId3"/>
    <p:sldId id="310" r:id="rId4"/>
    <p:sldId id="322" r:id="rId5"/>
    <p:sldId id="323" r:id="rId6"/>
    <p:sldId id="366" r:id="rId7"/>
    <p:sldId id="313" r:id="rId8"/>
    <p:sldId id="319" r:id="rId9"/>
    <p:sldId id="356" r:id="rId10"/>
    <p:sldId id="364" r:id="rId11"/>
    <p:sldId id="361" r:id="rId12"/>
    <p:sldId id="362" r:id="rId13"/>
    <p:sldId id="363" r:id="rId14"/>
    <p:sldId id="325" r:id="rId15"/>
    <p:sldId id="333" r:id="rId16"/>
    <p:sldId id="334" r:id="rId17"/>
    <p:sldId id="335" r:id="rId18"/>
    <p:sldId id="336" r:id="rId19"/>
    <p:sldId id="326" r:id="rId20"/>
    <p:sldId id="346" r:id="rId21"/>
    <p:sldId id="328" r:id="rId22"/>
    <p:sldId id="329" r:id="rId23"/>
    <p:sldId id="330" r:id="rId24"/>
    <p:sldId id="303" r:id="rId25"/>
    <p:sldId id="341" r:id="rId26"/>
    <p:sldId id="342" r:id="rId27"/>
    <p:sldId id="296" r:id="rId28"/>
    <p:sldId id="365" r:id="rId29"/>
    <p:sldId id="337" r:id="rId30"/>
    <p:sldId id="338" r:id="rId31"/>
    <p:sldId id="343" r:id="rId32"/>
    <p:sldId id="345" r:id="rId33"/>
    <p:sldId id="350" r:id="rId34"/>
    <p:sldId id="309" r:id="rId35"/>
    <p:sldId id="308" r:id="rId36"/>
    <p:sldId id="358" r:id="rId37"/>
    <p:sldId id="359" r:id="rId38"/>
    <p:sldId id="367" r:id="rId39"/>
    <p:sldId id="307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0C560E8-9874-4BC8-8DE1-D8984AADE7C9}">
          <p14:sldIdLst>
            <p14:sldId id="256"/>
            <p14:sldId id="310"/>
            <p14:sldId id="322"/>
            <p14:sldId id="323"/>
            <p14:sldId id="366"/>
            <p14:sldId id="313"/>
            <p14:sldId id="319"/>
            <p14:sldId id="356"/>
            <p14:sldId id="364"/>
            <p14:sldId id="361"/>
            <p14:sldId id="362"/>
            <p14:sldId id="363"/>
            <p14:sldId id="325"/>
            <p14:sldId id="333"/>
            <p14:sldId id="334"/>
            <p14:sldId id="335"/>
            <p14:sldId id="336"/>
            <p14:sldId id="326"/>
            <p14:sldId id="346"/>
            <p14:sldId id="328"/>
            <p14:sldId id="329"/>
            <p14:sldId id="330"/>
            <p14:sldId id="303"/>
            <p14:sldId id="341"/>
            <p14:sldId id="342"/>
            <p14:sldId id="296"/>
            <p14:sldId id="365"/>
            <p14:sldId id="337"/>
            <p14:sldId id="338"/>
            <p14:sldId id="343"/>
            <p14:sldId id="345"/>
            <p14:sldId id="350"/>
            <p14:sldId id="309"/>
            <p14:sldId id="308"/>
            <p14:sldId id="358"/>
            <p14:sldId id="359"/>
            <p14:sldId id="367"/>
          </p14:sldIdLst>
        </p14:section>
        <p14:section name="Раздел без заголовка" id="{0A4C88B6-2351-4BBF-BFB3-600C27AF410E}">
          <p14:sldIdLst>
            <p14:sldId id="307"/>
            <p14:sldId id="29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E89A3-CFA2-4BDF-BEB8-6EC07643CC74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75B4B-2253-4C4B-83A0-AC8ED71C2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7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9A925E3-474E-4B19-A8AE-21BA0BBFCA9E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 smtClean="0"/>
          </a:p>
        </p:txBody>
      </p:sp>
      <p:sp>
        <p:nvSpPr>
          <p:cNvPr id="880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0B472-3A43-4D99-9714-D9EE54CCF2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EE103C-81CC-42E2-94BF-70A369FFD6B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B88BBA-309F-4FA1-BFD9-D269FF41663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6E1E3F7-D392-4DF6-A1C1-A514394A85FD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 smtClean="0"/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BAE530C-0609-45FE-92C9-6C9728EC78D2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24</a:t>
            </a:fld>
            <a:endParaRPr lang="ru-RU" altLang="ru-RU" smtClean="0"/>
          </a:p>
        </p:txBody>
      </p:sp>
      <p:sp>
        <p:nvSpPr>
          <p:cNvPr id="1177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BFCD8AD-9ABB-42C6-A830-B00349EE6ABE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25</a:t>
            </a:fld>
            <a:endParaRPr lang="ru-RU" altLang="ru-RU" smtClean="0"/>
          </a:p>
        </p:txBody>
      </p:sp>
      <p:sp>
        <p:nvSpPr>
          <p:cNvPr id="1187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EBCFC1A-80DF-444F-86E4-F1F86396A343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28</a:t>
            </a:fld>
            <a:endParaRPr lang="ru-RU" altLang="ru-RU" smtClean="0"/>
          </a:p>
        </p:txBody>
      </p:sp>
      <p:sp>
        <p:nvSpPr>
          <p:cNvPr id="1208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193675"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A5003AD-7F98-4A2B-85F7-0735C1F8232A}" type="slidenum">
              <a:rPr lang="ru-RU" altLang="ru-RU" smtClean="0"/>
              <a:pPr algn="r" eaLnBrk="1" hangingPunct="1">
                <a:spcBef>
                  <a:spcPct val="0"/>
                </a:spcBef>
              </a:pPr>
              <a:t>29</a:t>
            </a:fld>
            <a:endParaRPr lang="ru-RU" altLang="ru-RU" smtClean="0"/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7350" cy="4095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27.12.2022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84784"/>
            <a:ext cx="9144000" cy="25202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Смысловое чтение как средство формирования функциональной грамотности у младших школьников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(обобщение опыта работы)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4581128"/>
            <a:ext cx="5400600" cy="1440160"/>
          </a:xfrm>
        </p:spPr>
        <p:txBody>
          <a:bodyPr>
            <a:normAutofit/>
          </a:bodyPr>
          <a:lstStyle/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учитель начальных классов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76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Бондарь И.В</a:t>
            </a:r>
            <a:endParaRPr lang="ru-RU" sz="20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1"/>
            <a:ext cx="6308725" cy="457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10243" name="Текст 3"/>
          <p:cNvSpPr>
            <a:spLocks noGrp="1"/>
          </p:cNvSpPr>
          <p:nvPr>
            <p:ph type="body" idx="2"/>
          </p:nvPr>
        </p:nvSpPr>
        <p:spPr>
          <a:xfrm>
            <a:off x="5435600" y="3357563"/>
            <a:ext cx="2660650" cy="28527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4" name="Объект 2"/>
          <p:cNvSpPr>
            <a:spLocks noGrp="1"/>
          </p:cNvSpPr>
          <p:nvPr>
            <p:ph sz="quarter" idx="1"/>
          </p:nvPr>
        </p:nvSpPr>
        <p:spPr>
          <a:xfrm>
            <a:off x="755650" y="3357563"/>
            <a:ext cx="3384550" cy="3341687"/>
          </a:xfrm>
        </p:spPr>
        <p:txBody>
          <a:bodyPr/>
          <a:lstStyle/>
          <a:p>
            <a:pPr eaLnBrk="1" hangingPunct="1"/>
            <a:endParaRPr lang="ru-RU" altLang="ru-RU" sz="1500" smtClean="0"/>
          </a:p>
        </p:txBody>
      </p:sp>
      <p:sp>
        <p:nvSpPr>
          <p:cNvPr id="6" name="Овал 5"/>
          <p:cNvSpPr/>
          <p:nvPr/>
        </p:nvSpPr>
        <p:spPr>
          <a:xfrm>
            <a:off x="395288" y="1628775"/>
            <a:ext cx="3816350" cy="19446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 До чтения текста: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– </a:t>
            </a:r>
            <a:r>
              <a:rPr lang="ru-RU" sz="1600" dirty="0">
                <a:solidFill>
                  <a:srgbClr val="002060"/>
                </a:solidFill>
              </a:rPr>
              <a:t>просмотровое чтение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Результат: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</a:rPr>
              <a:t>предвосхищение чтения, создание мотива для чтения</a:t>
            </a:r>
          </a:p>
        </p:txBody>
      </p:sp>
      <p:pic>
        <p:nvPicPr>
          <p:cNvPr id="10246" name="Picture 2" descr="Книга, Персонаж, Очки, Показать, Витр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9275"/>
            <a:ext cx="1560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4"/>
          <p:cNvGrpSpPr/>
          <p:nvPr/>
        </p:nvGrpSpPr>
        <p:grpSpPr>
          <a:xfrm>
            <a:off x="5004048" y="1772815"/>
            <a:ext cx="2952328" cy="720080"/>
            <a:chOff x="3461321" y="1795809"/>
            <a:chExt cx="3314450" cy="856557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3461321" y="1881465"/>
              <a:ext cx="3295392" cy="770901"/>
            </a:xfrm>
            <a:prstGeom prst="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3461321" y="1795809"/>
              <a:ext cx="3314450" cy="68524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прогнозирование</a:t>
              </a:r>
              <a:r>
                <a:rPr lang="ru-RU" sz="1700" b="1" dirty="0"/>
                <a:t> 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843808" y="4771740"/>
            <a:ext cx="3015848" cy="673483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795" tIns="10795" rIns="10795" bIns="10795" spcCol="1270" anchor="ctr"/>
          <a:lstStyle/>
          <a:p>
            <a:pPr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700" b="1" dirty="0"/>
              <a:t>работа с заголовком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91880" y="3284984"/>
            <a:ext cx="2727816" cy="529467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795" tIns="10795" rIns="10795" bIns="10795" spcCol="1270" anchor="ctr"/>
          <a:lstStyle/>
          <a:p>
            <a:pPr algn="ctr" defTabSz="75565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1700" b="1" dirty="0"/>
          </a:p>
        </p:txBody>
      </p:sp>
      <p:grpSp>
        <p:nvGrpSpPr>
          <p:cNvPr id="3" name="Группа 26"/>
          <p:cNvGrpSpPr/>
          <p:nvPr/>
        </p:nvGrpSpPr>
        <p:grpSpPr>
          <a:xfrm>
            <a:off x="4572000" y="3717032"/>
            <a:ext cx="3096344" cy="792088"/>
            <a:chOff x="3461321" y="3781572"/>
            <a:chExt cx="3295392" cy="770901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8" name="Прямоугольник 27"/>
            <p:cNvSpPr/>
            <p:nvPr/>
          </p:nvSpPr>
          <p:spPr>
            <a:xfrm>
              <a:off x="3461321" y="3781572"/>
              <a:ext cx="3295392" cy="770901"/>
            </a:xfrm>
            <a:prstGeom prst="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Прямоугольник 28"/>
            <p:cNvSpPr/>
            <p:nvPr/>
          </p:nvSpPr>
          <p:spPr>
            <a:xfrm>
              <a:off x="3461321" y="3781572"/>
              <a:ext cx="3295392" cy="77090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работа с иллюстрацией</a:t>
              </a:r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3707904" y="4653137"/>
            <a:ext cx="3168352" cy="720080"/>
            <a:chOff x="3461321" y="4701706"/>
            <a:chExt cx="3295392" cy="96362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1" name="Прямоугольник 30"/>
            <p:cNvSpPr/>
            <p:nvPr/>
          </p:nvSpPr>
          <p:spPr>
            <a:xfrm>
              <a:off x="3461321" y="4701706"/>
              <a:ext cx="3295392" cy="7709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Прямоугольник 31"/>
            <p:cNvSpPr/>
            <p:nvPr/>
          </p:nvSpPr>
          <p:spPr>
            <a:xfrm>
              <a:off x="3461321" y="4701706"/>
              <a:ext cx="3295392" cy="963626"/>
            </a:xfrm>
            <a:prstGeom prst="rect">
              <a:avLst/>
            </a:prstGeom>
            <a:solidFill>
              <a:srgbClr val="00B0F0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знакомство с автором и его произведениями</a:t>
              </a:r>
            </a:p>
          </p:txBody>
        </p:sp>
      </p:grpSp>
      <p:sp>
        <p:nvSpPr>
          <p:cNvPr id="10256" name="TextBox 32"/>
          <p:cNvSpPr txBox="1">
            <a:spLocks noChangeArrowheads="1"/>
          </p:cNvSpPr>
          <p:nvPr/>
        </p:nvSpPr>
        <p:spPr bwMode="auto">
          <a:xfrm>
            <a:off x="5219700" y="2636838"/>
            <a:ext cx="3292475" cy="9239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  <a:defRPr sz="2400">
                <a:solidFill>
                  <a:schemeClr val="tx1"/>
                </a:solidFill>
                <a:latin typeface="Century Schoolbook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entury Schoolbook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E0752F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C3AE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Century Schoolbook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Century Schoolbook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работа с заголовком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Calibri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4211638" y="2276475"/>
            <a:ext cx="719137" cy="3238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067175" y="2997200"/>
            <a:ext cx="11525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6" idx="5"/>
          </p:cNvCxnSpPr>
          <p:nvPr/>
        </p:nvCxnSpPr>
        <p:spPr>
          <a:xfrm>
            <a:off x="3652838" y="3289300"/>
            <a:ext cx="919162" cy="4270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916238" y="3500438"/>
            <a:ext cx="792162" cy="11525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77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1"/>
            <a:ext cx="6308725" cy="457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2291" name="Текст 3"/>
          <p:cNvSpPr>
            <a:spLocks noGrp="1"/>
          </p:cNvSpPr>
          <p:nvPr>
            <p:ph type="body" idx="2"/>
          </p:nvPr>
        </p:nvSpPr>
        <p:spPr>
          <a:xfrm>
            <a:off x="5435600" y="3357563"/>
            <a:ext cx="2660650" cy="28527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2" name="Объект 2"/>
          <p:cNvSpPr>
            <a:spLocks noGrp="1"/>
          </p:cNvSpPr>
          <p:nvPr>
            <p:ph sz="quarter" idx="1"/>
          </p:nvPr>
        </p:nvSpPr>
        <p:spPr>
          <a:xfrm>
            <a:off x="755650" y="3357563"/>
            <a:ext cx="3384550" cy="3341687"/>
          </a:xfrm>
        </p:spPr>
        <p:txBody>
          <a:bodyPr/>
          <a:lstStyle/>
          <a:p>
            <a:pPr eaLnBrk="1" hangingPunct="1"/>
            <a:endParaRPr lang="ru-RU" altLang="ru-RU" sz="1500" smtClean="0"/>
          </a:p>
        </p:txBody>
      </p:sp>
      <p:sp>
        <p:nvSpPr>
          <p:cNvPr id="7" name="Овал 6"/>
          <p:cNvSpPr/>
          <p:nvPr/>
        </p:nvSpPr>
        <p:spPr>
          <a:xfrm>
            <a:off x="684213" y="2133600"/>
            <a:ext cx="3743325" cy="2590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Во время чтения текста: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– </a:t>
            </a:r>
            <a:r>
              <a:rPr lang="ru-RU" sz="1600" dirty="0">
                <a:solidFill>
                  <a:srgbClr val="002060"/>
                </a:solidFill>
              </a:rPr>
              <a:t>изучающее чтение (в т.ч. диалог с автором, вычитывание подтекста).</a:t>
            </a:r>
            <a:r>
              <a:rPr lang="ru-RU" sz="1600" b="1" dirty="0">
                <a:solidFill>
                  <a:srgbClr val="002060"/>
                </a:solidFill>
              </a:rPr>
              <a:t> Результат: </a:t>
            </a:r>
            <a:r>
              <a:rPr lang="ru-RU" sz="1600" dirty="0">
                <a:solidFill>
                  <a:srgbClr val="002060"/>
                </a:solidFill>
              </a:rPr>
              <a:t>интерпретация (толкование) текста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5076056" y="2060848"/>
            <a:ext cx="3600399" cy="720080"/>
            <a:chOff x="6568330" y="1551079"/>
            <a:chExt cx="4007910" cy="154180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6924588" y="1881465"/>
              <a:ext cx="3295392" cy="77090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6568330" y="1551079"/>
              <a:ext cx="4007910" cy="1541802"/>
            </a:xfrm>
            <a:prstGeom prst="rect">
              <a:avLst/>
            </a:prstGeom>
            <a:solidFill>
              <a:srgbClr val="00B0F0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</a:rPr>
                <a:t>самостоятельное чтение, выяснение непонятного </a:t>
              </a:r>
            </a:p>
          </p:txBody>
        </p:sp>
      </p:grpSp>
      <p:grpSp>
        <p:nvGrpSpPr>
          <p:cNvPr id="3" name="Группа 11"/>
          <p:cNvGrpSpPr/>
          <p:nvPr/>
        </p:nvGrpSpPr>
        <p:grpSpPr>
          <a:xfrm>
            <a:off x="5220072" y="3356992"/>
            <a:ext cx="3096344" cy="504056"/>
            <a:chOff x="6924588" y="2820241"/>
            <a:chExt cx="3295392" cy="770901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6924588" y="2820241"/>
              <a:ext cx="3295392" cy="770901"/>
            </a:xfrm>
            <a:prstGeom prst="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6924588" y="2820241"/>
              <a:ext cx="3295392" cy="77090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</a:rPr>
                <a:t>первичная беседа</a:t>
              </a:r>
            </a:p>
          </p:txBody>
        </p:sp>
      </p:grpSp>
      <p:grpSp>
        <p:nvGrpSpPr>
          <p:cNvPr id="4" name="Группа 14"/>
          <p:cNvGrpSpPr/>
          <p:nvPr/>
        </p:nvGrpSpPr>
        <p:grpSpPr>
          <a:xfrm>
            <a:off x="4427984" y="4221088"/>
            <a:ext cx="3303880" cy="529465"/>
            <a:chOff x="6924588" y="3759017"/>
            <a:chExt cx="3295392" cy="77090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6924588" y="3759018"/>
              <a:ext cx="3295392" cy="77090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6924588" y="3759017"/>
              <a:ext cx="3295392" cy="770901"/>
            </a:xfrm>
            <a:prstGeom prst="rect">
              <a:avLst/>
            </a:prstGeom>
            <a:solidFill>
              <a:srgbClr val="00B0F0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 err="1">
                  <a:solidFill>
                    <a:srgbClr val="002060"/>
                  </a:solidFill>
                </a:rPr>
                <a:t>перечитывание</a:t>
              </a:r>
              <a:r>
                <a:rPr lang="ru-RU" sz="1700" b="1" dirty="0">
                  <a:solidFill>
                    <a:srgbClr val="002060"/>
                  </a:solidFill>
                </a:rPr>
                <a:t>, диалог с автором</a:t>
              </a:r>
            </a:p>
          </p:txBody>
        </p:sp>
      </p:grpSp>
      <p:grpSp>
        <p:nvGrpSpPr>
          <p:cNvPr id="5" name="Группа 17"/>
          <p:cNvGrpSpPr/>
          <p:nvPr/>
        </p:nvGrpSpPr>
        <p:grpSpPr>
          <a:xfrm>
            <a:off x="3419872" y="5157192"/>
            <a:ext cx="3231873" cy="648072"/>
            <a:chOff x="6924587" y="4697793"/>
            <a:chExt cx="3295393" cy="77090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6924587" y="4697793"/>
              <a:ext cx="3295392" cy="77090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6924588" y="4697793"/>
              <a:ext cx="3295392" cy="770901"/>
            </a:xfrm>
            <a:prstGeom prst="rect">
              <a:avLst/>
            </a:prstGeom>
            <a:solidFill>
              <a:srgbClr val="00B0F0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700" b="1" dirty="0">
                  <a:solidFill>
                    <a:srgbClr val="002060"/>
                  </a:solidFill>
                </a:rPr>
                <a:t>уточняющие вопросы по ходу чтения</a:t>
              </a:r>
            </a:p>
          </p:txBody>
        </p:sp>
      </p:grpSp>
      <p:pic>
        <p:nvPicPr>
          <p:cNvPr id="12298" name="Picture 2" descr="Книга, Персонаж, Очки, Показать, Витр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21351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 flipV="1">
            <a:off x="4140200" y="2060575"/>
            <a:ext cx="968375" cy="6016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427538" y="3500438"/>
            <a:ext cx="792162" cy="1444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17" idx="1"/>
          </p:cNvCxnSpPr>
          <p:nvPr/>
        </p:nvCxnSpPr>
        <p:spPr>
          <a:xfrm>
            <a:off x="3995738" y="4292600"/>
            <a:ext cx="431800" cy="1936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32138" y="4724400"/>
            <a:ext cx="287337" cy="4333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35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1"/>
            <a:ext cx="6308725" cy="457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3315" name="Текст 3"/>
          <p:cNvSpPr>
            <a:spLocks noGrp="1"/>
          </p:cNvSpPr>
          <p:nvPr>
            <p:ph type="body" idx="2"/>
          </p:nvPr>
        </p:nvSpPr>
        <p:spPr>
          <a:xfrm>
            <a:off x="5435600" y="3357563"/>
            <a:ext cx="2660650" cy="28527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3316" name="Объект 2"/>
          <p:cNvSpPr>
            <a:spLocks noGrp="1"/>
          </p:cNvSpPr>
          <p:nvPr>
            <p:ph sz="quarter" idx="1"/>
          </p:nvPr>
        </p:nvSpPr>
        <p:spPr>
          <a:xfrm>
            <a:off x="755650" y="3357563"/>
            <a:ext cx="3384550" cy="3341687"/>
          </a:xfrm>
        </p:spPr>
        <p:txBody>
          <a:bodyPr/>
          <a:lstStyle/>
          <a:p>
            <a:pPr eaLnBrk="1" hangingPunct="1"/>
            <a:endParaRPr lang="ru-RU" altLang="ru-RU" sz="1500" smtClean="0"/>
          </a:p>
        </p:txBody>
      </p:sp>
      <p:sp>
        <p:nvSpPr>
          <p:cNvPr id="8" name="Овал 7"/>
          <p:cNvSpPr/>
          <p:nvPr/>
        </p:nvSpPr>
        <p:spPr>
          <a:xfrm>
            <a:off x="468313" y="692150"/>
            <a:ext cx="4175125" cy="237807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После чтения текста: </a:t>
            </a:r>
            <a:r>
              <a:rPr lang="ru-RU" sz="1600" dirty="0">
                <a:solidFill>
                  <a:srgbClr val="002060"/>
                </a:solidFill>
              </a:rPr>
              <a:t>– рефлексивное чтение, концептуальные вопросы.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Результат: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2060"/>
                </a:solidFill>
              </a:rPr>
              <a:t>понимание авторского смысла, корректировка своей интерпретации</a:t>
            </a:r>
          </a:p>
        </p:txBody>
      </p:sp>
      <p:pic>
        <p:nvPicPr>
          <p:cNvPr id="13318" name="Picture 2" descr="Книга, Персонаж, Очки, Показать, Витр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38338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9"/>
          <p:cNvGrpSpPr/>
          <p:nvPr/>
        </p:nvGrpSpPr>
        <p:grpSpPr>
          <a:xfrm>
            <a:off x="5364088" y="908720"/>
            <a:ext cx="3779912" cy="792088"/>
            <a:chOff x="0" y="987184"/>
            <a:chExt cx="5257800" cy="97673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987184"/>
              <a:ext cx="5257800" cy="976730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2598923"/>
                <a:satOff val="-11992"/>
                <a:lumOff val="441"/>
                <a:alphaOff val="0"/>
              </a:schemeClr>
            </a:fillRef>
            <a:effectRef idx="2">
              <a:schemeClr val="accent4">
                <a:hueOff val="2598923"/>
                <a:satOff val="-11992"/>
                <a:lumOff val="44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7680" y="1034864"/>
              <a:ext cx="5162440" cy="881370"/>
            </a:xfrm>
            <a:prstGeom prst="rect">
              <a:avLst/>
            </a:prstGeom>
            <a:solidFill>
              <a:srgbClr val="40E048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я увидел, я услышал,</a:t>
              </a:r>
            </a:p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 я почувствовал</a:t>
              </a:r>
              <a:r>
                <a:rPr lang="ru-RU" sz="2800" dirty="0"/>
                <a:t>…</a:t>
              </a: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3419872" y="3573016"/>
            <a:ext cx="4752528" cy="720080"/>
            <a:chOff x="0" y="2966294"/>
            <a:chExt cx="5257800" cy="97673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2966294"/>
              <a:ext cx="5257800" cy="976730"/>
            </a:xfrm>
            <a:prstGeom prst="roundRect">
              <a:avLst/>
            </a:prstGeom>
            <a:solidFill>
              <a:srgbClr val="40E048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7796770"/>
                <a:satOff val="-35976"/>
                <a:lumOff val="1324"/>
                <a:alphaOff val="0"/>
              </a:schemeClr>
            </a:fillRef>
            <a:effectRef idx="2">
              <a:schemeClr val="accent4">
                <a:hueOff val="7796770"/>
                <a:satOff val="-35976"/>
                <a:lumOff val="132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47680" y="3013976"/>
              <a:ext cx="4839852" cy="7662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верите ли вы, что…</a:t>
              </a:r>
            </a:p>
          </p:txBody>
        </p:sp>
      </p:grpSp>
      <p:grpSp>
        <p:nvGrpSpPr>
          <p:cNvPr id="4" name="Группа 18"/>
          <p:cNvGrpSpPr/>
          <p:nvPr/>
        </p:nvGrpSpPr>
        <p:grpSpPr>
          <a:xfrm>
            <a:off x="4499992" y="2348880"/>
            <a:ext cx="4392488" cy="792088"/>
            <a:chOff x="0" y="3961027"/>
            <a:chExt cx="5257800" cy="976730"/>
          </a:xfrm>
          <a:solidFill>
            <a:srgbClr val="40E048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961027"/>
              <a:ext cx="5257800" cy="97673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395693"/>
                <a:satOff val="-47968"/>
                <a:lumOff val="1765"/>
                <a:alphaOff val="0"/>
              </a:schemeClr>
            </a:fillRef>
            <a:effectRef idx="2">
              <a:schemeClr val="accent4">
                <a:hueOff val="10395693"/>
                <a:satOff val="-47968"/>
                <a:lumOff val="176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47680" y="4008707"/>
              <a:ext cx="5162440" cy="88137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подбери иллюстрацию к тексту, найди несоответствия</a:t>
              </a:r>
            </a:p>
          </p:txBody>
        </p:sp>
      </p:grpSp>
      <p:cxnSp>
        <p:nvCxnSpPr>
          <p:cNvPr id="23" name="Прямая соединительная линия 22"/>
          <p:cNvCxnSpPr>
            <a:endCxn id="11" idx="1"/>
          </p:cNvCxnSpPr>
          <p:nvPr/>
        </p:nvCxnSpPr>
        <p:spPr>
          <a:xfrm flipV="1">
            <a:off x="4500563" y="1304925"/>
            <a:ext cx="863600" cy="1793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987675" y="3068638"/>
            <a:ext cx="504825" cy="431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995738" y="2708275"/>
            <a:ext cx="468312" cy="1317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" name="Группа 27"/>
          <p:cNvGrpSpPr/>
          <p:nvPr/>
        </p:nvGrpSpPr>
        <p:grpSpPr>
          <a:xfrm>
            <a:off x="3275856" y="4869160"/>
            <a:ext cx="4608512" cy="864096"/>
            <a:chOff x="10387855" y="3759017"/>
            <a:chExt cx="3295392" cy="770901"/>
          </a:xfrm>
          <a:solidFill>
            <a:srgbClr val="40E048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9" name="Прямоугольник 28"/>
            <p:cNvSpPr/>
            <p:nvPr/>
          </p:nvSpPr>
          <p:spPr>
            <a:xfrm>
              <a:off x="10387855" y="3759017"/>
              <a:ext cx="3295392" cy="770901"/>
            </a:xfrm>
            <a:prstGeom prst="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10387855" y="3759017"/>
              <a:ext cx="3295392" cy="77090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795" tIns="10795" rIns="10795" bIns="10795" spcCol="1270" anchor="ctr"/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</a:rPr>
                <a:t>соотношение с иллюстрацией и заголовком; творческие задания</a:t>
              </a:r>
            </a:p>
          </p:txBody>
        </p:sp>
      </p:grpSp>
      <p:cxnSp>
        <p:nvCxnSpPr>
          <p:cNvPr id="32" name="Прямая соединительная линия 31"/>
          <p:cNvCxnSpPr/>
          <p:nvPr/>
        </p:nvCxnSpPr>
        <p:spPr>
          <a:xfrm>
            <a:off x="2411413" y="3068638"/>
            <a:ext cx="936625" cy="18002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35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sz="half" idx="1"/>
          </p:nvPr>
        </p:nvSpPr>
        <p:spPr>
          <a:xfrm>
            <a:off x="544513" y="1600200"/>
            <a:ext cx="4038600" cy="4525963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Первичное прочтение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работ: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с остановками ( прием «дерево предсказаний);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главной мысли текста, его жанра;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и установление, что правдиво, а что вымысел;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Соотнесение рисунков порядку цепочки событий в произведении;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с пометками непонятных слов;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«Чтение - спринт»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 т.д.</a:t>
            </a: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half" idx="2"/>
          </p:nvPr>
        </p:nvSpPr>
        <p:spPr>
          <a:xfrm>
            <a:off x="4594225" y="1598613"/>
            <a:ext cx="4038600" cy="4678362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Вторичное прочтение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работ: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с целью нахождения подходящего отрывка к рисунку;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Чтение с целью нахождения отрывка, который поможет ответить на вопрос;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Восстановить деформированный текст, части текста;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Нахождение и чтение в тексте слов, близких по значению данным (на доске);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Кроссворд (погружение в текст) и т.д.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101770"/>
            <a:ext cx="4824536" cy="11669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Arial" charset="0"/>
                <a:cs typeface="Arial" charset="0"/>
              </a:rPr>
              <a:t>из опыта работы</a:t>
            </a:r>
            <a:r>
              <a:rPr lang="ru-RU" sz="1200" dirty="0">
                <a:solidFill>
                  <a:schemeClr val="bg1"/>
                </a:solidFill>
                <a:latin typeface="Arial" charset="0"/>
                <a:cs typeface="Arial" charset="0"/>
              </a:rPr>
              <a:t/>
            </a:r>
            <a:br>
              <a:rPr lang="ru-RU" sz="1200" dirty="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Урок литературного чтения</a:t>
            </a:r>
            <a:endParaRPr lang="ru-RU" sz="2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95513" y="1582738"/>
            <a:ext cx="5256212" cy="4524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многократное обращение к тексту</a:t>
            </a:r>
          </a:p>
        </p:txBody>
      </p:sp>
    </p:spTree>
    <p:extLst>
      <p:ext uri="{BB962C8B-B14F-4D97-AF65-F5344CB8AC3E}">
        <p14:creationId xmlns:p14="http://schemas.microsoft.com/office/powerpoint/2010/main" val="29425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74638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3100" smtClean="0">
                <a:solidFill>
                  <a:srgbClr val="002060"/>
                </a:solidFill>
                <a:latin typeface="Arial" charset="0"/>
                <a:cs typeface="Arial" charset="0"/>
              </a:rPr>
              <a:t/>
            </a:r>
            <a:br>
              <a:rPr lang="ru-RU" sz="3100" smtClean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sz="3100" smtClean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endParaRPr lang="ru-RU" sz="2800" smtClean="0"/>
          </a:p>
        </p:txBody>
      </p:sp>
      <p:sp>
        <p:nvSpPr>
          <p:cNvPr id="26626" name="Rectangle 11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002588" cy="4525963"/>
          </a:xfrm>
        </p:spPr>
        <p:txBody>
          <a:bodyPr>
            <a:normAutofit fontScale="47500" lnSpcReduction="20000"/>
          </a:bodyPr>
          <a:lstStyle/>
          <a:p>
            <a:pPr algn="ctr">
              <a:buFont typeface="Arial" charset="0"/>
              <a:buNone/>
            </a:pPr>
            <a:endParaRPr lang="ru-RU" sz="3600" dirty="0" smtClean="0"/>
          </a:p>
          <a:p>
            <a:pPr algn="ctr">
              <a:buFont typeface="Arial" charset="0"/>
              <a:buNone/>
            </a:pPr>
            <a:r>
              <a:rPr lang="ru-RU" sz="3600" dirty="0"/>
              <a:t>Работа с текстом ведётся на уроках русского языка (из раздела «Развитие речи»): </a:t>
            </a:r>
            <a:endParaRPr lang="ru-RU" sz="3600" dirty="0" smtClean="0"/>
          </a:p>
          <a:p>
            <a:pPr algn="ctr">
              <a:buFont typeface="Arial" charset="0"/>
              <a:buNone/>
            </a:pPr>
            <a:r>
              <a:rPr lang="ru-RU" sz="3600" b="0" dirty="0" smtClean="0"/>
              <a:t>Чем </a:t>
            </a:r>
            <a:r>
              <a:rPr lang="ru-RU" sz="3600" b="0" dirty="0"/>
              <a:t>старше ребёнок, тем сложнее тексты. Происходит погружение в текст, анализ предложенного текста (деформированный, незаконченный, с пропущенными частями, предложениями, словами и т. д), словарная работа, самоанализ. 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Восстановление текста по опорным словам, словосочетаниям</a:t>
            </a:r>
            <a:r>
              <a:rPr lang="ru-RU" sz="3600" b="0" dirty="0"/>
              <a:t>, запись своими словами, исходя из собственных знаний и с поиском дополнительной информации (словари, энциклопедии, другие тексты с похожим смыслом).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Аннотация к прочитанному произведению (2–3 предложения), </a:t>
            </a:r>
            <a:r>
              <a:rPr lang="ru-RU" sz="3600" b="0" dirty="0"/>
              <a:t>запись описания пейзажа или портрета персонажа, проба пера (сочинение считалок, сказок, рассказов). 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Особое внимание уделяется работе со словом</a:t>
            </a:r>
            <a:r>
              <a:rPr lang="ru-RU" sz="3600" b="0" dirty="0"/>
              <a:t>, которая включает в себя чтение по слогам, деление слов на слоги для переноса, определение ударного слога. Работа с отдельными словами, словосочетаниями, с предложениями, а также с целым текстовым материалом, позволяет тренировать зрительную память, а значит, развивает орфографическую зоркость.</a:t>
            </a:r>
            <a:endParaRPr lang="ru-RU" sz="3600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9425" y="404812"/>
            <a:ext cx="4242594" cy="1007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Arial" charset="0"/>
                <a:cs typeface="Arial" charset="0"/>
              </a:rPr>
              <a:t>из опыта работы</a:t>
            </a:r>
            <a:r>
              <a:rPr lang="ru-RU" sz="1000" dirty="0">
                <a:solidFill>
                  <a:schemeClr val="bg1"/>
                </a:solidFill>
                <a:latin typeface="Arial" charset="0"/>
                <a:cs typeface="Arial" charset="0"/>
              </a:rPr>
              <a:t/>
            </a:r>
            <a:br>
              <a:rPr lang="ru-RU" sz="1000" dirty="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ru-RU" sz="2800" dirty="0">
                <a:solidFill>
                  <a:schemeClr val="bg1"/>
                </a:solidFill>
                <a:latin typeface="Arial" charset="0"/>
                <a:cs typeface="Arial" charset="0"/>
              </a:rPr>
              <a:t>Урок русского языка</a:t>
            </a:r>
            <a:endParaRPr lang="ru-RU" sz="2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6628" name="Объект 5"/>
          <p:cNvSpPr>
            <a:spLocks/>
          </p:cNvSpPr>
          <p:nvPr/>
        </p:nvSpPr>
        <p:spPr bwMode="auto">
          <a:xfrm>
            <a:off x="684213" y="1628775"/>
            <a:ext cx="8075612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121482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" charset="0"/>
              </a:rPr>
              <a:t>Задания «на дополнение информации»:</a:t>
            </a:r>
          </a:p>
        </p:txBody>
      </p:sp>
      <p:sp>
        <p:nvSpPr>
          <p:cNvPr id="27650" name="Rectangle 6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4" descr="Фото4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57338"/>
            <a:ext cx="6624638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Фото4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9850" y="1709738"/>
            <a:ext cx="6624638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28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" charset="0"/>
              </a:rPr>
              <a:t>Задания «на восстановление деформированного текста»: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4" descr="Фото46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557338"/>
            <a:ext cx="396081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751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" charset="0"/>
              </a:rPr>
              <a:t>Задания «на восполнение пропусков слов в предложении с подсказкой некоторых букв»: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4" descr="Фото46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772816"/>
            <a:ext cx="604837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274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9425" y="404813"/>
            <a:ext cx="315595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из опыта работы</a:t>
            </a:r>
            <a:r>
              <a:rPr lang="ru-RU" sz="1000">
                <a:solidFill>
                  <a:schemeClr val="bg1"/>
                </a:solidFill>
                <a:latin typeface="Arial" charset="0"/>
                <a:cs typeface="Arial" charset="0"/>
              </a:rPr>
              <a:t/>
            </a:r>
            <a:br>
              <a:rPr lang="ru-RU" sz="100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ru-RU" sz="2800">
                <a:solidFill>
                  <a:schemeClr val="bg1"/>
                </a:solidFill>
                <a:latin typeface="Arial" charset="0"/>
                <a:cs typeface="Arial" charset="0"/>
              </a:rPr>
              <a:t>Урок математики</a:t>
            </a:r>
            <a:endParaRPr lang="ru-RU" sz="2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22" name="Прямоугольник 11"/>
          <p:cNvSpPr>
            <a:spLocks noChangeArrowheads="1"/>
          </p:cNvSpPr>
          <p:nvPr/>
        </p:nvSpPr>
        <p:spPr bwMode="auto">
          <a:xfrm>
            <a:off x="479425" y="1547813"/>
            <a:ext cx="38989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800000"/>
                </a:solidFill>
              </a:rPr>
              <a:t>Проблема: </a:t>
            </a:r>
            <a:r>
              <a:rPr lang="ru-RU" sz="2000"/>
              <a:t>ученик не понимает текстовую задачу, неверно ведет рассуждение в процессе решения.</a:t>
            </a:r>
          </a:p>
          <a:p>
            <a:endParaRPr lang="ru-RU" sz="2000"/>
          </a:p>
          <a:p>
            <a:pPr>
              <a:spcBef>
                <a:spcPct val="20000"/>
              </a:spcBef>
            </a:pPr>
            <a:r>
              <a:rPr lang="ru-RU" sz="2800">
                <a:solidFill>
                  <a:srgbClr val="800000"/>
                </a:solidFill>
              </a:rPr>
              <a:t>Работа над задачей: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/>
              <a:t>Работаем по алгоритму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/>
              <a:t>Переводим прочитанное на «свой» язык;</a:t>
            </a: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/>
              <a:t>Образно представляем содержание текста задачи -     «Я участник событий»</a:t>
            </a:r>
          </a:p>
          <a:p>
            <a:pPr>
              <a:spcBef>
                <a:spcPct val="20000"/>
              </a:spcBef>
            </a:pPr>
            <a:endParaRPr lang="ru-RU" sz="2800">
              <a:solidFill>
                <a:srgbClr val="800000"/>
              </a:solidFill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30723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4" name="Rectangle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30725" name="Picture 7" descr="Фото46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1916113"/>
            <a:ext cx="3816350" cy="3313112"/>
          </a:xfrm>
        </p:spPr>
      </p:pic>
    </p:spTree>
    <p:extLst>
      <p:ext uri="{BB962C8B-B14F-4D97-AF65-F5344CB8AC3E}">
        <p14:creationId xmlns:p14="http://schemas.microsoft.com/office/powerpoint/2010/main" val="5329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785813" y="500063"/>
            <a:ext cx="756285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600" b="1" dirty="0">
                <a:solidFill>
                  <a:schemeClr val="tx1"/>
                </a:solidFill>
                <a:latin typeface="Corbel" pitchFamily="32" charset="0"/>
              </a:rPr>
              <a:t>Прием составления вопросов к задаче</a:t>
            </a:r>
          </a:p>
        </p:txBody>
      </p:sp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357188" y="1571625"/>
            <a:ext cx="8229600" cy="4679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38138" algn="just">
              <a:lnSpc>
                <a:spcPct val="70000"/>
              </a:lnSpc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b="1">
                <a:solidFill>
                  <a:srgbClr val="000000"/>
                </a:solidFill>
                <a:cs typeface="Times New Roman" pitchFamily="16" charset="0"/>
              </a:rPr>
              <a:t>  Скорость движения автомобиля 60 км в час, а скорость мотоциклиста на 20 км в час больше. Какое расстояние проедет мотоциклист за 3 часа?</a:t>
            </a:r>
          </a:p>
          <a:p>
            <a:pPr marL="342900" indent="-338138" algn="just">
              <a:lnSpc>
                <a:spcPct val="70000"/>
              </a:lnSpc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2400" b="1">
              <a:solidFill>
                <a:srgbClr val="000000"/>
              </a:solidFill>
              <a:cs typeface="Times New Roman" pitchFamily="16" charset="0"/>
            </a:endParaRP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- О каких величинах говорится в задаче? Как удобно составить краткую запись?</a:t>
            </a: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- Можно ли сразу ответить на главный вопрос задачи?</a:t>
            </a: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- Что узнаем первым действием? (скорость мотоциклиста )</a:t>
            </a: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- Что будем узнавать вторым действием? Какой формулой воспользуемся?</a:t>
            </a: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- Посмотрите на формулу нахождения расстояния. Подумайте, как найти время (t) на основании этой формулы? А как найти cкорость (V)?</a:t>
            </a:r>
          </a:p>
          <a:p>
            <a:pPr marL="338138" indent="-333375" algn="l">
              <a:lnSpc>
                <a:spcPct val="70000"/>
              </a:lnSpc>
              <a:spcBef>
                <a:spcPts val="600"/>
              </a:spcBef>
              <a:buClr>
                <a:srgbClr val="002060"/>
              </a:buClr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>
                <a:solidFill>
                  <a:srgbClr val="002060"/>
                </a:solidFill>
                <a:latin typeface="Corbel" pitchFamily="32" charset="0"/>
              </a:rPr>
              <a:t>Какие формулы можно составить для этих величин?</a:t>
            </a:r>
          </a:p>
        </p:txBody>
      </p:sp>
    </p:spTree>
    <p:extLst>
      <p:ext uri="{BB962C8B-B14F-4D97-AF65-F5344CB8AC3E}">
        <p14:creationId xmlns:p14="http://schemas.microsoft.com/office/powerpoint/2010/main" val="24395521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1.Современные 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относительно мало читают, особенно классическую художественную литературу. </a:t>
            </a:r>
          </a:p>
          <a:p>
            <a:pPr marL="0" indent="0">
              <a:buNone/>
            </a:pPr>
            <a:endParaRPr lang="ru-RU" dirty="0" smtClean="0">
              <a:solidFill>
                <a:srgbClr val="3838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Младший школьник с неохотой проводит время за чтением книг, предпочитая досуг перед экраном телевизора, телефона или компьютера. Экранная зависимость приводит к неспособности ребенка концентрироваться на каком-либо занятии… </a:t>
            </a:r>
            <a:endParaRPr lang="en-US" dirty="0">
              <a:solidFill>
                <a:srgbClr val="3838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3838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Детям необходима постоянная внешняя стимуляция, которую они привыкли получать с экрана, им трудно воспринимать слышимое и читать: понимая отдельные слова и короткие предложения, они не могут связывать их, в результате не понимают текста в целом. </a:t>
            </a:r>
            <a:endParaRPr lang="en-US" dirty="0">
              <a:solidFill>
                <a:srgbClr val="3838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3838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Необходимость разработки новых подходов к обучению чтению.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0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6"/>
          <p:cNvSpPr>
            <a:spLocks noChangeArrowheads="1"/>
          </p:cNvSpPr>
          <p:nvPr/>
        </p:nvSpPr>
        <p:spPr bwMode="auto">
          <a:xfrm>
            <a:off x="4572000" y="555625"/>
            <a:ext cx="4572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r>
              <a:rPr lang="ru-RU" i="1" dirty="0" smtClean="0"/>
              <a:t>Самым </a:t>
            </a:r>
            <a:r>
              <a:rPr lang="ru-RU" i="1" dirty="0"/>
              <a:t>важным явлением в школе, самым поучительным предметом, самым живым примером для ученика является сам учитель. </a:t>
            </a:r>
          </a:p>
          <a:p>
            <a:r>
              <a:rPr lang="ru-RU" i="1" dirty="0">
                <a:solidFill>
                  <a:srgbClr val="000000"/>
                </a:solidFill>
              </a:rPr>
              <a:t>                                       А. </a:t>
            </a:r>
            <a:r>
              <a:rPr lang="ru-RU" i="1" dirty="0" err="1">
                <a:solidFill>
                  <a:srgbClr val="000000"/>
                </a:solidFill>
              </a:rPr>
              <a:t>Дистервег</a:t>
            </a:r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endParaRPr lang="ru-RU" b="1" i="1" dirty="0">
              <a:solidFill>
                <a:srgbClr val="000000"/>
              </a:solidFill>
            </a:endParaRPr>
          </a:p>
          <a:p>
            <a:endParaRPr lang="ru-RU" b="1" i="1" dirty="0">
              <a:solidFill>
                <a:srgbClr val="000000"/>
              </a:solidFill>
            </a:endParaRPr>
          </a:p>
          <a:p>
            <a:endParaRPr lang="ru-RU" i="1" dirty="0">
              <a:solidFill>
                <a:srgbClr val="000000"/>
              </a:solidFill>
            </a:endParaRPr>
          </a:p>
          <a:p>
            <a:r>
              <a:rPr lang="ru-RU" i="1" dirty="0">
                <a:solidFill>
                  <a:srgbClr val="000000"/>
                </a:solidFill>
              </a:rPr>
              <a:t>                               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7362" y="260648"/>
            <a:ext cx="4228653" cy="12093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dirty="0">
                <a:solidFill>
                  <a:schemeClr val="bg1"/>
                </a:solidFill>
                <a:latin typeface="Arial" charset="0"/>
                <a:cs typeface="Arial" charset="0"/>
              </a:rPr>
              <a:t>из опыта работы</a:t>
            </a:r>
            <a:r>
              <a:rPr lang="ru-RU" sz="800" dirty="0">
                <a:solidFill>
                  <a:schemeClr val="bg1"/>
                </a:solidFill>
                <a:latin typeface="Arial" charset="0"/>
                <a:cs typeface="Arial" charset="0"/>
              </a:rPr>
              <a:t/>
            </a:r>
            <a:br>
              <a:rPr lang="ru-RU" sz="800" dirty="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ru-RU" sz="2400" dirty="0">
                <a:solidFill>
                  <a:schemeClr val="bg1"/>
                </a:solidFill>
                <a:latin typeface="Arial" charset="0"/>
                <a:cs typeface="Arial" charset="0"/>
              </a:rPr>
              <a:t>Урок окружающего мира</a:t>
            </a:r>
            <a:endParaRPr lang="ru-RU" sz="2400" dirty="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4819" name="Объект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89138"/>
            <a:ext cx="36433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Фото46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924944"/>
            <a:ext cx="2881313" cy="324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56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Задания «на перенос информации»: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4" descr="Фото4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196975"/>
            <a:ext cx="44640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19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Задания «на соотнесение»: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4" descr="Фото46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268413"/>
            <a:ext cx="417512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61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Приёмы по формированию смыслового чтения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«Задай вопрос»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«Читаем и спрашиваем»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«Дневник двойных записей»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«Чтение с пометками»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«Ассоциативный куст»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«Ромашка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«Приём тонких и толстых вопросов»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«Чтение с остановками»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«Таблица ЗХУ»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«Дерево предсказаний»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1402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728" y="2669498"/>
            <a:ext cx="43211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571500" y="857250"/>
            <a:ext cx="807243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002060"/>
                </a:solidFill>
                <a:latin typeface="Corbel" pitchFamily="32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400" b="1" dirty="0" smtClean="0">
              <a:solidFill>
                <a:srgbClr val="002060"/>
              </a:solidFill>
              <a:latin typeface="Corbel" pitchFamily="32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002060"/>
                </a:solidFill>
                <a:latin typeface="Corbel" pitchFamily="32" charset="0"/>
              </a:rPr>
              <a:t>Кластер </a:t>
            </a:r>
            <a:r>
              <a:rPr lang="ru-RU" altLang="ru-RU" sz="2400" b="1" dirty="0">
                <a:solidFill>
                  <a:srgbClr val="002060"/>
                </a:solidFill>
                <a:latin typeface="Corbel" pitchFamily="32" charset="0"/>
              </a:rPr>
              <a:t>- выделение смысловых единиц текста и графическое их оформление в определенном порядке. </a:t>
            </a:r>
          </a:p>
        </p:txBody>
      </p:sp>
    </p:spTree>
    <p:extLst>
      <p:ext uri="{BB962C8B-B14F-4D97-AF65-F5344CB8AC3E}">
        <p14:creationId xmlns:p14="http://schemas.microsoft.com/office/powerpoint/2010/main" val="37905502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AutoShape 1"/>
          <p:cNvSpPr>
            <a:spLocks noChangeArrowheads="1"/>
          </p:cNvSpPr>
          <p:nvPr/>
        </p:nvSpPr>
        <p:spPr bwMode="auto">
          <a:xfrm>
            <a:off x="2571750" y="1428750"/>
            <a:ext cx="3816350" cy="609600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latin typeface="Times New Roman" pitchFamily="16" charset="0"/>
              </a:rPr>
              <a:t>Задачи на движение</a:t>
            </a:r>
          </a:p>
        </p:txBody>
      </p:sp>
      <p:sp>
        <p:nvSpPr>
          <p:cNvPr id="69635" name="Line 2"/>
          <p:cNvSpPr>
            <a:spLocks noChangeShapeType="1"/>
          </p:cNvSpPr>
          <p:nvPr/>
        </p:nvSpPr>
        <p:spPr bwMode="auto">
          <a:xfrm flipH="1">
            <a:off x="1758950" y="2060575"/>
            <a:ext cx="1738313" cy="288925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6" name="Line 3"/>
          <p:cNvSpPr>
            <a:spLocks noChangeShapeType="1"/>
          </p:cNvSpPr>
          <p:nvPr/>
        </p:nvSpPr>
        <p:spPr bwMode="auto">
          <a:xfrm>
            <a:off x="4427538" y="1989138"/>
            <a:ext cx="1587" cy="576262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7" name="Line 4"/>
          <p:cNvSpPr>
            <a:spLocks noChangeShapeType="1"/>
          </p:cNvSpPr>
          <p:nvPr/>
        </p:nvSpPr>
        <p:spPr bwMode="auto">
          <a:xfrm>
            <a:off x="5651500" y="1989138"/>
            <a:ext cx="1728788" cy="287337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8" name="AutoShape 5"/>
          <p:cNvSpPr>
            <a:spLocks noChangeArrowheads="1"/>
          </p:cNvSpPr>
          <p:nvPr/>
        </p:nvSpPr>
        <p:spPr bwMode="auto">
          <a:xfrm>
            <a:off x="395288" y="2492375"/>
            <a:ext cx="2808287" cy="792163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Times New Roman" pitchFamily="16" charset="0"/>
              </a:rPr>
              <a:t>Расстояние</a:t>
            </a:r>
          </a:p>
        </p:txBody>
      </p:sp>
      <p:sp>
        <p:nvSpPr>
          <p:cNvPr id="69639" name="AutoShape 6"/>
          <p:cNvSpPr>
            <a:spLocks noChangeArrowheads="1"/>
          </p:cNvSpPr>
          <p:nvPr/>
        </p:nvSpPr>
        <p:spPr bwMode="auto">
          <a:xfrm>
            <a:off x="6372225" y="2492375"/>
            <a:ext cx="2520950" cy="792163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Times New Roman" pitchFamily="16" charset="0"/>
              </a:rPr>
              <a:t>Время</a:t>
            </a:r>
          </a:p>
        </p:txBody>
      </p:sp>
      <p:sp>
        <p:nvSpPr>
          <p:cNvPr id="69640" name="AutoShape 7"/>
          <p:cNvSpPr>
            <a:spLocks noChangeArrowheads="1"/>
          </p:cNvSpPr>
          <p:nvPr/>
        </p:nvSpPr>
        <p:spPr bwMode="auto">
          <a:xfrm>
            <a:off x="3563938" y="2565400"/>
            <a:ext cx="2447925" cy="752475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latin typeface="Times New Roman" pitchFamily="16" charset="0"/>
              </a:rPr>
              <a:t>Скорость</a:t>
            </a:r>
          </a:p>
        </p:txBody>
      </p:sp>
      <p:sp>
        <p:nvSpPr>
          <p:cNvPr id="69641" name="Line 8"/>
          <p:cNvSpPr>
            <a:spLocks noChangeShapeType="1"/>
          </p:cNvSpPr>
          <p:nvPr/>
        </p:nvSpPr>
        <p:spPr bwMode="auto">
          <a:xfrm>
            <a:off x="1692275" y="3357563"/>
            <a:ext cx="1588" cy="576262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2" name="Line 9"/>
          <p:cNvSpPr>
            <a:spLocks noChangeShapeType="1"/>
          </p:cNvSpPr>
          <p:nvPr/>
        </p:nvSpPr>
        <p:spPr bwMode="auto">
          <a:xfrm>
            <a:off x="4716463" y="3357563"/>
            <a:ext cx="1587" cy="503237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3" name="Line 10"/>
          <p:cNvSpPr>
            <a:spLocks noChangeShapeType="1"/>
          </p:cNvSpPr>
          <p:nvPr/>
        </p:nvSpPr>
        <p:spPr bwMode="auto">
          <a:xfrm>
            <a:off x="7667625" y="3357563"/>
            <a:ext cx="1588" cy="503237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4" name="AutoShape 11"/>
          <p:cNvSpPr>
            <a:spLocks noChangeArrowheads="1"/>
          </p:cNvSpPr>
          <p:nvPr/>
        </p:nvSpPr>
        <p:spPr bwMode="auto">
          <a:xfrm>
            <a:off x="468313" y="4005263"/>
            <a:ext cx="2663825" cy="936625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>
                <a:latin typeface="Times New Roman" pitchFamily="16" charset="0"/>
              </a:rPr>
              <a:t>S=V*t</a:t>
            </a:r>
          </a:p>
        </p:txBody>
      </p:sp>
      <p:sp>
        <p:nvSpPr>
          <p:cNvPr id="69645" name="AutoShape 12"/>
          <p:cNvSpPr>
            <a:spLocks noChangeArrowheads="1"/>
          </p:cNvSpPr>
          <p:nvPr/>
        </p:nvSpPr>
        <p:spPr bwMode="auto">
          <a:xfrm>
            <a:off x="3492500" y="4076700"/>
            <a:ext cx="2519363" cy="865188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>
                <a:latin typeface="Times New Roman" pitchFamily="16" charset="0"/>
              </a:rPr>
              <a:t>V=S:t</a:t>
            </a:r>
          </a:p>
        </p:txBody>
      </p:sp>
      <p:sp>
        <p:nvSpPr>
          <p:cNvPr id="69646" name="AutoShape 13"/>
          <p:cNvSpPr>
            <a:spLocks noChangeArrowheads="1"/>
          </p:cNvSpPr>
          <p:nvPr/>
        </p:nvSpPr>
        <p:spPr bwMode="auto">
          <a:xfrm>
            <a:off x="6372225" y="4076700"/>
            <a:ext cx="2520950" cy="865188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800" b="1">
                <a:latin typeface="Times New Roman" pitchFamily="16" charset="0"/>
              </a:rPr>
              <a:t>t=S:V</a:t>
            </a:r>
          </a:p>
        </p:txBody>
      </p:sp>
      <p:sp>
        <p:nvSpPr>
          <p:cNvPr id="69647" name="Line 14"/>
          <p:cNvSpPr>
            <a:spLocks noChangeShapeType="1"/>
          </p:cNvSpPr>
          <p:nvPr/>
        </p:nvSpPr>
        <p:spPr bwMode="auto">
          <a:xfrm>
            <a:off x="4716463" y="5013325"/>
            <a:ext cx="1587" cy="215900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8" name="Line 15"/>
          <p:cNvSpPr>
            <a:spLocks noChangeShapeType="1"/>
          </p:cNvSpPr>
          <p:nvPr/>
        </p:nvSpPr>
        <p:spPr bwMode="auto">
          <a:xfrm>
            <a:off x="7596188" y="5013325"/>
            <a:ext cx="1587" cy="28733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49" name="AutoShape 16"/>
          <p:cNvSpPr>
            <a:spLocks noChangeArrowheads="1"/>
          </p:cNvSpPr>
          <p:nvPr/>
        </p:nvSpPr>
        <p:spPr bwMode="auto">
          <a:xfrm>
            <a:off x="3492500" y="5373688"/>
            <a:ext cx="2447925" cy="609600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400" b="1">
                <a:latin typeface="Times New Roman" pitchFamily="16" charset="0"/>
              </a:rPr>
              <a:t>V=8</a:t>
            </a:r>
            <a:r>
              <a:rPr lang="ru-RU" altLang="ru-RU" sz="2400" b="1">
                <a:latin typeface="Times New Roman" pitchFamily="16" charset="0"/>
              </a:rPr>
              <a:t>км</a:t>
            </a:r>
            <a:r>
              <a:rPr lang="en-US" altLang="ru-RU" sz="2400" b="1">
                <a:latin typeface="Times New Roman" pitchFamily="16" charset="0"/>
              </a:rPr>
              <a:t>/</a:t>
            </a:r>
            <a:r>
              <a:rPr lang="ru-RU" altLang="ru-RU" sz="2400" b="1">
                <a:latin typeface="Times New Roman" pitchFamily="16" charset="0"/>
              </a:rPr>
              <a:t>ч</a:t>
            </a:r>
          </a:p>
        </p:txBody>
      </p:sp>
      <p:sp>
        <p:nvSpPr>
          <p:cNvPr id="69650" name="AutoShape 17"/>
          <p:cNvSpPr>
            <a:spLocks noChangeArrowheads="1"/>
          </p:cNvSpPr>
          <p:nvPr/>
        </p:nvSpPr>
        <p:spPr bwMode="auto">
          <a:xfrm>
            <a:off x="6300788" y="5373688"/>
            <a:ext cx="2519362" cy="609600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400" b="1">
                <a:latin typeface="Times New Roman" pitchFamily="16" charset="0"/>
              </a:rPr>
              <a:t>t=</a:t>
            </a:r>
            <a:r>
              <a:rPr lang="ru-RU" altLang="ru-RU" sz="2400" b="1">
                <a:latin typeface="Times New Roman" pitchFamily="16" charset="0"/>
              </a:rPr>
              <a:t>5ч</a:t>
            </a:r>
          </a:p>
        </p:txBody>
      </p:sp>
      <p:sp>
        <p:nvSpPr>
          <p:cNvPr id="69651" name="AutoShape 18"/>
          <p:cNvSpPr>
            <a:spLocks noChangeArrowheads="1"/>
          </p:cNvSpPr>
          <p:nvPr/>
        </p:nvSpPr>
        <p:spPr bwMode="auto">
          <a:xfrm>
            <a:off x="468313" y="5373688"/>
            <a:ext cx="2519362" cy="609600"/>
          </a:xfrm>
          <a:prstGeom prst="flowChartAlternateProcess">
            <a:avLst/>
          </a:prstGeom>
          <a:solidFill>
            <a:srgbClr val="EEECE1"/>
          </a:solidFill>
          <a:ln w="9360" cap="sq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solidFill>
                  <a:srgbClr val="F20000"/>
                </a:solidFill>
                <a:latin typeface="Times New Roman" pitchFamily="16" charset="0"/>
              </a:rPr>
              <a:t>?</a:t>
            </a:r>
          </a:p>
        </p:txBody>
      </p:sp>
      <p:sp>
        <p:nvSpPr>
          <p:cNvPr id="69652" name="Line 19"/>
          <p:cNvSpPr>
            <a:spLocks noChangeShapeType="1"/>
          </p:cNvSpPr>
          <p:nvPr/>
        </p:nvSpPr>
        <p:spPr bwMode="auto">
          <a:xfrm>
            <a:off x="1692275" y="5013325"/>
            <a:ext cx="1588" cy="28733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5972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Ассоциативный куст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75856" y="2708920"/>
            <a:ext cx="237626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5220072" y="2564904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868144" y="1700808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высокие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endCxn id="50" idx="4"/>
          </p:cNvCxnSpPr>
          <p:nvPr/>
        </p:nvCxnSpPr>
        <p:spPr>
          <a:xfrm flipH="1" flipV="1">
            <a:off x="4608004" y="2204864"/>
            <a:ext cx="360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1"/>
          </p:cNvCxnSpPr>
          <p:nvPr/>
        </p:nvCxnSpPr>
        <p:spPr>
          <a:xfrm flipH="1" flipV="1">
            <a:off x="2771802" y="2564906"/>
            <a:ext cx="852050" cy="3865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H="1" flipV="1">
            <a:off x="2411760" y="3429000"/>
            <a:ext cx="864096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04048" y="4365104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27984" y="3212976"/>
            <a:ext cx="7200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923928" y="4437112"/>
            <a:ext cx="21602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40" idx="2"/>
          </p:cNvCxnSpPr>
          <p:nvPr/>
        </p:nvCxnSpPr>
        <p:spPr>
          <a:xfrm flipV="1">
            <a:off x="5580112" y="3537012"/>
            <a:ext cx="1008112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580112" y="3861048"/>
            <a:ext cx="9361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699792" y="414908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6588224" y="3140968"/>
            <a:ext cx="194421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хвойные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6228184" y="4221088"/>
            <a:ext cx="23042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лиственные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644008" y="5157192"/>
            <a:ext cx="259228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декоративные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2339752" y="5157192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редкие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11560" y="4221088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ядовитые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11560" y="2852936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полезные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971600" y="1700808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маленькие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3707904" y="1412776"/>
            <a:ext cx="180020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нига, Персонаж, Очки, Показать, Витр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065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8681833" flipH="1">
            <a:off x="3315163" y="4936578"/>
            <a:ext cx="876453" cy="692696"/>
          </a:xfrm>
          <a:prstGeom prst="rect">
            <a:avLst/>
          </a:prstGeom>
        </p:spPr>
      </p:pic>
      <p:graphicFrame>
        <p:nvGraphicFramePr>
          <p:cNvPr id="14340" name="Object 3"/>
          <p:cNvGraphicFramePr>
            <a:graphicFrameLocks noChangeAspect="1"/>
          </p:cNvGraphicFramePr>
          <p:nvPr/>
        </p:nvGraphicFramePr>
        <p:xfrm>
          <a:off x="3079750" y="404813"/>
          <a:ext cx="581977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ocument" r:id="rId5" imgW="9266756" imgH="5137223" progId="Word.Document.8">
                  <p:embed/>
                </p:oleObj>
              </mc:Choice>
              <mc:Fallback>
                <p:oleObj name="Document" r:id="rId5" imgW="9266756" imgH="513722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0" y="404813"/>
                        <a:ext cx="5819775" cy="403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1" name="Picture 7" descr="C:\Users\WINDOWS M\Downloads\IMG_20211117_2011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89721">
            <a:off x="900113" y="1989138"/>
            <a:ext cx="3148012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2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85875"/>
            <a:ext cx="8215313" cy="528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1683" name="Text Box 2"/>
          <p:cNvSpPr txBox="1">
            <a:spLocks noChangeArrowheads="1"/>
          </p:cNvSpPr>
          <p:nvPr/>
        </p:nvSpPr>
        <p:spPr bwMode="auto">
          <a:xfrm>
            <a:off x="0" y="260350"/>
            <a:ext cx="7786688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eaLnBrk="0" hangingPunct="0"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1pPr>
            <a:lvl2pPr algn="l" eaLnBrk="0" hangingPunct="0">
              <a:spcBef>
                <a:spcPts val="7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2pPr>
            <a:lvl3pPr algn="l" eaLnBrk="0" hangingPunct="0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600" b="1" dirty="0">
                <a:solidFill>
                  <a:schemeClr val="tx1"/>
                </a:solidFill>
                <a:latin typeface="Corbel" pitchFamily="32" charset="0"/>
              </a:rPr>
              <a:t>Интеллект-карта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600" dirty="0">
                <a:solidFill>
                  <a:schemeClr val="tx1"/>
                </a:solidFill>
                <a:latin typeface="Corbel" pitchFamily="32" charset="0"/>
              </a:rPr>
              <a:t>(меньше слов, больше символов)</a:t>
            </a:r>
          </a:p>
        </p:txBody>
      </p:sp>
      <p:sp>
        <p:nvSpPr>
          <p:cNvPr id="71684" name="Rectangle 3"/>
          <p:cNvSpPr>
            <a:spLocks noChangeArrowheads="1"/>
          </p:cNvSpPr>
          <p:nvPr/>
        </p:nvSpPr>
        <p:spPr bwMode="auto">
          <a:xfrm>
            <a:off x="4067175" y="6165850"/>
            <a:ext cx="720725" cy="287338"/>
          </a:xfrm>
          <a:prstGeom prst="rect">
            <a:avLst/>
          </a:prstGeom>
          <a:solidFill>
            <a:srgbClr val="FFFFFF"/>
          </a:solidFill>
          <a:ln w="25560" cap="sq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68760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42875"/>
            <a:ext cx="8320087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2334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9592" y="1772816"/>
            <a:ext cx="7558608" cy="144016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Обязательный компонент </a:t>
            </a:r>
            <a:r>
              <a:rPr lang="ru-RU" sz="2400" b="1" dirty="0" err="1">
                <a:solidFill>
                  <a:srgbClr val="FF0000"/>
                </a:solidFill>
              </a:rPr>
              <a:t>метапредметных</a:t>
            </a:r>
            <a:r>
              <a:rPr lang="ru-RU" sz="2400" b="1" dirty="0">
                <a:solidFill>
                  <a:srgbClr val="FF0000"/>
                </a:solidFill>
              </a:rPr>
              <a:t> результатов освоения основной образовательной программы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3568" y="3212976"/>
            <a:ext cx="7850832" cy="2425824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endParaRPr lang="ru-RU" sz="2000" dirty="0"/>
          </a:p>
          <a:p>
            <a:pPr algn="just">
              <a:lnSpc>
                <a:spcPct val="90000"/>
              </a:lnSpc>
            </a:pPr>
            <a:r>
              <a:rPr lang="ru-RU" sz="2000" dirty="0"/>
              <a:t>-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овладение навыками смыслового чтения текстов различных стилей и жанров в соответствии с целями и задачами; </a:t>
            </a:r>
          </a:p>
        </p:txBody>
      </p:sp>
    </p:spTree>
    <p:extLst>
      <p:ext uri="{BB962C8B-B14F-4D97-AF65-F5344CB8AC3E}">
        <p14:creationId xmlns:p14="http://schemas.microsoft.com/office/powerpoint/2010/main" val="32465356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pPr fontAlgn="base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Ромашка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7931224" cy="5040560"/>
          </a:xfrm>
        </p:spPr>
        <p:txBody>
          <a:bodyPr>
            <a:noAutofit/>
          </a:bodyPr>
          <a:lstStyle/>
          <a:p>
            <a:pPr fontAlgn="base"/>
            <a:r>
              <a:rPr lang="ru-RU" sz="2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Одним из основных приёмов осмысления информации является </a:t>
            </a:r>
            <a:r>
              <a:rPr lang="ru-RU" sz="22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постановка вопросов к тексту и поиск ответов на них</a:t>
            </a:r>
            <a:r>
              <a:rPr lang="ru-RU" sz="2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Учащиеся с удовольствием изготавливают ромашку, на каждом из шести лепестков которой записываются вопросы разных типов. Работа может быть индивидуальной, парной или групповой. </a:t>
            </a:r>
          </a:p>
          <a:p>
            <a:pPr fontAlgn="base"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- с помощью 6 вопросов выйти на понимание содержащейся в тексте информации, на осмысление авторской позиции (в художественных и публицистических текстах).</a:t>
            </a:r>
          </a:p>
          <a:p>
            <a:pPr fontAlgn="base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отработке приёма необходимо указывать учащимся на качество вопросов, отсеивая неинформативные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случайные.</a:t>
            </a:r>
          </a:p>
        </p:txBody>
      </p:sp>
    </p:spTree>
    <p:extLst>
      <p:ext uri="{BB962C8B-B14F-4D97-AF65-F5344CB8AC3E}">
        <p14:creationId xmlns:p14="http://schemas.microsoft.com/office/powerpoint/2010/main" val="205184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-315416"/>
            <a:ext cx="9144000" cy="6984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8568952" cy="6624736"/>
          </a:xfrm>
        </p:spPr>
      </p:pic>
    </p:spTree>
    <p:extLst>
      <p:ext uri="{BB962C8B-B14F-4D97-AF65-F5344CB8AC3E}">
        <p14:creationId xmlns:p14="http://schemas.microsoft.com/office/powerpoint/2010/main" val="149787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632848" cy="5472608"/>
          </a:xfrm>
        </p:spPr>
      </p:pic>
    </p:spTree>
    <p:extLst>
      <p:ext uri="{BB962C8B-B14F-4D97-AF65-F5344CB8AC3E}">
        <p14:creationId xmlns:p14="http://schemas.microsoft.com/office/powerpoint/2010/main" val="374565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196975"/>
            <a:ext cx="8318500" cy="5040313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Использовать после первой или второй остановки «чтения со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стопом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при работе с сюжетными текстами.</a:t>
            </a:r>
          </a:p>
          <a:p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Тема должна содержать вопрос, адресованный в будущее.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использовать прием больше одного раза на уроке.</a:t>
            </a:r>
          </a:p>
          <a:p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Все версии аргументировать содержанием текста, а не домыслами.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51520" y="260350"/>
            <a:ext cx="8641655" cy="649288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Дерево предсказаний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824569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tx1"/>
                </a:solidFill>
                <a:effectLst/>
              </a:rPr>
              <a:t>И</a:t>
            </a:r>
            <a:r>
              <a:rPr lang="ru-RU" sz="3100" dirty="0" smtClean="0">
                <a:solidFill>
                  <a:schemeClr val="tx1"/>
                </a:solidFill>
                <a:effectLst/>
              </a:rPr>
              <a:t>спользование   </a:t>
            </a:r>
            <a:r>
              <a:rPr lang="ru-RU" sz="3100" dirty="0">
                <a:solidFill>
                  <a:schemeClr val="tx1"/>
                </a:solidFill>
                <a:effectLst/>
              </a:rPr>
              <a:t>сервиса </a:t>
            </a:r>
            <a:r>
              <a:rPr lang="ru-RU" sz="3100" dirty="0" smtClean="0">
                <a:solidFill>
                  <a:schemeClr val="tx1"/>
                </a:solidFill>
                <a:effectLst/>
              </a:rPr>
              <a:t>(облако из слов)  https://wordscloud.pythonanywhere.com</a:t>
            </a:r>
            <a:r>
              <a:rPr lang="ru-RU" dirty="0" smtClean="0">
                <a:solidFill>
                  <a:schemeClr val="tx1"/>
                </a:solidFill>
                <a:effectLst/>
              </a:rPr>
              <a:t>/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443840"/>
            <a:ext cx="68407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Мини-разработка </a:t>
            </a:r>
            <a:r>
              <a:rPr lang="ru-RU" b="1" dirty="0"/>
              <a:t>элемента урока</a:t>
            </a:r>
            <a:r>
              <a:rPr lang="ru-RU" dirty="0"/>
              <a:t> с использованием   сервиса (облако из слов) </a:t>
            </a:r>
            <a:r>
              <a:rPr lang="ru-RU" b="1" dirty="0"/>
              <a:t> https://wordscloud.pythonanywhere.com/</a:t>
            </a:r>
            <a:endParaRPr lang="ru-RU" dirty="0"/>
          </a:p>
          <a:p>
            <a:r>
              <a:rPr lang="ru-RU" b="1" dirty="0"/>
              <a:t>Тема урока: Закрепление знаний о частях речи ( 4 класс)</a:t>
            </a:r>
            <a:endParaRPr lang="ru-RU" dirty="0"/>
          </a:p>
          <a:p>
            <a:r>
              <a:rPr lang="ru-RU" b="1" dirty="0"/>
              <a:t>Этап урока. </a:t>
            </a:r>
            <a:r>
              <a:rPr lang="ru-RU" dirty="0"/>
              <a:t>Контроль знаний на этапе окончания учебной темы:</a:t>
            </a:r>
          </a:p>
          <a:p>
            <a:r>
              <a:rPr lang="ru-RU" dirty="0"/>
              <a:t>Задание для работы в паре: </a:t>
            </a:r>
          </a:p>
          <a:p>
            <a:r>
              <a:rPr lang="ru-RU" dirty="0"/>
              <a:t>1. Рассмотрите данное облако слов на своем ноутбуке. Найдите названия частей речи, распределите в 3 группы.</a:t>
            </a:r>
          </a:p>
          <a:p>
            <a:r>
              <a:rPr lang="ru-RU" dirty="0"/>
              <a:t>2. Выберите  слова, которые относятся к каждой части речи, сформулируйте правило 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01846"/>
            <a:ext cx="6768752" cy="535149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633056"/>
              </p:ext>
            </p:extLst>
          </p:nvPr>
        </p:nvGraphicFramePr>
        <p:xfrm>
          <a:off x="899593" y="1443839"/>
          <a:ext cx="6840760" cy="32638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0015"/>
                <a:gridCol w="2280015"/>
                <a:gridCol w="2280730"/>
              </a:tblGrid>
              <a:tr h="466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Имя существительное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Имя прилагательное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Глагол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предмет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признак предмета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действие предмета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325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падеж, число, склонение,род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падеж, число, род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лицо, число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спряжение, время, род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98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подлежащее, второстепенный член предложения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>
                          <a:effectLst/>
                        </a:rPr>
                        <a:t>второстепенный член предложения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сказуемое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33525" y="3004006"/>
            <a:ext cx="160813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409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88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CC10622-BDCD-468C-843B-7238882FC74F}"/>
              </a:ext>
            </a:extLst>
          </p:cNvPr>
          <p:cNvSpPr txBox="1"/>
          <p:nvPr/>
        </p:nvSpPr>
        <p:spPr>
          <a:xfrm>
            <a:off x="116940" y="194209"/>
            <a:ext cx="90270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n/>
                <a:cs typeface="Times New Roman" pitchFamily="18" charset="0"/>
              </a:rPr>
              <a:t>Использование </a:t>
            </a:r>
            <a:r>
              <a:rPr lang="en-US" sz="2800" dirty="0">
                <a:ln/>
                <a:cs typeface="Times New Roman" pitchFamily="18" charset="0"/>
              </a:rPr>
              <a:t/>
            </a:r>
            <a:br>
              <a:rPr lang="en-US" sz="2800" dirty="0">
                <a:ln/>
                <a:cs typeface="Times New Roman" pitchFamily="18" charset="0"/>
              </a:rPr>
            </a:br>
            <a:r>
              <a:rPr lang="ru-RU" sz="2800" dirty="0">
                <a:ln/>
                <a:cs typeface="Times New Roman" pitchFamily="18" charset="0"/>
              </a:rPr>
              <a:t>о</a:t>
            </a:r>
            <a:r>
              <a:rPr lang="ru-RU" sz="2800" b="0" i="0" dirty="0">
                <a:effectLst/>
              </a:rPr>
              <a:t>бразовательной онлайн-платформы</a:t>
            </a:r>
            <a:r>
              <a:rPr lang="ru-RU" sz="2800" dirty="0">
                <a:ln/>
                <a:cs typeface="Times New Roman" pitchFamily="18" charset="0"/>
              </a:rPr>
              <a:t> </a:t>
            </a:r>
            <a:r>
              <a:rPr lang="ru-RU" sz="2800" i="1" dirty="0">
                <a:cs typeface="Times New Roman" panose="02020603050405020304" pitchFamily="18" charset="0"/>
              </a:rPr>
              <a:t> </a:t>
            </a:r>
            <a:r>
              <a:rPr lang="ru-RU" sz="2800" b="1" i="1" dirty="0" err="1">
                <a:cs typeface="Times New Roman" panose="02020603050405020304" pitchFamily="18" charset="0"/>
              </a:rPr>
              <a:t>Учи.ру</a:t>
            </a:r>
            <a:r>
              <a:rPr lang="ru-RU" sz="2800" i="1" dirty="0">
                <a:cs typeface="Times New Roman" panose="02020603050405020304" pitchFamily="18" charset="0"/>
              </a:rPr>
              <a:t/>
            </a:r>
            <a:br>
              <a:rPr lang="ru-RU" sz="2800" i="1" dirty="0">
                <a:cs typeface="Times New Roman" panose="02020603050405020304" pitchFamily="18" charset="0"/>
              </a:rPr>
            </a:br>
            <a:r>
              <a:rPr lang="ru-RU" sz="2800" dirty="0">
                <a:ln/>
                <a:cs typeface="Times New Roman" pitchFamily="18" charset="0"/>
              </a:rPr>
              <a:t>для формирования навыка смыслового чтения</a:t>
            </a:r>
            <a:endParaRPr lang="ru-RU" sz="28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14CCC960-F22A-4711-BFED-9CE297368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5024972" cy="241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F2A5A19-B85C-43D9-B975-0F9B089C11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76" b="7122"/>
          <a:stretch/>
        </p:blipFill>
        <p:spPr>
          <a:xfrm>
            <a:off x="4624012" y="3717032"/>
            <a:ext cx="4348742" cy="266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585E643-7839-49D1-B7D5-8FF2F24A7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31" t="11973" r="1" b="4898"/>
          <a:stretch/>
        </p:blipFill>
        <p:spPr>
          <a:xfrm>
            <a:off x="217316" y="1473854"/>
            <a:ext cx="4335071" cy="331761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A0F9392B-EF8C-4221-BBDB-A0990CEBC2E7}"/>
              </a:ext>
            </a:extLst>
          </p:cNvPr>
          <p:cNvSpPr txBox="1"/>
          <p:nvPr/>
        </p:nvSpPr>
        <p:spPr>
          <a:xfrm>
            <a:off x="68230" y="9437"/>
            <a:ext cx="90757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n/>
                <a:cs typeface="Times New Roman" pitchFamily="18" charset="0"/>
              </a:rPr>
              <a:t>Использование </a:t>
            </a:r>
            <a:r>
              <a:rPr lang="en-US" sz="2800" dirty="0">
                <a:ln/>
                <a:cs typeface="Times New Roman" pitchFamily="18" charset="0"/>
              </a:rPr>
              <a:t/>
            </a:r>
            <a:br>
              <a:rPr lang="en-US" sz="2800" dirty="0">
                <a:ln/>
                <a:cs typeface="Times New Roman" pitchFamily="18" charset="0"/>
              </a:rPr>
            </a:br>
            <a:r>
              <a:rPr lang="ru-RU" sz="2800" dirty="0">
                <a:ln/>
                <a:cs typeface="Times New Roman" pitchFamily="18" charset="0"/>
              </a:rPr>
              <a:t>о</a:t>
            </a:r>
            <a:r>
              <a:rPr lang="ru-RU" sz="2800" b="0" i="0" dirty="0">
                <a:effectLst/>
              </a:rPr>
              <a:t>бразовательной онлайн-платформы</a:t>
            </a:r>
            <a:r>
              <a:rPr lang="ru-RU" sz="2800" dirty="0">
                <a:ln/>
                <a:cs typeface="Times New Roman" pitchFamily="18" charset="0"/>
              </a:rPr>
              <a:t> </a:t>
            </a:r>
            <a:r>
              <a:rPr lang="ru-RU" sz="2800" i="1" dirty="0">
                <a:cs typeface="Times New Roman" panose="02020603050405020304" pitchFamily="18" charset="0"/>
              </a:rPr>
              <a:t> </a:t>
            </a:r>
            <a:r>
              <a:rPr lang="ru-RU" sz="2800" i="1" dirty="0" err="1">
                <a:cs typeface="Times New Roman" panose="02020603050405020304" pitchFamily="18" charset="0"/>
              </a:rPr>
              <a:t>ЯКласс</a:t>
            </a:r>
            <a:r>
              <a:rPr lang="ru-RU" sz="2800" i="1" dirty="0">
                <a:cs typeface="Times New Roman" panose="02020603050405020304" pitchFamily="18" charset="0"/>
              </a:rPr>
              <a:t/>
            </a:r>
            <a:br>
              <a:rPr lang="ru-RU" sz="2800" i="1" dirty="0">
                <a:cs typeface="Times New Roman" panose="02020603050405020304" pitchFamily="18" charset="0"/>
              </a:rPr>
            </a:br>
            <a:r>
              <a:rPr lang="ru-RU" sz="2800" dirty="0">
                <a:ln/>
                <a:cs typeface="Times New Roman" pitchFamily="18" charset="0"/>
              </a:rPr>
              <a:t>для формирования навыка смыслового чтения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FB72621-4719-41F1-9C25-053E9ACE30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14" t="12245" r="7398" b="4762"/>
          <a:stretch/>
        </p:blipFill>
        <p:spPr>
          <a:xfrm>
            <a:off x="4696405" y="2509220"/>
            <a:ext cx="4246427" cy="355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33439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252520" cy="67413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" y="-243408"/>
            <a:ext cx="9323512" cy="7101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47" y="138944"/>
            <a:ext cx="9432032" cy="660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1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</a:p>
          <a:p>
            <a:pPr>
              <a:buNone/>
            </a:pPr>
            <a:endParaRPr lang="ru-RU" sz="6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D:\Мастерова З.П\для клипа\P1100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432048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начального общего образования // [Электронный ресурс] http://standart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edu.ru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/catalog.aspx?CatalogId=959.</a:t>
            </a: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Бондаренко Г. И. Развитие умений смыслового чтения в начальной школе / Г. И. Бондаренко // Начальная школа плюс: до и после // Электронный ресурс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www.school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2100.ru</a:t>
            </a: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Климанова Л. Обучение чтению в начальных классах</a:t>
            </a:r>
            <a:r>
              <a:rPr lang="ru-RU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//Школа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Львов М.Р., Горецкий В.Г.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Сосновская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О.В. Методика преподавания русского языка в начальных классах. – М.:2000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Смысловое чтение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8075240" cy="4785395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В Примерной основной образовательной программе начального общего образования под </a:t>
            </a:r>
            <a:r>
              <a:rPr lang="ru-RU" sz="7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смысловым чтением</a:t>
            </a:r>
            <a:r>
              <a:rPr lang="ru-RU" sz="7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понимается</a:t>
            </a:r>
            <a:r>
              <a:rPr lang="ru-RU" sz="7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«осмысление цели чтения и выбор вида чтения в зависимости от цели; извлечение необходимой информации из прослушанных текстов различных жанров; определение основной и второстепенной информации; свободная ориентация и восприятие текстов художественного, научного, публицистического и официально - делового стилей; понимание и адекватная оценка языка средств массовой информации» [2, с. 98].</a:t>
            </a:r>
          </a:p>
          <a:p>
            <a:endParaRPr lang="ru-RU" sz="7400" dirty="0"/>
          </a:p>
        </p:txBody>
      </p:sp>
    </p:spTree>
    <p:extLst>
      <p:ext uri="{BB962C8B-B14F-4D97-AF65-F5344CB8AC3E}">
        <p14:creationId xmlns:p14="http://schemas.microsoft.com/office/powerpoint/2010/main" val="69624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" t="13095" r="29686" b="22488"/>
          <a:stretch>
            <a:fillRect/>
          </a:stretch>
        </p:blipFill>
        <p:spPr bwMode="auto">
          <a:xfrm>
            <a:off x="214313" y="0"/>
            <a:ext cx="8643937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0114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9573" y="1124744"/>
            <a:ext cx="670282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– явление сложное.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складывается из двух сторон: смысловой и технической. </a:t>
            </a:r>
            <a:endParaRPr lang="ru-RU" sz="2400" b="1" u="sng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чтения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 чтения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правильность чтения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Выразительность</a:t>
            </a:r>
          </a:p>
          <a:p>
            <a:pPr marL="342900" indent="-342900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/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понимание содержания и смысла читаемого. </a:t>
            </a:r>
          </a:p>
          <a:p>
            <a:pPr marL="342900" indent="-34290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08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Виды </a:t>
            </a:r>
            <a:r>
              <a:rPr lang="ru-RU" dirty="0">
                <a:solidFill>
                  <a:schemeClr val="tx1"/>
                </a:solidFill>
              </a:rPr>
              <a:t>чтения: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-</a:t>
            </a:r>
            <a:r>
              <a:rPr lang="ru-RU" i="1" dirty="0" smtClean="0"/>
              <a:t> </a:t>
            </a:r>
            <a:r>
              <a:rPr lang="ru-RU" i="1" dirty="0"/>
              <a:t>просмотровое </a:t>
            </a:r>
            <a:r>
              <a:rPr lang="ru-RU" dirty="0"/>
              <a:t>(вид смыслового чтения, цель которого получить общее представление о тексте)</a:t>
            </a:r>
          </a:p>
          <a:p>
            <a:r>
              <a:rPr lang="ru-RU" dirty="0"/>
              <a:t>- </a:t>
            </a:r>
            <a:r>
              <a:rPr lang="ru-RU" i="1" dirty="0"/>
              <a:t>ознакомительное</a:t>
            </a:r>
            <a:r>
              <a:rPr lang="ru-RU" dirty="0"/>
              <a:t> (вид, с помощью которого определяется главный смысл, ключевая информация)</a:t>
            </a:r>
          </a:p>
          <a:p>
            <a:r>
              <a:rPr lang="ru-RU" dirty="0"/>
              <a:t>- </a:t>
            </a:r>
            <a:r>
              <a:rPr lang="ru-RU" i="1" dirty="0"/>
              <a:t>изучающее</a:t>
            </a:r>
            <a:r>
              <a:rPr lang="ru-RU" dirty="0"/>
              <a:t> (вид, при котором в зависимости от цели, происходит поиск полной и точной информации и дальнейшая ее интерпретация. Из всего прочитанного выделяется главное, а второстепенное опускается).</a:t>
            </a:r>
          </a:p>
          <a:p>
            <a:r>
              <a:rPr lang="ru-RU" dirty="0"/>
              <a:t>-</a:t>
            </a:r>
            <a:r>
              <a:rPr lang="ru-RU" i="1" dirty="0"/>
              <a:t> рефлексивное </a:t>
            </a:r>
            <a:r>
              <a:rPr lang="ru-RU" dirty="0"/>
              <a:t>(это самое вдумчивое чтение. Во время такого процесса читающий предвосхищает будущие события, прочитав заголовок или по ходу чтения)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30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Читательские компетенции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073427"/>
          </a:xfrm>
        </p:spPr>
        <p:txBody>
          <a:bodyPr>
            <a:noAutofit/>
          </a:bodyPr>
          <a:lstStyle/>
          <a:p>
            <a:r>
              <a:rPr lang="ru-RU" sz="1600" dirty="0" smtClean="0"/>
              <a:t>-</a:t>
            </a:r>
            <a:r>
              <a:rPr lang="ru-RU" sz="1600" dirty="0"/>
              <a:t>выявлять в тексте слова и выражения, значения которых непонятно</a:t>
            </a:r>
            <a:r>
              <a:rPr lang="ru-RU" sz="1600" b="0" dirty="0"/>
              <a:t>, и осознавать потребность в выяснении их смысла;</a:t>
            </a:r>
          </a:p>
          <a:p>
            <a:r>
              <a:rPr lang="ru-RU" sz="1600" b="0" dirty="0"/>
              <a:t>-пользоваться </a:t>
            </a:r>
            <a:r>
              <a:rPr lang="ru-RU" sz="1600" dirty="0"/>
              <a:t>сносками и школьным толковым словарём</a:t>
            </a:r>
            <a:r>
              <a:rPr lang="ru-RU" sz="1600" b="0" dirty="0"/>
              <a:t>;</a:t>
            </a:r>
          </a:p>
          <a:p>
            <a:r>
              <a:rPr lang="ru-RU" sz="1600" b="0" dirty="0"/>
              <a:t>-</a:t>
            </a:r>
            <a:r>
              <a:rPr lang="ru-RU" sz="1600" dirty="0"/>
              <a:t>отвечать на вопросы </a:t>
            </a:r>
            <a:r>
              <a:rPr lang="ru-RU" sz="1600" b="0" dirty="0"/>
              <a:t>по содержанию словами текста;</a:t>
            </a:r>
          </a:p>
          <a:p>
            <a:r>
              <a:rPr lang="ru-RU" sz="1600" b="0" dirty="0"/>
              <a:t>-</a:t>
            </a:r>
            <a:r>
              <a:rPr lang="ru-RU" sz="1600" dirty="0"/>
              <a:t>определять эмоциональный характер </a:t>
            </a:r>
            <a:r>
              <a:rPr lang="ru-RU" sz="1600" b="0" dirty="0"/>
              <a:t>текста;</a:t>
            </a:r>
          </a:p>
          <a:p>
            <a:r>
              <a:rPr lang="ru-RU" sz="1600" b="0" dirty="0"/>
              <a:t>-</a:t>
            </a:r>
            <a:r>
              <a:rPr lang="ru-RU" sz="1600" dirty="0"/>
              <a:t>выделять опорные </a:t>
            </a:r>
            <a:r>
              <a:rPr lang="ru-RU" sz="1600" b="0" dirty="0"/>
              <a:t>(наиболее важные для понимания читаемого) слова;</a:t>
            </a:r>
          </a:p>
          <a:p>
            <a:r>
              <a:rPr lang="ru-RU" sz="1600" b="0" dirty="0"/>
              <a:t>-опираться на </a:t>
            </a:r>
            <a:r>
              <a:rPr lang="ru-RU" sz="1600" dirty="0"/>
              <a:t>авторские ремарки </a:t>
            </a:r>
            <a:r>
              <a:rPr lang="ru-RU" sz="1600" b="0" dirty="0"/>
              <a:t>для характеристики персонажей;</a:t>
            </a:r>
          </a:p>
          <a:p>
            <a:r>
              <a:rPr lang="ru-RU" sz="1600" b="0" dirty="0"/>
              <a:t>-определять </a:t>
            </a:r>
            <a:r>
              <a:rPr lang="ru-RU" sz="1600" dirty="0"/>
              <a:t>мотивы поведения герое</a:t>
            </a:r>
            <a:r>
              <a:rPr lang="ru-RU" sz="1600" b="0" dirty="0"/>
              <a:t>в путём выбора правильного ответа из ряда предложенных;</a:t>
            </a:r>
          </a:p>
          <a:p>
            <a:r>
              <a:rPr lang="ru-RU" sz="1600" b="0" dirty="0"/>
              <a:t>-уметь </a:t>
            </a:r>
            <a:r>
              <a:rPr lang="ru-RU" sz="1600" dirty="0"/>
              <a:t>прогнозировать</a:t>
            </a:r>
            <a:r>
              <a:rPr lang="ru-RU" sz="1600" b="0" dirty="0"/>
              <a:t> содержание читаемого;</a:t>
            </a:r>
          </a:p>
          <a:p>
            <a:r>
              <a:rPr lang="ru-RU" sz="1600" b="0" dirty="0"/>
              <a:t>-осознавать </a:t>
            </a:r>
            <a:r>
              <a:rPr lang="ru-RU" sz="1600" dirty="0"/>
              <a:t>авторское и собственное отношение </a:t>
            </a:r>
            <a:r>
              <a:rPr lang="ru-RU" sz="1600" b="0" dirty="0"/>
              <a:t>к персонажам;</a:t>
            </a:r>
          </a:p>
          <a:p>
            <a:r>
              <a:rPr lang="ru-RU" sz="1600" dirty="0"/>
              <a:t>-формулировать тему </a:t>
            </a:r>
            <a:r>
              <a:rPr lang="ru-RU" sz="1600" b="0" dirty="0"/>
              <a:t>небольшого текста;</a:t>
            </a:r>
          </a:p>
          <a:p>
            <a:r>
              <a:rPr lang="ru-RU" sz="1600" b="0" dirty="0"/>
              <a:t>-</a:t>
            </a:r>
            <a:r>
              <a:rPr lang="ru-RU" sz="1600" dirty="0"/>
              <a:t>работать с заголовками</a:t>
            </a:r>
            <a:r>
              <a:rPr lang="ru-RU" sz="1600" b="0" dirty="0"/>
              <a:t>: выбирать наиболее точный из предложенных, озаглавливать текст или рисунок, прогнозировать содержание по заголовку и составлять высказывания по заданному заголовку;</a:t>
            </a:r>
          </a:p>
          <a:p>
            <a:r>
              <a:rPr lang="ru-RU" sz="1600" b="0" dirty="0"/>
              <a:t>-выявлять </a:t>
            </a:r>
            <a:r>
              <a:rPr lang="ru-RU" sz="1600" dirty="0"/>
              <a:t>смысловой и эмоциональный подтекст</a:t>
            </a:r>
            <a:r>
              <a:rPr lang="ru-RU" sz="1600" b="0" dirty="0"/>
              <a:t>;</a:t>
            </a:r>
          </a:p>
          <a:p>
            <a:r>
              <a:rPr lang="ru-RU" sz="1600" b="0" dirty="0"/>
              <a:t>-определять идею произведения </a:t>
            </a:r>
            <a:r>
              <a:rPr lang="ru-RU" sz="1600" dirty="0"/>
              <a:t>путём выбора из ряда пословиц той</a:t>
            </a:r>
            <a:r>
              <a:rPr lang="ru-RU" sz="1600" b="0" dirty="0"/>
              <a:t>, которая наиболее точно выражает главную мысль;</a:t>
            </a:r>
          </a:p>
          <a:p>
            <a:r>
              <a:rPr lang="ru-RU" sz="1600" b="0" dirty="0"/>
              <a:t>-находить </a:t>
            </a:r>
            <a:r>
              <a:rPr lang="ru-RU" sz="1600" dirty="0"/>
              <a:t>главную мысль</a:t>
            </a:r>
            <a:r>
              <a:rPr lang="ru-RU" sz="1600" b="0" dirty="0"/>
              <a:t>, сформулированную в тексте;</a:t>
            </a:r>
          </a:p>
          <a:p>
            <a:r>
              <a:rPr lang="ru-RU" sz="1600" b="0" dirty="0"/>
              <a:t>-определять </a:t>
            </a:r>
            <a:r>
              <a:rPr lang="ru-RU" sz="1600" dirty="0"/>
              <a:t>характер книги </a:t>
            </a:r>
            <a:r>
              <a:rPr lang="ru-RU" sz="1600" b="0" dirty="0"/>
              <a:t>(тему, жанр, эмоциональную окраску) по обложке, заглавию, рисункам,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1690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с текстом</a:t>
            </a:r>
            <a:endParaRPr lang="ru-RU" sz="5400" dirty="0"/>
          </a:p>
        </p:txBody>
      </p:sp>
      <p:pic>
        <p:nvPicPr>
          <p:cNvPr id="4" name="Picture 2" descr="Книга, Персонаж, Очки, Показать, Витр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0808"/>
            <a:ext cx="1560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20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книги</Template>
  <TotalTime>793</TotalTime>
  <Words>1341</Words>
  <Application>Microsoft Office PowerPoint</Application>
  <PresentationFormat>Экран (4:3)</PresentationFormat>
  <Paragraphs>226</Paragraphs>
  <Slides>39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книги</vt:lpstr>
      <vt:lpstr>Document</vt:lpstr>
      <vt:lpstr>Смысловое чтение как средство формирования функциональной грамотности у младших школьников (обобщение опыта работы)</vt:lpstr>
      <vt:lpstr>Актуальность  </vt:lpstr>
      <vt:lpstr>Обязательный компонент метапредметных результатов освоения основной образовательной программы:</vt:lpstr>
      <vt:lpstr>Смысловое чтение</vt:lpstr>
      <vt:lpstr>Презентация PowerPoint</vt:lpstr>
      <vt:lpstr>Презентация PowerPoint</vt:lpstr>
      <vt:lpstr> Виды чтения: </vt:lpstr>
      <vt:lpstr>Читательские компетенции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Задания «на дополнение информации»:</vt:lpstr>
      <vt:lpstr>Задания «на восстановление деформированного текста»:</vt:lpstr>
      <vt:lpstr>Задания «на восполнение пропусков слов в предложении с подсказкой некоторых букв»:</vt:lpstr>
      <vt:lpstr>Презентация PowerPoint</vt:lpstr>
      <vt:lpstr>Презентация PowerPoint</vt:lpstr>
      <vt:lpstr>Презентация PowerPoint</vt:lpstr>
      <vt:lpstr>Задания «на перенос информации»:</vt:lpstr>
      <vt:lpstr>Задания «на соотнесение»:</vt:lpstr>
      <vt:lpstr>Приёмы по формированию смыслового чтения</vt:lpstr>
      <vt:lpstr>Презентация PowerPoint</vt:lpstr>
      <vt:lpstr>Презентация PowerPoint</vt:lpstr>
      <vt:lpstr>Ассоциативный куст</vt:lpstr>
      <vt:lpstr>Презентация PowerPoint</vt:lpstr>
      <vt:lpstr>Презентация PowerPoint</vt:lpstr>
      <vt:lpstr>Презентация PowerPoint</vt:lpstr>
      <vt:lpstr>Ромашка Блума</vt:lpstr>
      <vt:lpstr>Презентация PowerPoint</vt:lpstr>
      <vt:lpstr>Презентация PowerPoint</vt:lpstr>
      <vt:lpstr>Презентация PowerPoint</vt:lpstr>
      <vt:lpstr>Использование   сервиса (облако из слов)  https://wordscloud.pythonanywhere.com/ 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шаблон</dc:title>
  <dc:creator>зоя павловна</dc:creator>
  <cp:lastModifiedBy>-USER-</cp:lastModifiedBy>
  <cp:revision>78</cp:revision>
  <dcterms:created xsi:type="dcterms:W3CDTF">2015-11-08T05:25:26Z</dcterms:created>
  <dcterms:modified xsi:type="dcterms:W3CDTF">2022-12-27T09:38:09Z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