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6" r:id="rId9"/>
    <p:sldId id="269" r:id="rId10"/>
    <p:sldId id="271" r:id="rId11"/>
    <p:sldId id="27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60"/>
  </p:normalViewPr>
  <p:slideViewPr>
    <p:cSldViewPr snapToGrid="0">
      <p:cViewPr varScale="1">
        <p:scale>
          <a:sx n="81" d="100"/>
          <a:sy n="81" d="100"/>
        </p:scale>
        <p:origin x="6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490F-58F2-4B7A-8572-D9574DBE176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BB07D-0689-485C-80DF-CC3DD6B6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025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490F-58F2-4B7A-8572-D9574DBE176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BB07D-0689-485C-80DF-CC3DD6B6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959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490F-58F2-4B7A-8572-D9574DBE176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BB07D-0689-485C-80DF-CC3DD6B6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852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490F-58F2-4B7A-8572-D9574DBE176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BB07D-0689-485C-80DF-CC3DD6B6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290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490F-58F2-4B7A-8572-D9574DBE176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BB07D-0689-485C-80DF-CC3DD6B6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986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490F-58F2-4B7A-8572-D9574DBE176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BB07D-0689-485C-80DF-CC3DD6B6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418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490F-58F2-4B7A-8572-D9574DBE176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BB07D-0689-485C-80DF-CC3DD6B6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014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490F-58F2-4B7A-8572-D9574DBE176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BB07D-0689-485C-80DF-CC3DD6B6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728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490F-58F2-4B7A-8572-D9574DBE176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BB07D-0689-485C-80DF-CC3DD6B6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826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490F-58F2-4B7A-8572-D9574DBE176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BB07D-0689-485C-80DF-CC3DD6B6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589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490F-58F2-4B7A-8572-D9574DBE176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BB07D-0689-485C-80DF-CC3DD6B6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326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E490F-58F2-4B7A-8572-D9574DBE176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BB07D-0689-485C-80DF-CC3DD6B6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041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eb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1624" y="3212976"/>
            <a:ext cx="6785992" cy="2232248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0229" y="5490950"/>
            <a:ext cx="7954144" cy="842392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Овсянникова М.В.</a:t>
            </a:r>
          </a:p>
        </p:txBody>
      </p:sp>
      <p:pic>
        <p:nvPicPr>
          <p:cNvPr id="4" name="Рисунок 3" descr="t1633350074a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0"/>
            <a:ext cx="4876800" cy="30099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84922" y="3167250"/>
            <a:ext cx="69847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70C0"/>
                </a:solidFill>
              </a:rPr>
              <a:t>Формирование функциональной грамотности на уроках истории и обществознания</a:t>
            </a:r>
          </a:p>
        </p:txBody>
      </p:sp>
    </p:spTree>
    <p:extLst>
      <p:ext uri="{BB962C8B-B14F-4D97-AF65-F5344CB8AC3E}">
        <p14:creationId xmlns:p14="http://schemas.microsoft.com/office/powerpoint/2010/main" val="3728983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E3CB0F9-2F16-4AE3-9F65-3128BF7301FF}"/>
              </a:ext>
            </a:extLst>
          </p:cNvPr>
          <p:cNvSpPr txBox="1"/>
          <p:nvPr/>
        </p:nvSpPr>
        <p:spPr>
          <a:xfrm>
            <a:off x="5024486" y="329937"/>
            <a:ext cx="6466787" cy="3243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551B04B-5D05-4913-9C6E-E7817C270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231" y="0"/>
            <a:ext cx="92415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487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D1BE26A-56C8-4FFF-9FA8-6D3F142E43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24206"/>
            <a:ext cx="11943761" cy="651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410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«Не для школы, а для жизни мы учимся» Сенека «Не в количестве знаний заключае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532" y="1271526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0707" y="1664700"/>
            <a:ext cx="44699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Навыки ХХ</a:t>
            </a:r>
            <a:r>
              <a:rPr lang="en-US" sz="2400" dirty="0"/>
              <a:t>I </a:t>
            </a:r>
            <a:r>
              <a:rPr lang="ru-RU" sz="2400" dirty="0"/>
              <a:t>века:</a:t>
            </a:r>
            <a:br>
              <a:rPr lang="ru-RU" sz="2400" dirty="0"/>
            </a:br>
            <a:r>
              <a:rPr lang="ru-RU" sz="2400" dirty="0"/>
              <a:t>- критическое мышление</a:t>
            </a:r>
            <a:br>
              <a:rPr lang="ru-RU" sz="2400" dirty="0"/>
            </a:br>
            <a:r>
              <a:rPr lang="ru-RU" sz="2400" dirty="0"/>
              <a:t>- креативность</a:t>
            </a:r>
            <a:br>
              <a:rPr lang="ru-RU" sz="2400" dirty="0"/>
            </a:br>
            <a:r>
              <a:rPr lang="ru-RU" sz="2400" dirty="0"/>
              <a:t>- исследование</a:t>
            </a:r>
            <a:br>
              <a:rPr lang="ru-RU" sz="2400" dirty="0"/>
            </a:br>
            <a:r>
              <a:rPr lang="ru-RU" sz="2400" dirty="0"/>
              <a:t>- </a:t>
            </a:r>
            <a:r>
              <a:rPr lang="ru-RU" sz="2400" dirty="0" err="1"/>
              <a:t>саморегуляция</a:t>
            </a:r>
            <a:br>
              <a:rPr lang="ru-RU" sz="2400" dirty="0"/>
            </a:br>
            <a:r>
              <a:rPr lang="ru-RU" sz="2400" dirty="0"/>
              <a:t>- использование информации</a:t>
            </a:r>
            <a:br>
              <a:rPr lang="ru-RU" sz="2400" dirty="0"/>
            </a:br>
            <a:r>
              <a:rPr lang="ru-RU" sz="2400" dirty="0"/>
              <a:t>- системное мышление</a:t>
            </a:r>
            <a:br>
              <a:rPr lang="ru-RU" sz="2400" dirty="0"/>
            </a:br>
            <a:r>
              <a:rPr lang="ru-RU" sz="2400" dirty="0"/>
              <a:t>- коммуникация</a:t>
            </a:r>
            <a:br>
              <a:rPr lang="ru-RU" sz="2400" dirty="0"/>
            </a:br>
            <a:r>
              <a:rPr lang="ru-RU" sz="2400" dirty="0"/>
              <a:t>- рефлексия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44210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7454" y="1291148"/>
            <a:ext cx="76841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Выделяют следующие направления формирования функциональной грамотности:</a:t>
            </a:r>
          </a:p>
          <a:p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r>
              <a:rPr lang="ru-RU" sz="2800" dirty="0">
                <a:solidFill>
                  <a:srgbClr val="C00000"/>
                </a:solidFill>
              </a:rPr>
              <a:t>- математическая грамотность;</a:t>
            </a:r>
          </a:p>
          <a:p>
            <a:pPr lvl="0"/>
            <a:r>
              <a:rPr lang="ru-RU" sz="2800" dirty="0">
                <a:solidFill>
                  <a:srgbClr val="C00000"/>
                </a:solidFill>
              </a:rPr>
              <a:t>- читательская грамотность;</a:t>
            </a:r>
          </a:p>
          <a:p>
            <a:pPr lvl="0"/>
            <a:r>
              <a:rPr lang="ru-RU" sz="2800" dirty="0">
                <a:solidFill>
                  <a:srgbClr val="C00000"/>
                </a:solidFill>
              </a:rPr>
              <a:t>- естественнонаучная грамотность;</a:t>
            </a:r>
          </a:p>
          <a:p>
            <a:pPr lvl="0"/>
            <a:r>
              <a:rPr lang="ru-RU" sz="2800" dirty="0">
                <a:solidFill>
                  <a:srgbClr val="C00000"/>
                </a:solidFill>
              </a:rPr>
              <a:t>- финансовая грамотность;</a:t>
            </a:r>
          </a:p>
          <a:p>
            <a:pPr lvl="0"/>
            <a:r>
              <a:rPr lang="ru-RU" sz="2800" dirty="0">
                <a:solidFill>
                  <a:srgbClr val="C00000"/>
                </a:solidFill>
              </a:rPr>
              <a:t>- глобальные компетенции;</a:t>
            </a:r>
          </a:p>
          <a:p>
            <a:pPr lvl="0"/>
            <a:r>
              <a:rPr lang="ru-RU" sz="2800" dirty="0">
                <a:solidFill>
                  <a:srgbClr val="C00000"/>
                </a:solidFill>
              </a:rPr>
              <a:t>- креативное мышление.</a:t>
            </a:r>
          </a:p>
        </p:txBody>
      </p:sp>
    </p:spTree>
    <p:extLst>
      <p:ext uri="{BB962C8B-B14F-4D97-AF65-F5344CB8AC3E}">
        <p14:creationId xmlns:p14="http://schemas.microsoft.com/office/powerpoint/2010/main" val="3280658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8241" y="647535"/>
            <a:ext cx="9983351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Формирование </a:t>
            </a:r>
            <a:r>
              <a:rPr lang="ru-RU" sz="2000" b="1" dirty="0">
                <a:solidFill>
                  <a:srgbClr val="C00000"/>
                </a:solidFill>
              </a:rPr>
              <a:t>математической грамотности</a:t>
            </a:r>
            <a:r>
              <a:rPr lang="ru-RU" sz="2000" dirty="0"/>
              <a:t> на уроках истории</a:t>
            </a:r>
            <a:endParaRPr lang="en-US" sz="2000" dirty="0"/>
          </a:p>
          <a:p>
            <a:endParaRPr lang="ru-RU" sz="2000" dirty="0"/>
          </a:p>
          <a:p>
            <a:r>
              <a:rPr lang="ru-RU" sz="2000" b="1" dirty="0"/>
              <a:t>Типовая задача:</a:t>
            </a:r>
            <a:r>
              <a:rPr lang="ru-RU" sz="2000" dirty="0"/>
              <a:t> </a:t>
            </a:r>
            <a:r>
              <a:rPr lang="ru-RU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«1613 году в России был избран первый царь из Династии Романовых. Спустя 380 лет в Российской Федерации будет принята Конституция. За 5 лет до этого в стране праздновали юбилей: 1000 с момента принятия христианства на Руси».</a:t>
            </a:r>
            <a:br>
              <a:rPr lang="ru-RU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Когда случилось принятие Христианства?</a:t>
            </a:r>
          </a:p>
          <a:p>
            <a:endParaRPr lang="ru-RU" sz="18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Большинство учащихся успешно решают данную задачу. И на выходе получают 988 год.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дает решение такой задачи, если брать конкретно этот пример.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Учащиеся использую навык обращения с историческим временем;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У них продолжается формироваться представление об истории, как об историческом процессе;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По ходу решения задачи, они узнаю еще одну ключевую в русской истории дату, которую будут изучать на уроках обществознания, или повторять ее, если дата уже пройдена. Принятие Конституции РФ.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Решение таких задач дети воспринимают как развлечение, вызов, отдых от основного потока информации, поэтому охотно их решают.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6975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4629" y="514104"/>
            <a:ext cx="4379702" cy="5316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Типовые задания на формирование </a:t>
            </a:r>
            <a:r>
              <a:rPr lang="ru-RU" b="1" dirty="0">
                <a:solidFill>
                  <a:srgbClr val="C00000"/>
                </a:solidFill>
              </a:rPr>
              <a:t>финансовой грамотности</a:t>
            </a:r>
            <a:r>
              <a:rPr lang="ru-RU" b="1" dirty="0"/>
              <a:t>:</a:t>
            </a:r>
            <a:endParaRPr lang="en-US" b="1" dirty="0"/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 образуется в результате такого ведения хозяйства?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Живёт ли семья по средствам?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3.Каковы последствия такого планирования своих финансов?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/>
              <a:t>Задача: В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семье Антоновых совокупный доход составляет 38 тыс. р. Расходы на самое необходимое — 20 тыс. р. Максим Антонов тратит на машину, спорт, одежду и обувь ежемесячно 7,5 тыс. р., а его жена Мария тратит на косметику, спорт, одежду, обувь, театр и др. — 8 тыс. р. На их маленького сына Витю, который ходит в детский сад, уходит 4 тыс. р.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095999" y="744718"/>
            <a:ext cx="5668653" cy="3069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AD8E768-52FA-43DE-8E98-465AD9AD00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872" y="744718"/>
            <a:ext cx="3817855" cy="11689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4C6E644-084E-4BF7-AB21-91C82AF3E4ED}"/>
              </a:ext>
            </a:extLst>
          </p:cNvPr>
          <p:cNvSpPr txBox="1"/>
          <p:nvPr/>
        </p:nvSpPr>
        <p:spPr>
          <a:xfrm>
            <a:off x="6297105" y="2384981"/>
            <a:ext cx="483595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Чтобы узнать, что получится в результате составления такого бюджета, как у Антоновых, нужно сначала сложить все расходы: 20 тыс. р. + 7500 р. + 8 тыс. р. + 4 тыс. р. = 39 500 р. Затем нужно из доходов вычесть расходы: 38 тыс. р. – 39 500 р. = = – 1500 р. В семье Антоновых образовался дефицит, так как расходы превышают доходы на 1500 р. Последствия, скорее всего, будут такие: семье придётся брать у кого-то в долг, так дефицит будет только нарастать и уже через год он составит —18 тыс. р.)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9958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66768" y="673471"/>
            <a:ext cx="6746152" cy="4250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Формированию </a:t>
            </a:r>
            <a:r>
              <a:rPr lang="ru-RU" b="1" dirty="0">
                <a:solidFill>
                  <a:srgbClr val="C00000"/>
                </a:solidFill>
              </a:rPr>
              <a:t>естественнонаучной грамотности</a:t>
            </a:r>
            <a:r>
              <a:rPr lang="ru-RU" b="1" dirty="0"/>
              <a:t> способствуют задания типа:</a:t>
            </a:r>
            <a:endParaRPr lang="en-US" b="1" dirty="0"/>
          </a:p>
          <a:p>
            <a:endParaRPr lang="ru-RU" dirty="0"/>
          </a:p>
          <a:p>
            <a:endParaRPr lang="en-US" dirty="0"/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Используя материал «Схема эволюции человека», дать ответы на следующие вопросы.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 1.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чем состоит главная идея представленной информации?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 2.</a:t>
            </a:r>
            <a:r>
              <a:rPr lang="ru-RU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современного человека было два ближайших предка. Назвать их.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4B6A224-B87C-4255-B067-CCCFEC95E3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637" y="895545"/>
            <a:ext cx="3553904" cy="525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52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649" y="566434"/>
            <a:ext cx="3229834" cy="4114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C00000"/>
              </a:solidFill>
            </a:endParaRPr>
          </a:p>
          <a:p>
            <a:pPr lvl="0"/>
            <a:endParaRPr lang="ru-RU" dirty="0"/>
          </a:p>
          <a:p>
            <a:r>
              <a:rPr lang="ru-RU" dirty="0"/>
              <a:t>Чтение- самый сложный и многогранный процесс, предполагающий решение множества задач: поиск информации, восстановление широкого контекста, интерпретация, комментирование текста, предполагает размышление о содержании текста и перенос его в сферу личного сознания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3AFB793-0FA2-41A9-9ADF-5385EFB35B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7926" y="338060"/>
            <a:ext cx="6584467" cy="618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26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30CB9BC-2015-4029-B4C9-260F40C8C066}"/>
              </a:ext>
            </a:extLst>
          </p:cNvPr>
          <p:cNvSpPr txBox="1"/>
          <p:nvPr/>
        </p:nvSpPr>
        <p:spPr>
          <a:xfrm>
            <a:off x="1159497" y="678731"/>
            <a:ext cx="389327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Типовые задания на формирование </a:t>
            </a:r>
            <a:r>
              <a:rPr lang="ru-RU" dirty="0">
                <a:solidFill>
                  <a:srgbClr val="C00000"/>
                </a:solidFill>
              </a:rPr>
              <a:t>читательской грамотности.</a:t>
            </a:r>
          </a:p>
          <a:p>
            <a:r>
              <a:rPr lang="ru-RU" dirty="0"/>
              <a:t>На этапе первичного восприятия обучающиеся получают «первичное впечатление» от текста. Приемом осмысления является прием «дополни текст».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62C27C8-5245-4E63-82F1-CB0681D18F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049567"/>
            <a:ext cx="4936503" cy="4729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173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CA2279E-B2EE-4FA0-8FB6-F6B03E9B3C04}"/>
              </a:ext>
            </a:extLst>
          </p:cNvPr>
          <p:cNvSpPr txBox="1"/>
          <p:nvPr/>
        </p:nvSpPr>
        <p:spPr>
          <a:xfrm>
            <a:off x="1065231" y="669303"/>
            <a:ext cx="2432114" cy="52079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Типовые задания на формирование </a:t>
            </a:r>
            <a:r>
              <a:rPr lang="ru-RU" dirty="0">
                <a:solidFill>
                  <a:srgbClr val="C00000"/>
                </a:solidFill>
              </a:rPr>
              <a:t>читательской грамотности: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 1. Какие цели преследовала макроэкономическая политика в указанный период? две цели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 2. Назовите две характерные черты «социально ориентированной экономики».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0C361B-3999-4B37-AAA2-DC773C30BA55}"/>
              </a:ext>
            </a:extLst>
          </p:cNvPr>
          <p:cNvSpPr txBox="1"/>
          <p:nvPr/>
        </p:nvSpPr>
        <p:spPr>
          <a:xfrm>
            <a:off x="4932576" y="387558"/>
            <a:ext cx="6094428" cy="6082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50−70-е гг. XX в. государственное вмешательство в экономику в странах Европы и США носило всеобъемлющий характер. Надо было восстанавливать разрушенное войной хозяйство, наращивать экономический потенциал, усиливать конкурентоспособность своих стран.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этот период возник значительный государственный сектор — на основе национализации ряда отраслей хозяйства или создания государственных предприятий в ведущих отраслях экономики. Увеличивалась доля государственных расходов и налогов.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основе этого роста лежало увеличение социальных расходов (создание современной системы социального страхования и помощи нуждающимся). Были приняты важные законодательные нормы, касающиеся минимальной зарплаты, условий найма и увольнения работников, техники безопасности на предприятиях. Это стало основанием для того, чтобы называть государство с такой системой социальной поддержки «государством благосостояния», а саму рыночную систему — «социально ориентированной экономикой».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Важнейшую роль стала играть макроэкономическая политика — политика общеэкономического регулирования, призванная стабилизировать экономику, избавить ее от кризисов и инфляции, поддержать высокие темпы роста и занятости. В соответствии с идеями Дж. Кейнса и его последователей для ее осуществления использовался государственный бюджет, а также денежно-кредитный механизм. С их помощью правительства стремились управлять спросом — расширять его в условиях экономического спада и ограничивать в условиях подъема и угрозы развития инфляции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10105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841</Words>
  <Application>Microsoft Office PowerPoint</Application>
  <PresentationFormat>Широкоэкранный</PresentationFormat>
  <Paragraphs>45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</dc:title>
  <dc:creator>Repina Natalie</dc:creator>
  <cp:lastModifiedBy>User</cp:lastModifiedBy>
  <cp:revision>17</cp:revision>
  <dcterms:created xsi:type="dcterms:W3CDTF">2022-01-11T20:19:45Z</dcterms:created>
  <dcterms:modified xsi:type="dcterms:W3CDTF">2022-01-29T14:21:07Z</dcterms:modified>
</cp:coreProperties>
</file>