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71" r:id="rId8"/>
    <p:sldId id="263" r:id="rId9"/>
    <p:sldId id="262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023C"/>
    <a:srgbClr val="2711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9" d="100"/>
          <a:sy n="59" d="100"/>
        </p:scale>
        <p:origin x="-1320" y="-3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244F2E-954B-454A-83BF-EC4A91D9F8BD}" type="datetimeFigureOut">
              <a:rPr lang="ru-RU" smtClean="0"/>
              <a:t>17.01.2023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071B1D-576D-43B2-B38C-C8BC4AAA30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6821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071B1D-576D-43B2-B38C-C8BC4AAA3088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0758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4BB91-7CA5-4C7C-A55F-96AA8E57F1B0}" type="datetimeFigureOut">
              <a:rPr lang="ru-RU" smtClean="0"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2624F-FEB4-4547-9E36-09E6A61955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4785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4BB91-7CA5-4C7C-A55F-96AA8E57F1B0}" type="datetimeFigureOut">
              <a:rPr lang="ru-RU" smtClean="0"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2624F-FEB4-4547-9E36-09E6A61955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5602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4BB91-7CA5-4C7C-A55F-96AA8E57F1B0}" type="datetimeFigureOut">
              <a:rPr lang="ru-RU" smtClean="0"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2624F-FEB4-4547-9E36-09E6A61955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402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4BB91-7CA5-4C7C-A55F-96AA8E57F1B0}" type="datetimeFigureOut">
              <a:rPr lang="ru-RU" smtClean="0"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2624F-FEB4-4547-9E36-09E6A61955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233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4BB91-7CA5-4C7C-A55F-96AA8E57F1B0}" type="datetimeFigureOut">
              <a:rPr lang="ru-RU" smtClean="0"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2624F-FEB4-4547-9E36-09E6A61955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648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4BB91-7CA5-4C7C-A55F-96AA8E57F1B0}" type="datetimeFigureOut">
              <a:rPr lang="ru-RU" smtClean="0"/>
              <a:t>17.01.2023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2624F-FEB4-4547-9E36-09E6A61955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131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4BB91-7CA5-4C7C-A55F-96AA8E57F1B0}" type="datetimeFigureOut">
              <a:rPr lang="ru-RU" smtClean="0"/>
              <a:t>17.01.2023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2624F-FEB4-4547-9E36-09E6A61955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469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4BB91-7CA5-4C7C-A55F-96AA8E57F1B0}" type="datetimeFigureOut">
              <a:rPr lang="ru-RU" smtClean="0"/>
              <a:t>17.01.2023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2624F-FEB4-4547-9E36-09E6A61955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9221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4BB91-7CA5-4C7C-A55F-96AA8E57F1B0}" type="datetimeFigureOut">
              <a:rPr lang="ru-RU" smtClean="0"/>
              <a:t>17.01.2023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2624F-FEB4-4547-9E36-09E6A61955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6330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4BB91-7CA5-4C7C-A55F-96AA8E57F1B0}" type="datetimeFigureOut">
              <a:rPr lang="ru-RU" smtClean="0"/>
              <a:t>17.01.2023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2624F-FEB4-4547-9E36-09E6A61955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3114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4BB91-7CA5-4C7C-A55F-96AA8E57F1B0}" type="datetimeFigureOut">
              <a:rPr lang="ru-RU" smtClean="0"/>
              <a:t>17.01.2023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2624F-FEB4-4547-9E36-09E6A61955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517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44BB91-7CA5-4C7C-A55F-96AA8E57F1B0}" type="datetimeFigureOut">
              <a:rPr lang="ru-RU" smtClean="0"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F2624F-FEB4-4547-9E36-09E6A61955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0155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Татьяна\Desktop\поло ролевое\20210708_1006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80728"/>
            <a:ext cx="6408712" cy="57606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188641"/>
            <a:ext cx="8640960" cy="162886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itka Subheading" pitchFamily="2" charset="0"/>
              </a:rPr>
              <a:t>Поло ролевое воспитание дошкольников при организации </a:t>
            </a:r>
            <a:r>
              <a:rPr lang="ru-RU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itka Subheading" pitchFamily="2" charset="0"/>
              </a:rPr>
              <a:t>игровой деятельности </a:t>
            </a:r>
            <a:endParaRPr lang="ru-RU" sz="3200" dirty="0">
              <a:latin typeface="Sitka Subheading" pitchFamily="2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5796136" y="5733255"/>
            <a:ext cx="3168351" cy="764767"/>
          </a:xfrm>
        </p:spPr>
        <p:txBody>
          <a:bodyPr>
            <a:noAutofit/>
          </a:bodyPr>
          <a:lstStyle/>
          <a:p>
            <a:pPr algn="r"/>
            <a:r>
              <a:rPr lang="ru-RU" b="1" dirty="0" smtClean="0">
                <a:solidFill>
                  <a:srgbClr val="271137"/>
                </a:solidFill>
                <a:latin typeface="Times New Roman" pitchFamily="18" charset="0"/>
                <a:cs typeface="Times New Roman" pitchFamily="18" charset="0"/>
              </a:rPr>
              <a:t>Подготовила: воспитатель 1 кв. кат.</a:t>
            </a:r>
          </a:p>
          <a:p>
            <a:pPr algn="r"/>
            <a:r>
              <a:rPr lang="ru-RU" b="1" dirty="0" smtClean="0">
                <a:solidFill>
                  <a:srgbClr val="271137"/>
                </a:solidFill>
                <a:latin typeface="Times New Roman" pitchFamily="18" charset="0"/>
                <a:cs typeface="Times New Roman" pitchFamily="18" charset="0"/>
              </a:rPr>
              <a:t>Бордунова Т.А.</a:t>
            </a:r>
            <a:endParaRPr lang="ru-RU" b="1" dirty="0">
              <a:solidFill>
                <a:srgbClr val="271137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2770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Татьяна\Desktop\поло ролевое\20220726_10585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1" t="21044" r="2520" b="3589"/>
          <a:stretch/>
        </p:blipFill>
        <p:spPr bwMode="auto">
          <a:xfrm>
            <a:off x="5179147" y="181309"/>
            <a:ext cx="3972395" cy="2713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260648"/>
            <a:ext cx="5179147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  Основная </a:t>
            </a: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роль в гендерной социализации дошкольников принадлежит сюжетно-ролевой игре. В сюжетно-ролевой игре дети в символической форме воспроизводят взаимоотношения взрослых людей – мужчин и женщин. Сюжетно-ролевые игры позволяют развивать творческие способности детей, их фантазию и артистизм, учат вживаться в образ того или иного персонажа, играть определённую роль. Игры имеют большое значение в социальной адаптации ребёнка, реализации его возможностей в будущем.</a:t>
            </a:r>
            <a:endParaRPr lang="ru-RU" dirty="0"/>
          </a:p>
        </p:txBody>
      </p:sp>
      <p:pic>
        <p:nvPicPr>
          <p:cNvPr id="3074" name="Picture 2" descr="C:\Users\Татьяна\Desktop\поло ролевое\IMG-20230112-WA001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40" r="14814"/>
          <a:stretch/>
        </p:blipFill>
        <p:spPr bwMode="auto">
          <a:xfrm>
            <a:off x="174452" y="3259832"/>
            <a:ext cx="4123927" cy="3342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4139952" y="2894530"/>
            <a:ext cx="5004048" cy="4062862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В игре дети учатся идти на компромисс, избегать конфликтных ситуаций, поддерживать дружественную атмосферу. В сюжетно-ролевой игре успешно развивается личность ребёнка, его интеллект, воля, воображение, коммуникативность, стремление к самореализации, самовыражению. Играя роль, ребёнок выполняет определённую социальную функцию, дифференцированную по полу.</a:t>
            </a:r>
            <a:br>
              <a:rPr lang="ru-RU" sz="18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sz="18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При совместном воспитании мальчиков и девочек очень важной педагогической задачей считаю преодоление разобщённости между ними и организация совместных игр, в процессе которых дети могли бы действовать сообща, </a:t>
            </a:r>
            <a:r>
              <a:rPr lang="ru-RU" sz="18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где м</a:t>
            </a:r>
            <a:r>
              <a:rPr lang="ru-RU" sz="18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альчики принимают на себя мужские роли, а девочки — женские</a:t>
            </a:r>
            <a:r>
              <a:rPr lang="ru-RU" sz="16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. </a:t>
            </a:r>
            <a:r>
              <a:rPr lang="ru-RU" sz="1600" dirty="0">
                <a:ea typeface="Calibri"/>
                <a:cs typeface="Times New Roman"/>
              </a:rPr>
              <a:t/>
            </a:r>
            <a:br>
              <a:rPr lang="ru-RU" sz="1600" dirty="0">
                <a:ea typeface="Calibri"/>
                <a:cs typeface="Times New Roman"/>
              </a:rPr>
            </a:b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40423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332657"/>
            <a:ext cx="8280472" cy="3573343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sz="18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Наиболее востребованными сюжетами в нашей группе являются такие игры: «Спасатели», «Стройка», «ГИБДД», «Шофер» и др. Мы создали условия для сюжетно-ролевой игры, где </a:t>
            </a:r>
            <a:r>
              <a:rPr lang="ru-RU" sz="1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дети</a:t>
            </a:r>
            <a:r>
              <a:rPr lang="ru-RU" sz="18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 могут реализовать гендерные особенности. Но и в таких классических для детей дошкольного возраста играх как: «Семья», «Больница», «Поликлиника», «Магазин», «Парикмахерская», мы создаём условия через атрибуты, дидактические игры, где мальчики наравне с девочками, могли видеть себя в роли врача, кассира-продавца, стилиста, члена семьи. Для игр «Поликлиника» и «</a:t>
            </a:r>
            <a:r>
              <a:rPr lang="ru-RU" sz="1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Скорая помощь</a:t>
            </a:r>
            <a:r>
              <a:rPr lang="ru-RU" sz="18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» мы изготовили с детьми атрибуты для узких специалистов: окулист, хирург, стоматолог, лор, где роли врачей могут выполнять как девочки, так и мальчики. </a:t>
            </a:r>
            <a:endParaRPr lang="ru-RU" sz="1800" dirty="0">
              <a:ea typeface="Calibri"/>
              <a:cs typeface="Times New Roman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sz="1000" dirty="0"/>
          </a:p>
        </p:txBody>
      </p:sp>
      <p:pic>
        <p:nvPicPr>
          <p:cNvPr id="1026" name="Picture 2" descr="C:\Users\Татьяна\Desktop\поло ролевое\С.р.игра Скорая помощь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47" t="6497" b="10988"/>
          <a:stretch/>
        </p:blipFill>
        <p:spPr bwMode="auto">
          <a:xfrm>
            <a:off x="467544" y="3867405"/>
            <a:ext cx="3888432" cy="2967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63" t="19339" r="12087" b="12972"/>
          <a:stretch/>
        </p:blipFill>
        <p:spPr bwMode="auto">
          <a:xfrm>
            <a:off x="4644008" y="3906000"/>
            <a:ext cx="4104008" cy="295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906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-171400"/>
            <a:ext cx="8964488" cy="3621219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sz="16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Особого внимания требуют проблемы, связанные с организацией предметно-пространственной среды.</a:t>
            </a:r>
            <a:r>
              <a:rPr lang="ru-RU" sz="1600" dirty="0">
                <a:ea typeface="Calibri"/>
                <a:cs typeface="Times New Roman"/>
              </a:rPr>
              <a:t/>
            </a:r>
            <a:br>
              <a:rPr lang="ru-RU" sz="1600" dirty="0">
                <a:ea typeface="Calibri"/>
                <a:cs typeface="Times New Roman"/>
              </a:rPr>
            </a:br>
            <a:r>
              <a:rPr lang="ru-RU" sz="1600" dirty="0" smtClean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 </a:t>
            </a:r>
            <a:r>
              <a:rPr lang="ru-RU" sz="16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Именно в сюжетной игре происходит усвоение детьми гендерного поведения, поэтому подбору материалов и оборудования для игровой деятельности девочек и мальчиков мы уделяем особое внимание. Считаем, что важно обратить внимание на следующее:</a:t>
            </a:r>
            <a:r>
              <a:rPr lang="ru-RU" sz="1600" dirty="0" smtClean="0">
                <a:ea typeface="Times New Roman"/>
                <a:cs typeface="Times New Roman"/>
              </a:rPr>
              <a:t/>
            </a:r>
            <a:br>
              <a:rPr lang="ru-RU" sz="1600" dirty="0" smtClean="0">
                <a:ea typeface="Times New Roman"/>
                <a:cs typeface="Times New Roman"/>
              </a:rPr>
            </a:br>
            <a:r>
              <a:rPr lang="ru-RU" sz="1600" dirty="0" smtClean="0">
                <a:ea typeface="Times New Roman"/>
                <a:cs typeface="Times New Roman"/>
              </a:rPr>
              <a:t>* </a:t>
            </a:r>
            <a:r>
              <a:rPr lang="ru-RU" sz="16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На привлекательность игрового материала и ролевой атрибутики с целью привлечения детей к отражению в игре социально одобряемых образов женского и мужского поведения;</a:t>
            </a:r>
            <a:r>
              <a:rPr lang="ru-RU" sz="1600" dirty="0">
                <a:ea typeface="Calibri"/>
                <a:cs typeface="Times New Roman"/>
              </a:rPr>
              <a:t/>
            </a:r>
            <a:br>
              <a:rPr lang="ru-RU" sz="1600" dirty="0">
                <a:ea typeface="Calibri"/>
                <a:cs typeface="Times New Roman"/>
              </a:rPr>
            </a:br>
            <a:r>
              <a:rPr lang="ru-RU" sz="1600" dirty="0" smtClean="0">
                <a:ea typeface="Calibri"/>
                <a:cs typeface="Times New Roman"/>
              </a:rPr>
              <a:t>* </a:t>
            </a:r>
            <a:r>
              <a:rPr lang="ru-RU" sz="16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На достаточность и полноту материала для игр, в процессе которой девочки воспроизводят модель социального поведения женщины – матери;</a:t>
            </a:r>
            <a:r>
              <a:rPr lang="ru-RU" sz="1600" dirty="0">
                <a:ea typeface="Calibri"/>
                <a:cs typeface="Times New Roman"/>
              </a:rPr>
              <a:t/>
            </a:r>
            <a:br>
              <a:rPr lang="ru-RU" sz="1600" dirty="0">
                <a:ea typeface="Calibri"/>
                <a:cs typeface="Times New Roman"/>
              </a:rPr>
            </a:br>
            <a:r>
              <a:rPr lang="ru-RU" sz="1600" dirty="0" smtClean="0">
                <a:ea typeface="Calibri"/>
                <a:cs typeface="Times New Roman"/>
              </a:rPr>
              <a:t>* </a:t>
            </a:r>
            <a:r>
              <a:rPr lang="ru-RU" sz="16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На наличие атрибутики и маркеров игрового пространства для игр – «путешествий»,  в которых для мальчиков представляется возможность проиграть мужскую модель поведения.</a:t>
            </a:r>
            <a:endParaRPr lang="ru-RU" sz="1600" dirty="0">
              <a:ea typeface="Calibri"/>
              <a:cs typeface="Times New Roman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92" r="2996"/>
          <a:stretch/>
        </p:blipFill>
        <p:spPr bwMode="auto">
          <a:xfrm>
            <a:off x="4340687" y="3284983"/>
            <a:ext cx="4803313" cy="3476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C:\Users\Татьяна\Documents\ДЕТСАД\20221116_10521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369" r="21202"/>
          <a:stretch/>
        </p:blipFill>
        <p:spPr bwMode="auto">
          <a:xfrm rot="5400000">
            <a:off x="496776" y="2899513"/>
            <a:ext cx="3508808" cy="428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2367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51520" y="332657"/>
            <a:ext cx="8640960" cy="2880319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/>
                <a:ea typeface="Times New Roman"/>
                <a:cs typeface="Times New Roman"/>
              </a:rPr>
              <a:t> Для организации игр мальчиков необходимо наличие свободного обширного пространства, так как они, прежде всего, «исследователи, первопроходцы, осваивающие территорию и преодолевающие трудности». В большом пространстве мальчики выстраивают свою деятельность, соотносят свои возможности, своё влияние, осознают свою значимость внутри этого пространства и коллектива сверстников, в деятельности, определённой правилами. Для формирования мужского поведенческого статуса для мальчиков необходим коллектив сверстников. При наличии мужского сообщества сверстников и при выше описанных условиях организации игрового пространства у мальчиков закладываются и развиваются базовые алгоритмы мужского поведения.</a:t>
            </a:r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058" y="3239085"/>
            <a:ext cx="4528695" cy="3360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 descr="C:\Users\Татьяна\Desktop\нг гр 4\20230117_11241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23" b="307"/>
          <a:stretch/>
        </p:blipFill>
        <p:spPr bwMode="auto">
          <a:xfrm>
            <a:off x="-42125" y="3290289"/>
            <a:ext cx="4711382" cy="33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36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3995936" y="332656"/>
            <a:ext cx="5112118" cy="2160240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Для девочек значимо ближнее пространство, в котором тренируется предназначение, данное природой: хранительницы семейного очага, создание комфорта, прежде всего для самых близких и родных, психо - эмоциональное общение.</a:t>
            </a:r>
            <a:endParaRPr lang="ru-RU" sz="1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79512" y="3068960"/>
            <a:ext cx="5040560" cy="3592675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ct val="115000"/>
              </a:lnSpc>
              <a:spcAft>
                <a:spcPts val="750"/>
              </a:spcAft>
            </a:pPr>
            <a:endParaRPr lang="ru-RU" sz="3600" b="1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 С целью формирования женского начала, для девочек необходимо общение более устойчивое в небольшом коллективе сверстниц (2-3 ребёнка)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/>
                <a:ea typeface="Times New Roman"/>
                <a:cs typeface="Times New Roman"/>
              </a:rPr>
              <a:t>тогда они могут настраиваться на реакции друг друга в соответствии с поло ролевым женским поведением. Девочкам важно иметь возможность территориально отделиться ширмой или другими предметами для организации визуального ряда и ближнего общения. Именно при таких условиях формируются нормы, жизненные ценности, стили женского поведения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/>
                <a:ea typeface="Times New Roman"/>
                <a:cs typeface="Times New Roman"/>
              </a:rPr>
              <a:t>.</a:t>
            </a:r>
            <a:endParaRPr lang="ru-RU" sz="2400" dirty="0" smtClean="0">
              <a:solidFill>
                <a:schemeClr val="accent2">
                  <a:lumMod val="75000"/>
                </a:schemeClr>
              </a:solidFill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2050" name="Picture 2" descr="C:\Users\Татьяна\Desktop\поло ролевое\20230112_1609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60" y="332657"/>
            <a:ext cx="4074392" cy="3155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C:\Users\Татьяна\Documents\ДЕТСАД\20230112_15495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872034" y="2833658"/>
            <a:ext cx="4512500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865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3500438" cy="4941888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sz="20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20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0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</a:t>
            </a:r>
            <a:r>
              <a:rPr lang="ru-RU" sz="20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рганизованная игровая деятельность и </a:t>
            </a:r>
            <a:r>
              <a:rPr lang="ru-RU" sz="2000" b="1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предметно</a:t>
            </a:r>
            <a:r>
              <a:rPr lang="ru-RU" sz="20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 - развивающее пространство, обусловленное дифференцированным подходом, непроизвольно формирует у детей тонкости общения, жизненные стили природ сообразного статуса психического поведения, адекватного своему полу.</a:t>
            </a:r>
            <a:r>
              <a:rPr lang="ru-RU" sz="2000" dirty="0">
                <a:ea typeface="Calibri"/>
                <a:cs typeface="Times New Roman"/>
              </a:rPr>
              <a:t/>
            </a:r>
            <a:br>
              <a:rPr lang="ru-RU" sz="2000" dirty="0">
                <a:ea typeface="Calibri"/>
                <a:cs typeface="Times New Roman"/>
              </a:rPr>
            </a:br>
            <a:endParaRPr lang="ru-RU" sz="2000" dirty="0">
              <a:ea typeface="Calibri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2045" y="4420544"/>
            <a:ext cx="86409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000" b="1" kern="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A023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«Никогда не забывайте, что перед вами не просто ребёнок, а мальчик или девочка с присущими им особенностями восприятия, мышления, эмоций. Воспитывать, обучать и даже любить их надо по - разному. Но обязательно очень любить!»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kern="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kern="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(В.Д. Еремеева  психолог).</a:t>
            </a: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Татьяна\Documents\ДЕТСАД\фото группа21\9 мая\IMG_749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5853" y="1124744"/>
            <a:ext cx="5643770" cy="3762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3009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Татьяна\Desktop\поло ролевое\20210728_094120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61" t="1" r="-890" b="39619"/>
          <a:stretch/>
        </p:blipFill>
        <p:spPr bwMode="auto">
          <a:xfrm rot="5400000">
            <a:off x="1476604" y="1699859"/>
            <a:ext cx="6262798" cy="3672407"/>
          </a:xfrm>
          <a:prstGeom prst="rect">
            <a:avLst/>
          </a:prstGeom>
          <a:noFill/>
          <a:scene3d>
            <a:camera prst="orthographicFront">
              <a:rot lat="21299999" lon="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2448272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FF00"/>
                </a:solidFill>
              </a:rPr>
              <a:t>Спасибо за внимание.</a:t>
            </a:r>
            <a:endParaRPr lang="ru-RU" sz="6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436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>
              <a:spcAft>
                <a:spcPct val="0"/>
              </a:spcAft>
              <a:buFont typeface="Arial" charset="0"/>
              <a:buChar char="•"/>
            </a:pP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Арутюнова Л.А. Пути и средства воспитания мальчиков и девочек в семье. – М., 2001.</a:t>
            </a:r>
          </a:p>
          <a:p>
            <a:pPr lvl="0" fontAlgn="base">
              <a:spcAft>
                <a:spcPct val="0"/>
              </a:spcAft>
              <a:buFont typeface="Arial" charset="0"/>
              <a:buChar char="•"/>
            </a:pP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Лосева О.К. Половое воспитание детей и подростков в семье. – М., 2001.</a:t>
            </a:r>
          </a:p>
          <a:p>
            <a:pPr lvl="0" fontAlgn="base">
              <a:spcAft>
                <a:spcPct val="0"/>
              </a:spcAft>
              <a:buFont typeface="Arial" charset="0"/>
              <a:buChar char="•"/>
            </a:pPr>
            <a:r>
              <a:rPr lang="ru-RU" sz="1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Солодилова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О.П. Возрастная психология в вопросах и ответах. – М.,2005.</a:t>
            </a:r>
          </a:p>
          <a:p>
            <a:pPr lvl="0" fontAlgn="base">
              <a:spcAft>
                <a:spcPct val="0"/>
              </a:spcAft>
              <a:buFont typeface="Arial" charset="0"/>
              <a:buChar char="•"/>
            </a:pP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Щетинина А. М., Иванова О. И. Полоролевое развитие детей 5–7 лет. – СПб., 2004.</a:t>
            </a:r>
          </a:p>
        </p:txBody>
      </p:sp>
    </p:spTree>
    <p:extLst>
      <p:ext uri="{BB962C8B-B14F-4D97-AF65-F5344CB8AC3E}">
        <p14:creationId xmlns:p14="http://schemas.microsoft.com/office/powerpoint/2010/main" val="346955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12" t="8634" r="20213" b="14326"/>
          <a:stretch/>
        </p:blipFill>
        <p:spPr bwMode="auto">
          <a:xfrm>
            <a:off x="4861350" y="1628800"/>
            <a:ext cx="4282675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0" y="1"/>
            <a:ext cx="5004048" cy="6858000"/>
          </a:xfrm>
        </p:spPr>
        <p:txBody>
          <a:bodyPr>
            <a:normAutofit lnSpcReduction="10000"/>
          </a:bodyPr>
          <a:lstStyle/>
          <a:p>
            <a:pPr marL="0" indent="0" algn="ctr">
              <a:lnSpc>
                <a:spcPct val="115000"/>
              </a:lnSpc>
              <a:spcAft>
                <a:spcPts val="750"/>
              </a:spcAft>
              <a:buNone/>
            </a:pPr>
            <a:r>
              <a:rPr lang="ru-RU" sz="2600" b="1" dirty="0">
                <a:latin typeface="Times New Roman"/>
                <a:ea typeface="Times New Roman"/>
              </a:rPr>
              <a:t>Все хотят детям счастья в личной жизни. Хотят вырастить мужественных юношей и очаровательных девушек.</a:t>
            </a:r>
            <a:br>
              <a:rPr lang="ru-RU" sz="2600" b="1" dirty="0">
                <a:latin typeface="Times New Roman"/>
                <a:ea typeface="Times New Roman"/>
              </a:rPr>
            </a:br>
            <a:r>
              <a:rPr lang="ru-RU" sz="2600" b="1" dirty="0">
                <a:latin typeface="Times New Roman"/>
                <a:ea typeface="Times New Roman"/>
              </a:rPr>
              <a:t>И никак не наоборот. И нет педагогов, которые бы всерьез не задумывались над проблемой </a:t>
            </a:r>
            <a:r>
              <a:rPr lang="ru-RU" sz="2600" b="1" dirty="0" smtClean="0">
                <a:latin typeface="Times New Roman"/>
                <a:ea typeface="Times New Roman"/>
              </a:rPr>
              <a:t>поло ролевого </a:t>
            </a:r>
            <a:r>
              <a:rPr lang="ru-RU" sz="2600" b="1" dirty="0">
                <a:latin typeface="Times New Roman"/>
                <a:ea typeface="Times New Roman"/>
              </a:rPr>
              <a:t>воспитания  детей</a:t>
            </a:r>
            <a:r>
              <a:rPr lang="ru-RU" sz="2600" b="1" dirty="0" smtClean="0">
                <a:latin typeface="Times New Roman"/>
                <a:ea typeface="Times New Roman"/>
              </a:rPr>
              <a:t>.</a:t>
            </a:r>
            <a:r>
              <a:rPr lang="ru-RU" sz="2600" b="1" dirty="0">
                <a:latin typeface="Times New Roman"/>
                <a:ea typeface="Times New Roman"/>
                <a:cs typeface="Times New Roman"/>
              </a:rPr>
              <a:t> Это означает воспитывать не просто ребенка, а представителя определенного пола. Учить девочку быть именно девочкой, а мальчика – именно мальчиком.</a:t>
            </a:r>
            <a:endParaRPr lang="ru-RU" sz="2600" dirty="0">
              <a:ea typeface="Calibri"/>
              <a:cs typeface="Times New Roman"/>
            </a:endParaRPr>
          </a:p>
          <a:p>
            <a:pPr algn="ctr" fontAlgn="base">
              <a:spcAft>
                <a:spcPts val="0"/>
              </a:spcAft>
            </a:pPr>
            <a:endParaRPr lang="ru-RU" sz="2400" dirty="0" smtClean="0">
              <a:effectLst/>
              <a:latin typeface="Times New Roman"/>
              <a:ea typeface="Times New Roman"/>
            </a:endParaRPr>
          </a:p>
          <a:p>
            <a:pPr algn="ctr"/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808764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24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</a:b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/>
            </a:r>
            <a:b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/>
            </a:r>
            <a:b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/>
            </a:r>
            <a:b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/>
            </a:r>
            <a:b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/>
            </a:r>
            <a:b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/>
            </a:r>
            <a:b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ru-RU" sz="20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Мы знаем, что период дошкольного детства неоценим в целом для развития человека. Все важнейшие качества личности, задатки и способности формируются именном в этом возрасте. Половая идентификация ребёнка происходит уже к трём четырём годам, то есть к концу младшего возраста ребёнок усваивает свою половую принадлежность, хотя ещё не знает, каким содержанием должны быть наполнены понятия «мальчик» и «девочка». Стереотипы мужского и женского поведения входят в психологию ребёнка через непосредственное наблюдение за поведением мужчин и женщин. Ребёнок подражает всему: и формам поведения, которые являются полезными для окружающих, и стереотипам поведения взрослых, являющимися вредными социальными привычками. </a:t>
            </a:r>
            <a:endParaRPr lang="ru-RU" sz="2000" dirty="0"/>
          </a:p>
        </p:txBody>
      </p:sp>
      <p:pic>
        <p:nvPicPr>
          <p:cNvPr id="10242" name="Picture 2" descr="C:\Users\Татьяна\Documents\ДЕТСАД\фото группа21\IMG_20210929_1138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972151"/>
            <a:ext cx="3814086" cy="285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Татьяна\Documents\ДЕТСАД\фото группа21\IMG_20210914_0932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7958" y="3997666"/>
            <a:ext cx="3960440" cy="2860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7006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0072" y="1484784"/>
            <a:ext cx="3816424" cy="4968552"/>
          </a:xfrm>
        </p:spPr>
        <p:txBody>
          <a:bodyPr>
            <a:normAutofit fontScale="90000"/>
          </a:bodyPr>
          <a:lstStyle/>
          <a:p>
            <a:r>
              <a:rPr lang="ru-RU" b="0" cap="none" dirty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Имя</a:t>
            </a:r>
            <a:br>
              <a:rPr lang="ru-RU" b="0" cap="none" dirty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cap="none" dirty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Эмоции</a:t>
            </a:r>
            <a:br>
              <a:rPr lang="ru-RU" b="0" cap="none" dirty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cap="none" dirty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Слова</a:t>
            </a:r>
            <a:br>
              <a:rPr lang="ru-RU" b="0" cap="none" dirty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cap="none" dirty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ru-RU" b="0" cap="none" dirty="0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Одежда</a:t>
            </a:r>
            <a:r>
              <a:rPr lang="ru-RU" b="0" cap="none" dirty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0" cap="none" dirty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cap="none" dirty="0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Гигиена</a:t>
            </a:r>
            <a:r>
              <a:rPr lang="ru-RU" b="0" cap="none" dirty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0" cap="none" dirty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cap="none" dirty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b="0" cap="none" dirty="0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Игрушки</a:t>
            </a:r>
            <a:r>
              <a:rPr lang="ru-RU" b="0" cap="none" dirty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0" cap="none" dirty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cap="none" dirty="0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Игра… </a:t>
            </a:r>
            <a:r>
              <a:rPr lang="ru-RU" sz="4400" b="0" cap="none" dirty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b="0" cap="none" dirty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0" cap="none" dirty="0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31640" y="476672"/>
            <a:ext cx="6768752" cy="79208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C0504D">
                    <a:lumMod val="75000"/>
                  </a:srgbClr>
                </a:solidFill>
                <a:latin typeface="Monotype Corsiva" panose="03010101010201010101" pitchFamily="66" charset="0"/>
              </a:rPr>
              <a:t>С чего все начинается?</a:t>
            </a:r>
            <a:endParaRPr lang="ru-RU" sz="6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72671"/>
            <a:ext cx="4990970" cy="5270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4144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0930"/>
            <a:ext cx="2729408" cy="3639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05063"/>
            <a:ext cx="8928992" cy="2304257"/>
          </a:xfrm>
        </p:spPr>
        <p:txBody>
          <a:bodyPr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2000" cap="none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</a:t>
            </a:r>
            <a:r>
              <a:rPr lang="ru-RU" sz="2000" cap="none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дошкольный период игровая деятельность является ведущей и основной. Именно в игровой деятельности у мальчиков и девочек формируются, тренируются жизненные стили и поведение, подобающие половым различиям. Содержание различного вида игр должно быть представлено разными элементами гендерной культуры:</a:t>
            </a:r>
            <a:br>
              <a:rPr lang="ru-RU" sz="2000" cap="none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000" cap="none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-внешние различия мужчин и женщин;</a:t>
            </a:r>
            <a:br>
              <a:rPr lang="ru-RU" sz="2000" cap="none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000" cap="none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-специфические виды деятельности (спорт, профессии, увлечения);</a:t>
            </a:r>
            <a:br>
              <a:rPr lang="ru-RU" sz="2000" cap="none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000" cap="none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-правила взаимоотношения в быту, в общественных местах.</a:t>
            </a:r>
            <a:br>
              <a:rPr lang="ru-RU" sz="2000" cap="none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endParaRPr lang="ru-RU" sz="2000" cap="none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699792" y="188639"/>
            <a:ext cx="3231505" cy="3739944"/>
          </a:xfrm>
        </p:spPr>
        <p:txBody>
          <a:bodyPr>
            <a:normAutofit fontScale="92500" lnSpcReduction="10000"/>
          </a:bodyPr>
          <a:lstStyle/>
          <a:p>
            <a:pPr algn="ctr" fontAlgn="base">
              <a:spcAft>
                <a:spcPts val="0"/>
              </a:spcAft>
            </a:pPr>
            <a:endParaRPr lang="ru-RU" sz="2200" b="1" i="1" dirty="0" smtClean="0">
              <a:solidFill>
                <a:srgbClr val="008000"/>
              </a:solidFill>
              <a:latin typeface="Times New Roman"/>
              <a:ea typeface="Times New Roman"/>
            </a:endParaRPr>
          </a:p>
          <a:p>
            <a:pPr algn="ctr" fontAlgn="base">
              <a:spcAft>
                <a:spcPts val="0"/>
              </a:spcAft>
            </a:pPr>
            <a:r>
              <a:rPr lang="ru-RU" sz="2200" b="1" i="1" dirty="0" smtClean="0">
                <a:solidFill>
                  <a:schemeClr val="accent4">
                    <a:lumMod val="50000"/>
                  </a:schemeClr>
                </a:solidFill>
                <a:latin typeface="Times New Roman"/>
                <a:ea typeface="Times New Roman"/>
              </a:rPr>
              <a:t>Без </a:t>
            </a:r>
            <a:r>
              <a:rPr lang="ru-RU" sz="2200" b="1" i="1" dirty="0">
                <a:solidFill>
                  <a:schemeClr val="accent4">
                    <a:lumMod val="50000"/>
                  </a:schemeClr>
                </a:solidFill>
                <a:latin typeface="Times New Roman"/>
                <a:ea typeface="Times New Roman"/>
              </a:rPr>
              <a:t>игры нет и не может быть</a:t>
            </a:r>
            <a:br>
              <a:rPr lang="ru-RU" sz="2200" b="1" i="1" dirty="0">
                <a:solidFill>
                  <a:schemeClr val="accent4">
                    <a:lumMod val="50000"/>
                  </a:schemeClr>
                </a:solidFill>
                <a:latin typeface="Times New Roman"/>
                <a:ea typeface="Times New Roman"/>
              </a:rPr>
            </a:br>
            <a:r>
              <a:rPr lang="ru-RU" sz="2200" b="1" i="1" dirty="0">
                <a:solidFill>
                  <a:schemeClr val="accent4">
                    <a:lumMod val="50000"/>
                  </a:schemeClr>
                </a:solidFill>
                <a:latin typeface="Times New Roman"/>
                <a:ea typeface="Times New Roman"/>
              </a:rPr>
              <a:t>полноценного умственного</a:t>
            </a:r>
            <a:br>
              <a:rPr lang="ru-RU" sz="2200" b="1" i="1" dirty="0">
                <a:solidFill>
                  <a:schemeClr val="accent4">
                    <a:lumMod val="50000"/>
                  </a:schemeClr>
                </a:solidFill>
                <a:latin typeface="Times New Roman"/>
                <a:ea typeface="Times New Roman"/>
              </a:rPr>
            </a:br>
            <a:r>
              <a:rPr lang="ru-RU" sz="2200" b="1" i="1" dirty="0">
                <a:solidFill>
                  <a:schemeClr val="accent4">
                    <a:lumMod val="50000"/>
                  </a:schemeClr>
                </a:solidFill>
                <a:latin typeface="Times New Roman"/>
                <a:ea typeface="Times New Roman"/>
              </a:rPr>
              <a:t>развития…</a:t>
            </a:r>
            <a:br>
              <a:rPr lang="ru-RU" sz="2200" b="1" i="1" dirty="0">
                <a:solidFill>
                  <a:schemeClr val="accent4">
                    <a:lumMod val="50000"/>
                  </a:schemeClr>
                </a:solidFill>
                <a:latin typeface="Times New Roman"/>
                <a:ea typeface="Times New Roman"/>
              </a:rPr>
            </a:br>
            <a:r>
              <a:rPr lang="ru-RU" sz="2200" b="1" i="1" dirty="0">
                <a:solidFill>
                  <a:schemeClr val="accent4">
                    <a:lumMod val="50000"/>
                  </a:schemeClr>
                </a:solidFill>
                <a:latin typeface="Times New Roman"/>
                <a:ea typeface="Times New Roman"/>
              </a:rPr>
              <a:t>Игра – это искра, зажигающая огонёк</a:t>
            </a:r>
            <a:br>
              <a:rPr lang="ru-RU" sz="2200" b="1" i="1" dirty="0">
                <a:solidFill>
                  <a:schemeClr val="accent4">
                    <a:lumMod val="50000"/>
                  </a:schemeClr>
                </a:solidFill>
                <a:latin typeface="Times New Roman"/>
                <a:ea typeface="Times New Roman"/>
              </a:rPr>
            </a:br>
            <a:r>
              <a:rPr lang="ru-RU" sz="2200" b="1" i="1" dirty="0">
                <a:solidFill>
                  <a:schemeClr val="accent4">
                    <a:lumMod val="50000"/>
                  </a:schemeClr>
                </a:solidFill>
                <a:latin typeface="Times New Roman"/>
                <a:ea typeface="Times New Roman"/>
              </a:rPr>
              <a:t>пытливости и любознательности.</a:t>
            </a:r>
            <a:br>
              <a:rPr lang="ru-RU" sz="2200" b="1" i="1" dirty="0">
                <a:solidFill>
                  <a:schemeClr val="accent4">
                    <a:lumMod val="50000"/>
                  </a:schemeClr>
                </a:solidFill>
                <a:latin typeface="Times New Roman"/>
                <a:ea typeface="Times New Roman"/>
              </a:rPr>
            </a:br>
            <a:r>
              <a:rPr lang="ru-RU" sz="2200" b="1" i="1" dirty="0">
                <a:solidFill>
                  <a:schemeClr val="accent4">
                    <a:lumMod val="50000"/>
                  </a:schemeClr>
                </a:solidFill>
                <a:latin typeface="Times New Roman"/>
                <a:ea typeface="Times New Roman"/>
              </a:rPr>
              <a:t/>
            </a:r>
            <a:br>
              <a:rPr lang="ru-RU" sz="2200" b="1" i="1" dirty="0">
                <a:solidFill>
                  <a:schemeClr val="accent4">
                    <a:lumMod val="50000"/>
                  </a:schemeClr>
                </a:solidFill>
                <a:latin typeface="Times New Roman"/>
                <a:ea typeface="Times New Roman"/>
              </a:rPr>
            </a:br>
            <a:r>
              <a:rPr lang="ru-RU" sz="2200" b="1" i="1" dirty="0">
                <a:solidFill>
                  <a:srgbClr val="D60093"/>
                </a:solidFill>
                <a:latin typeface="Times New Roman"/>
                <a:ea typeface="Times New Roman"/>
              </a:rPr>
              <a:t>В.А. Сухомлинский</a:t>
            </a:r>
            <a:endParaRPr lang="ru-RU" sz="2200" dirty="0" smtClean="0">
              <a:effectLst/>
              <a:latin typeface="Times New Roman"/>
              <a:ea typeface="Times New Roman"/>
            </a:endParaRPr>
          </a:p>
          <a:p>
            <a:pPr algn="r"/>
            <a:endParaRPr lang="ru-RU" dirty="0"/>
          </a:p>
        </p:txBody>
      </p:sp>
      <p:pic>
        <p:nvPicPr>
          <p:cNvPr id="4" name="Picture 2" descr="C:\Users\Татьяна\Desktop\1673864174200 (1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00"/>
          <a:stretch/>
        </p:blipFill>
        <p:spPr bwMode="auto">
          <a:xfrm>
            <a:off x="6071258" y="280930"/>
            <a:ext cx="3066209" cy="36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760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32" b="16714"/>
          <a:stretch/>
        </p:blipFill>
        <p:spPr bwMode="auto">
          <a:xfrm>
            <a:off x="4499991" y="2546827"/>
            <a:ext cx="4471225" cy="4212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 descr="C:\Users\Татьяна\Documents\ДЕТСАД\20220222_10135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95"/>
          <a:stretch/>
        </p:blipFill>
        <p:spPr bwMode="auto">
          <a:xfrm rot="5400000">
            <a:off x="4238" y="2833244"/>
            <a:ext cx="4194043" cy="365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5" y="-99392"/>
            <a:ext cx="2195736" cy="1537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idx="4294967295"/>
          </p:nvPr>
        </p:nvSpPr>
        <p:spPr>
          <a:xfrm>
            <a:off x="0" y="116633"/>
            <a:ext cx="8046133" cy="2448270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lnSpc>
                <a:spcPct val="115000"/>
              </a:lnSpc>
              <a:spcAft>
                <a:spcPts val="750"/>
              </a:spcAft>
              <a:buNone/>
            </a:pPr>
            <a:r>
              <a:rPr lang="ru-RU" b="1" dirty="0" smtClean="0">
                <a:solidFill>
                  <a:srgbClr val="FF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Дидактические игры.</a:t>
            </a:r>
            <a:endParaRPr lang="ru-RU" dirty="0">
              <a:solidFill>
                <a:srgbClr val="FF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ctr">
              <a:lnSpc>
                <a:spcPct val="115000"/>
              </a:lnSpc>
              <a:spcAft>
                <a:spcPts val="750"/>
              </a:spcAft>
              <a:buNone/>
            </a:pPr>
            <a:r>
              <a:rPr lang="ru-RU" sz="2000" b="1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Они являются игровой формой обучения и развития детей. 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</a:t>
            </a:r>
            <a:r>
              <a:rPr lang="ru-RU" sz="2000" b="1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них предлагается определить гендерную принадлежность выполняемых действий. Например, игры «Кто что носит»,</a:t>
            </a:r>
            <a:r>
              <a:rPr lang="ru-RU" sz="20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 «</a:t>
            </a:r>
            <a:r>
              <a:rPr lang="ru-RU" sz="20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Отгадай профессию</a:t>
            </a:r>
            <a:r>
              <a:rPr lang="ru-RU" sz="20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»,</a:t>
            </a:r>
            <a:r>
              <a:rPr lang="ru-RU" sz="20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20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«Наши причёски», «Кем я буду и каким», «Найди правильно», «Наша семья», «Кому, что нужно», «Волшебный цветок», «Дом добрых дел», «Друг», «Как я дома помогаю», «</a:t>
            </a:r>
            <a:r>
              <a:rPr lang="ru-RU" sz="20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Имена</a:t>
            </a:r>
            <a:r>
              <a:rPr lang="ru-RU" sz="20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», «Пожелания», «Благородные поступки» и другие.</a:t>
            </a:r>
          </a:p>
          <a:p>
            <a:pPr algn="ctr">
              <a:lnSpc>
                <a:spcPct val="115000"/>
              </a:lnSpc>
              <a:spcAft>
                <a:spcPts val="750"/>
              </a:spcAft>
            </a:pPr>
            <a:endParaRPr lang="ru-RU" sz="1600" dirty="0">
              <a:ea typeface="Calibri"/>
              <a:cs typeface="Times New Roman"/>
            </a:endParaRP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210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4572000" y="3333302"/>
            <a:ext cx="4572000" cy="3641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Bef>
                <a:spcPct val="20000"/>
              </a:spcBef>
              <a:spcAft>
                <a:spcPts val="750"/>
              </a:spcAft>
            </a:pPr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Bef>
                <a:spcPct val="20000"/>
              </a:spcBef>
              <a:spcAft>
                <a:spcPts val="750"/>
              </a:spcAft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Имитационные игры.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Детям </a:t>
            </a:r>
            <a:r>
              <a:rPr lang="ru-RU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предлагается исполнить роль того или иного персонажа, показать жестами, мимикой эмоциональное состояние героя: «Рассердившаяся девочка», «Испуганный мальчик», «Ласковая девочка», «Любящая мама», «Весёлый папа», «Обиженная дочка», «Уставшая бабушка», «Кубик эмоций».</a:t>
            </a:r>
            <a:endParaRPr lang="ru-RU" b="1" dirty="0">
              <a:solidFill>
                <a:prstClr val="black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85" r="2449" b="14397"/>
          <a:stretch/>
        </p:blipFill>
        <p:spPr bwMode="auto">
          <a:xfrm>
            <a:off x="53561" y="4127004"/>
            <a:ext cx="4549580" cy="2708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0" y="188641"/>
            <a:ext cx="5292080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Игры-занятия с куклами</a:t>
            </a: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lang="ru-RU" b="1" dirty="0">
                <a:solidFill>
                  <a:srgbClr val="FF0000"/>
                </a:solidFill>
                <a:ea typeface="Times New Roman"/>
                <a:cs typeface="Times New Roman"/>
              </a:rPr>
              <a:t> 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«Накормим  Машу», «Оденем куклу 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 прогулку», «Куклы ждут гостей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», «Уложим кукол спать»,  «Куклы 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заболели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» и т. п.</a:t>
            </a:r>
          </a:p>
          <a:p>
            <a:pPr lvl="0" algn="ctr"/>
            <a:r>
              <a:rPr lang="ru-RU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Коммуникативные игры </a:t>
            </a:r>
            <a:r>
              <a:rPr lang="ru-RU" b="1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игры</a:t>
            </a:r>
            <a:r>
              <a:rPr lang="ru-RU" b="1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 для развития умения общаться, умения сотрудничать и взаимодействовать с людьми в разнообразных жизненных ситуациях</a:t>
            </a:r>
            <a:r>
              <a:rPr lang="ru-RU" b="1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В коммуникативные игры можно играть и дома, и во дворе, в </a:t>
            </a:r>
            <a:endParaRPr lang="ru-RU" b="1" kern="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b="1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детском </a:t>
            </a:r>
            <a:r>
              <a:rPr lang="ru-RU" b="1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саду, на празднике, развлечениях, </a:t>
            </a:r>
            <a:r>
              <a:rPr lang="ru-RU" b="1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использовать как минутки отдыха после занятий</a:t>
            </a:r>
            <a:r>
              <a:rPr lang="ru-RU" b="1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«Скажи комплимент», «Подарок», «Посмотри в глаза», «Секретные совещания</a:t>
            </a:r>
            <a:r>
              <a:rPr lang="ru-RU" b="1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     </a:t>
            </a:r>
            <a:r>
              <a:rPr lang="ru-RU" b="1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 др.</a:t>
            </a:r>
            <a:br>
              <a:rPr lang="ru-RU" b="1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kern="0" dirty="0">
                <a:solidFill>
                  <a:prstClr val="black"/>
                </a:solidFill>
              </a:rPr>
              <a:t/>
            </a:r>
            <a:br>
              <a:rPr lang="ru-RU" sz="2000" b="1" kern="0" dirty="0">
                <a:solidFill>
                  <a:prstClr val="black"/>
                </a:solidFill>
              </a:rPr>
            </a:br>
            <a:r>
              <a:rPr lang="ru-RU" sz="2000" b="1" kern="0" dirty="0" smtClean="0">
                <a:solidFill>
                  <a:prstClr val="black"/>
                </a:solidFill>
              </a:rPr>
              <a:t> </a:t>
            </a:r>
            <a:endParaRPr lang="ru-RU" sz="2000" b="1" dirty="0">
              <a:solidFill>
                <a:prstClr val="black">
                  <a:tint val="75000"/>
                </a:prstClr>
              </a:solidFill>
              <a:ea typeface="Calibri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04664"/>
            <a:ext cx="3206750" cy="349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881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4294967295"/>
          </p:nvPr>
        </p:nvSpPr>
        <p:spPr>
          <a:xfrm>
            <a:off x="4781470" y="3286332"/>
            <a:ext cx="4362529" cy="3239011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endParaRPr lang="ru-RU" sz="7400" b="1" dirty="0" smtClean="0">
              <a:solidFill>
                <a:srgbClr val="000000"/>
              </a:solidFill>
              <a:effectLst/>
              <a:latin typeface="Times New Roman"/>
              <a:ea typeface="Times New Roman"/>
              <a:cs typeface="Times New Roman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74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«Кто больше вспомнит сказок с добрыми, заботливыми, трудолюбивыми и сильными героинями и сильными, выносливыми, отважными, находчивыми героями» ит. д.</a:t>
            </a:r>
            <a:endParaRPr lang="ru-RU" sz="7400" b="1" dirty="0" smtClean="0">
              <a:ea typeface="Calibri"/>
              <a:cs typeface="Times New Roman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74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 Символические игры.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74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«Кто живёт в твоём сердце»,</a:t>
            </a:r>
            <a:endParaRPr lang="ru-RU" sz="7400" dirty="0" smtClean="0">
              <a:ea typeface="Calibri"/>
              <a:cs typeface="Times New Roman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  <a:tabLst>
                <a:tab pos="1728470" algn="l"/>
              </a:tabLst>
            </a:pPr>
            <a:r>
              <a:rPr lang="ru-RU" sz="74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«Рассказ музыки», «Отпуск»,	</a:t>
            </a:r>
            <a:endParaRPr lang="ru-RU" sz="7400" dirty="0" smtClean="0">
              <a:ea typeface="Calibri"/>
              <a:cs typeface="Times New Roman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74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«Мой любимый герой»,</a:t>
            </a:r>
            <a:endParaRPr lang="ru-RU" sz="7400" dirty="0" smtClean="0">
              <a:ea typeface="Calibri"/>
              <a:cs typeface="Times New Roman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74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«Сбор чемодана»</a:t>
            </a:r>
            <a:endParaRPr lang="ru-RU" sz="7400" dirty="0" smtClean="0">
              <a:ea typeface="Calibri"/>
              <a:cs typeface="Times New Roman"/>
            </a:endParaRPr>
          </a:p>
          <a:p>
            <a:pPr algn="ctr">
              <a:lnSpc>
                <a:spcPct val="120000"/>
              </a:lnSpc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260648"/>
            <a:ext cx="5148064" cy="2890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70000"/>
              </a:lnSpc>
            </a:pPr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Игры-состязания. </a:t>
            </a:r>
            <a:endParaRPr lang="ru-RU" b="1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 algn="ctr">
              <a:lnSpc>
                <a:spcPct val="120000"/>
              </a:lnSpc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«Назови смелую профессию».</a:t>
            </a:r>
            <a:endParaRPr lang="ru-RU" b="1" dirty="0">
              <a:ea typeface="Calibri"/>
              <a:cs typeface="Times New Roman"/>
            </a:endParaRPr>
          </a:p>
          <a:p>
            <a:pPr algn="ctr">
              <a:lnSpc>
                <a:spcPct val="120000"/>
              </a:lnSpc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«Кто больше скажет красивых слов о маме, папе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», «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Кто больше назовёт имён мальчиков (девочек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)», «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Кто больше назовёт мужских и женских (маминых и папиных) вещей».</a:t>
            </a:r>
            <a:endParaRPr lang="ru-RU" b="1" dirty="0">
              <a:ea typeface="Calibri"/>
              <a:cs typeface="Times New Roman"/>
            </a:endParaRPr>
          </a:p>
          <a:p>
            <a:pPr algn="ctr">
              <a:lnSpc>
                <a:spcPct val="120000"/>
              </a:lnSpc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«Кто найдёт больше сходства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», 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«Напиши словесный портрет девочки (мальчика)».</a:t>
            </a:r>
            <a:endParaRPr lang="ru-RU" b="1" dirty="0">
              <a:ea typeface="Calibri"/>
              <a:cs typeface="Times New Roman"/>
            </a:endParaRPr>
          </a:p>
        </p:txBody>
      </p:sp>
      <p:pic>
        <p:nvPicPr>
          <p:cNvPr id="6" name="Picture 3" descr="C:\Users\Татьяна\Desktop\поло ролевое\20230113_1037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0639" y="116632"/>
            <a:ext cx="3969328" cy="35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Татьяна\Desktop\IMG-20230112-WA000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9" t="10719" r="6335" b="1538"/>
          <a:stretch/>
        </p:blipFill>
        <p:spPr bwMode="auto">
          <a:xfrm>
            <a:off x="55421" y="3861048"/>
            <a:ext cx="4726050" cy="2863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650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4572000" y="188641"/>
            <a:ext cx="4571999" cy="3168351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15000"/>
              </a:lnSpc>
              <a:spcAft>
                <a:spcPts val="750"/>
              </a:spcAft>
              <a:buNone/>
            </a:pPr>
            <a:r>
              <a:rPr lang="ru-RU" sz="1800" b="1" dirty="0" smtClean="0">
                <a:solidFill>
                  <a:srgbClr val="FF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Подвижные игры.</a:t>
            </a:r>
            <a:r>
              <a:rPr lang="ru-RU" sz="1800" b="1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Полоролевые действия прослеживаются ярче в народных играх:  «В хороводе были мы», «Плетень», «Шел король по лесу», «Перетяжки», «Колечко», «Голубка» и др.                                            Есть и современные игры: «Надень и попляш</a:t>
            </a:r>
            <a:r>
              <a:rPr lang="ru-RU" sz="18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и», «Найди пару», «Жуки и бабочки», «Курица и коршун», «Два мороза», «Кошки – мышки» и мн. др. </a:t>
            </a:r>
            <a:endParaRPr lang="ru-RU" sz="1800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068960"/>
            <a:ext cx="3833345" cy="36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C:\Users\Татьяна\Desktop\поло ролевое\IMG_73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046" y="3068961"/>
            <a:ext cx="5166691" cy="3599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Татьяна\Desktop\1673863982930 (1)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09" r="3320" b="2733"/>
          <a:stretch/>
        </p:blipFill>
        <p:spPr bwMode="auto">
          <a:xfrm>
            <a:off x="151783" y="771673"/>
            <a:ext cx="4573036" cy="2297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088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</TotalTime>
  <Words>1001</Words>
  <Application>Microsoft Office PowerPoint</Application>
  <PresentationFormat>Экран (4:3)</PresentationFormat>
  <Paragraphs>49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Поло ролевое воспитание дошкольников при организации игровой деятельности </vt:lpstr>
      <vt:lpstr>Презентация PowerPoint</vt:lpstr>
      <vt:lpstr>       Мы знаем, что период дошкольного детства неоценим в целом для развития человека. Все важнейшие качества личности, задатки и способности формируются именном в этом возрасте. Половая идентификация ребёнка происходит уже к трём четырём годам, то есть к концу младшего возраста ребёнок усваивает свою половую принадлежность, хотя ещё не знает, каким содержанием должны быть наполнены понятия «мальчик» и «девочка». Стереотипы мужского и женского поведения входят в психологию ребёнка через непосредственное наблюдение за поведением мужчин и женщин. Ребёнок подражает всему: и формам поведения, которые являются полезными для окружающих, и стереотипам поведения взрослых, являющимися вредными социальными привычками. </vt:lpstr>
      <vt:lpstr>Имя               Эмоции Слова                   Одежда Гигиена                 Игрушки Игра…     </vt:lpstr>
      <vt:lpstr>В дошкольный период игровая деятельность является ведущей и основной. Именно в игровой деятельности у мальчиков и девочек формируются, тренируются жизненные стили и поведение, подобающие половым различиям. Содержание различного вида игр должно быть представлено разными элементами гендерной культуры: -внешние различия мужчин и женщин; -специфические виды деятельности (спорт, профессии, увлечения); -правила взаимоотношения в быту, в общественных местах. </vt:lpstr>
      <vt:lpstr>Презентация PowerPoint</vt:lpstr>
      <vt:lpstr>Презентация PowerPoint</vt:lpstr>
      <vt:lpstr>Презентация PowerPoint</vt:lpstr>
      <vt:lpstr>Презентация PowerPoint</vt:lpstr>
      <vt:lpstr>В игре дети учатся идти на компромисс, избегать конфликтных ситуаций, поддерживать дружественную атмосферу. В сюжетно-ролевой игре успешно развивается личность ребёнка, его интеллект, воля, воображение, коммуникативность, стремление к самореализации, самовыражению. Играя роль, ребёнок выполняет определённую социальную функцию, дифференцированную по полу. При совместном воспитании мальчиков и девочек очень важной педагогической задачей считаю преодоление разобщённости между ними и организация совместных игр, в процессе которых дети могли бы действовать сообща, где мальчики принимают на себя мужские роли, а девочки — женские.  </vt:lpstr>
      <vt:lpstr>Наиболее востребованными сюжетами в нашей группе являются такие игры: «Спасатели», «Стройка», «ГИБДД», «Шофер» и др. Мы создали условия для сюжетно-ролевой игры, где дети могут реализовать гендерные особенности. Но и в таких классических для детей дошкольного возраста играх как: «Семья», «Больница», «Поликлиника», «Магазин», «Парикмахерская», мы создаём условия через атрибуты, дидактические игры, где мальчики наравне с девочками, могли видеть себя в роли врача, кассира-продавца, стилиста, члена семьи. Для игр «Поликлиника» и «Скорая помощь» мы изготовили с детьми атрибуты для узких специалистов: окулист, хирург, стоматолог, лор, где роли врачей могут выполнять как девочки, так и мальчики. </vt:lpstr>
      <vt:lpstr>Особого внимания требуют проблемы, связанные с организацией предметно-пространственной среды.  Именно в сюжетной игре происходит усвоение детьми гендерного поведения, поэтому подбору материалов и оборудования для игровой деятельности девочек и мальчиков мы уделяем особое внимание. Считаем, что важно обратить внимание на следующее: * На привлекательность игрового материала и ролевой атрибутики с целью привлечения детей к отражению в игре социально одобряемых образов женского и мужского поведения; * На достаточность и полноту материала для игр, в процессе которой девочки воспроизводят модель социального поведения женщины – матери; * На наличие атрибутики и маркеров игрового пространства для игр – «путешествий»,  в которых для мальчиков представляется возможность проиграть мужскую модель поведения.</vt:lpstr>
      <vt:lpstr> Для организации игр мальчиков необходимо наличие свободного обширного пространства, так как они, прежде всего, «исследователи, первопроходцы, осваивающие территорию и преодолевающие трудности». В большом пространстве мальчики выстраивают свою деятельность, соотносят свои возможности, своё влияние, осознают свою значимость внутри этого пространства и коллектива сверстников, в деятельности, определённой правилами. Для формирования мужского поведенческого статуса для мальчиков необходим коллектив сверстников. При наличии мужского сообщества сверстников и при выше описанных условиях организации игрового пространства у мальчиков закладываются и развиваются базовые алгоритмы мужского поведения.</vt:lpstr>
      <vt:lpstr>Для девочек значимо ближнее пространство, в котором тренируется предназначение, данное природой: хранительницы семейного очага, создание комфорта, прежде всего для самых близких и родных, психо - эмоциональное общение.</vt:lpstr>
      <vt:lpstr> Организованная игровая деятельность и предметно - развивающее пространство, обусловленное дифференцированным подходом, непроизвольно формирует у детей тонкости общения, жизненные стили природ сообразного статуса психического поведения, адекватного своему полу. </vt:lpstr>
      <vt:lpstr>Спасибо за внимание.</vt:lpstr>
      <vt:lpstr>Источники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Поло ролевое воспитание дошкольников при организации игровой деятельности</dc:title>
  <dc:creator>Пользователь Windows</dc:creator>
  <cp:lastModifiedBy>Пользователь Windows</cp:lastModifiedBy>
  <cp:revision>74</cp:revision>
  <dcterms:created xsi:type="dcterms:W3CDTF">2023-01-12T10:36:39Z</dcterms:created>
  <dcterms:modified xsi:type="dcterms:W3CDTF">2023-01-17T11:27:42Z</dcterms:modified>
</cp:coreProperties>
</file>