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18288000" cy="10287000"/>
  <p:notesSz cx="6858000" cy="9144000"/>
  <p:embeddedFontLst>
    <p:embeddedFont>
      <p:font typeface="Algerian" panose="04020705040A02060702" pitchFamily="82" charset="0"/>
      <p:regular r:id="rId16"/>
    </p:embeddedFont>
    <p:embeddedFont>
      <p:font typeface="Montserrat Bold" panose="020B0604020202020204" charset="-5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Arimo Bold" panose="020B0604020202020204" charset="0"/>
      <p:regular r:id="rId22"/>
    </p:embeddedFont>
    <p:embeddedFont>
      <p:font typeface="Montserrat Extra-Light Bold" panose="020B0604020202020204" charset="-52"/>
      <p:regular r:id="rId23"/>
    </p:embeddedFont>
    <p:embeddedFont>
      <p:font typeface="Jingleberry" panose="02000A03000000000000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1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091620">
            <a:off x="13397980" y="1202274"/>
            <a:ext cx="5366284" cy="530774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b="40248"/>
          <a:stretch>
            <a:fillRect/>
          </a:stretch>
        </p:blipFill>
        <p:spPr>
          <a:xfrm rot="-5400000">
            <a:off x="3540746" y="5144060"/>
            <a:ext cx="922907" cy="594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b="40248"/>
          <a:stretch>
            <a:fillRect/>
          </a:stretch>
        </p:blipFill>
        <p:spPr>
          <a:xfrm rot="-5400000">
            <a:off x="3540746" y="6284800"/>
            <a:ext cx="922907" cy="594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alphaModFix amt="3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777002">
            <a:off x="-2863451" y="5111426"/>
            <a:ext cx="8662314" cy="7370841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85800" y="924810"/>
            <a:ext cx="16557544" cy="43473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1252"/>
              </a:lnSpc>
              <a:spcBef>
                <a:spcPct val="0"/>
              </a:spcBef>
            </a:pPr>
            <a:r>
              <a:rPr lang="en-US" sz="11844" dirty="0">
                <a:solidFill>
                  <a:srgbClr val="FFF6EE"/>
                </a:solidFill>
                <a:latin typeface="Algerian" panose="04020705040A02060702" pitchFamily="82" charset="0"/>
              </a:rPr>
              <a:t>СТАРИННЫЕ МЕТОДЫ СЪЕМКИ И ОБРАБОТКИ ФОТОГРАФИЙ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b="40248"/>
          <a:stretch>
            <a:fillRect/>
          </a:stretch>
        </p:blipFill>
        <p:spPr>
          <a:xfrm rot="-5400000">
            <a:off x="3540746" y="5823347"/>
            <a:ext cx="922907" cy="5947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082127">
            <a:off x="11009503" y="7326021"/>
            <a:ext cx="1583076" cy="15830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2798751" y="3856146"/>
            <a:ext cx="5642621" cy="7005511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028700" y="7846522"/>
            <a:ext cx="6100773" cy="1873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9"/>
              </a:lnSpc>
            </a:pP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Выполнила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: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ученица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11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класса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МОУ ЛСОШ №1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Бочарова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Ирина</a:t>
            </a:r>
            <a:endParaRPr lang="en-US" sz="2458" dirty="0">
              <a:solidFill>
                <a:srgbClr val="C66344"/>
              </a:solidFill>
              <a:latin typeface="Montserrat Bold"/>
            </a:endParaRPr>
          </a:p>
          <a:p>
            <a:pPr marL="0" lvl="0" indent="0" algn="l">
              <a:lnSpc>
                <a:spcPts val="2949"/>
              </a:lnSpc>
            </a:pP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Руководитель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: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Королева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Елена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Викторовна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учитель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2458" dirty="0" err="1">
                <a:solidFill>
                  <a:srgbClr val="C66344"/>
                </a:solidFill>
                <a:latin typeface="Montserrat Bold"/>
              </a:rPr>
              <a:t>химии</a:t>
            </a:r>
            <a:r>
              <a:rPr lang="en-US" sz="2458" dirty="0">
                <a:solidFill>
                  <a:srgbClr val="C66344"/>
                </a:solidFill>
                <a:latin typeface="Montserrat Bold"/>
              </a:rPr>
              <a:t> МОУ ЛСОШ №1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2000" y="3390900"/>
            <a:ext cx="16916400" cy="3166839"/>
          </a:xfrm>
          <a:prstGeom prst="rect">
            <a:avLst/>
          </a:prstGeom>
        </p:spPr>
        <p:txBody>
          <a:bodyPr lIns="0" tIns="0" rIns="0" bIns="0" rtlCol="0" anchor="t">
            <a:prstTxWarp prst="textCanUp">
              <a:avLst/>
            </a:prstTxWarp>
            <a:spAutoFit/>
          </a:bodyPr>
          <a:lstStyle/>
          <a:p>
            <a:pPr marL="0" lvl="0" indent="0">
              <a:lnSpc>
                <a:spcPts val="11245"/>
              </a:lnSpc>
              <a:spcBef>
                <a:spcPct val="0"/>
              </a:spcBef>
            </a:pPr>
            <a:r>
              <a:rPr lang="en-US" sz="11836" dirty="0">
                <a:solidFill>
                  <a:srgbClr val="FFF6EE"/>
                </a:solidFill>
                <a:latin typeface="Algerian" panose="04020705040A02060702" pitchFamily="82" charset="0"/>
              </a:rPr>
              <a:t>ПРАКТИЧЕСКАЯ ЧАСТЬ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3476" y="3802219"/>
            <a:ext cx="3942575" cy="394257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23048" y="3802219"/>
            <a:ext cx="3942575" cy="394257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54796" y="3802219"/>
            <a:ext cx="3942575" cy="394257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4042610" y="3802219"/>
            <a:ext cx="3942575" cy="394257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12727" y="190500"/>
            <a:ext cx="17261824" cy="29871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2214"/>
              </a:lnSpc>
            </a:pPr>
            <a:r>
              <a:rPr lang="en-US" sz="8142" spc="-81" dirty="0">
                <a:solidFill>
                  <a:srgbClr val="C66344"/>
                </a:solidFill>
                <a:latin typeface="Jingleberry Bold"/>
              </a:rPr>
              <a:t> </a:t>
            </a:r>
            <a:r>
              <a:rPr lang="en-US" sz="8142" spc="-81" dirty="0" smtClean="0">
                <a:solidFill>
                  <a:srgbClr val="C66344"/>
                </a:solidFill>
                <a:latin typeface="Algerian" panose="04020705040A02060702" pitchFamily="82" charset="0"/>
              </a:rPr>
              <a:t>ПОШАГОВЫЙ </a:t>
            </a:r>
            <a:r>
              <a:rPr lang="en-US" sz="8142" spc="-81" dirty="0">
                <a:solidFill>
                  <a:srgbClr val="C66344"/>
                </a:solidFill>
                <a:latin typeface="Algerian" panose="04020705040A02060702" pitchFamily="82" charset="0"/>
              </a:rPr>
              <a:t>ПРОЦЕСС             ИЗГОТОВЛЕНИЯ ФОТОАППАРАТА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72004" y="7864571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841577" y="7864571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451358" y="7867887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61139" y="7864571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3782" y="3115561"/>
            <a:ext cx="4055878" cy="405587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10329" y="3115561"/>
            <a:ext cx="4055878" cy="405587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43306" y="3115561"/>
            <a:ext cx="4055878" cy="405587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952860" y="3115561"/>
            <a:ext cx="4050034" cy="405587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358962" y="7249709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FFF6EE"/>
                </a:solidFill>
                <a:latin typeface="Algerian" panose="04020705040A02060702" pitchFamily="82" charset="0"/>
              </a:rPr>
              <a:t>5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885509" y="7249709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FFF6EE"/>
                </a:solidFill>
                <a:latin typeface="Algerian" panose="04020705040A02060702" pitchFamily="82" charset="0"/>
              </a:rPr>
              <a:t>6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518485" y="7249709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FFF6EE"/>
                </a:solidFill>
                <a:latin typeface="Algerian" panose="04020705040A02060702" pitchFamily="82" charset="0"/>
              </a:rPr>
              <a:t>7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25118" y="7249709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FFF6EE"/>
                </a:solidFill>
                <a:latin typeface="Algerian" panose="04020705040A02060702" pitchFamily="82" charset="0"/>
              </a:rPr>
              <a:t>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28700" y="1857890"/>
            <a:ext cx="7902458" cy="657121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356842" y="1857890"/>
            <a:ext cx="7902458" cy="657121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2355312" y="8665618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10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27169" y="8665618"/>
            <a:ext cx="1905519" cy="94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995"/>
              </a:lnSpc>
              <a:spcBef>
                <a:spcPct val="0"/>
              </a:spcBef>
            </a:pPr>
            <a:r>
              <a:rPr lang="en-US" sz="5710" dirty="0">
                <a:solidFill>
                  <a:srgbClr val="C66344"/>
                </a:solidFill>
                <a:latin typeface="Algerian" panose="04020705040A02060702" pitchFamily="82" charset="0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62600" y="723900"/>
            <a:ext cx="7162800" cy="1577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12329"/>
              </a:lnSpc>
            </a:pPr>
            <a:r>
              <a:rPr lang="en-US" sz="8219" spc="-82" dirty="0">
                <a:solidFill>
                  <a:srgbClr val="FFF6EE"/>
                </a:solidFill>
                <a:latin typeface="Algerian" panose="04020705040A02060702" pitchFamily="82" charset="0"/>
              </a:rPr>
              <a:t>ЗАКЛЮЧЕНИЕ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36955" y="2719101"/>
            <a:ext cx="16814090" cy="6617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04"/>
              </a:lnSpc>
            </a:pPr>
            <a:r>
              <a:rPr lang="en-US" sz="3074" dirty="0">
                <a:solidFill>
                  <a:srgbClr val="FFF6EE"/>
                </a:solidFill>
                <a:latin typeface="Montserrat Bold"/>
              </a:rPr>
              <a:t>В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результате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исследовательской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работы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я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пришла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к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выводу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что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фотография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-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это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сложная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и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трудоёмкая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работа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.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Чтобы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получить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качественное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фото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фотографы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должны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вложить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в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этот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процесс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свою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душу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знания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навык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и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время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.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Наверное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современными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фотоаппаратами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снимать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немного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проще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но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я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хотела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рассмотреть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именно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химический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 smtClean="0">
                <a:solidFill>
                  <a:srgbClr val="FFF6EE"/>
                </a:solidFill>
                <a:latin typeface="Montserrat Bold"/>
              </a:rPr>
              <a:t>метод</a:t>
            </a:r>
            <a:r>
              <a:rPr lang="ru-RU" sz="3074" dirty="0" smtClean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 smtClean="0">
                <a:solidFill>
                  <a:srgbClr val="FFF6EE"/>
                </a:solidFill>
                <a:latin typeface="Montserrat Bold"/>
              </a:rPr>
              <a:t>обработки</a:t>
            </a:r>
            <a:r>
              <a:rPr lang="en-US" sz="3074" dirty="0" smtClean="0">
                <a:solidFill>
                  <a:srgbClr val="FFF6EE"/>
                </a:solidFill>
                <a:latin typeface="Montserrat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Montserrat Bold"/>
              </a:rPr>
              <a:t>фотографий</a:t>
            </a:r>
            <a:r>
              <a:rPr lang="en-US" sz="3074" dirty="0">
                <a:solidFill>
                  <a:srgbClr val="FFF6EE"/>
                </a:solidFill>
                <a:latin typeface="Montserrat Bold"/>
              </a:rPr>
              <a:t>.</a:t>
            </a:r>
          </a:p>
          <a:p>
            <a:pPr algn="ctr">
              <a:lnSpc>
                <a:spcPts val="4304"/>
              </a:lnSpc>
            </a:pPr>
            <a:r>
              <a:rPr lang="en-US" sz="3074" dirty="0">
                <a:solidFill>
                  <a:srgbClr val="FFF6EE"/>
                </a:solidFill>
                <a:latin typeface="Arimo Bold"/>
              </a:rPr>
              <a:t>         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На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данном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этапе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исследования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я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могу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подтвердить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или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опровергнуть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выдвинутую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гипотезу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.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Так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же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я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могу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утверждать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что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созданная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мной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модель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фотоаппарата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действительно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работает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.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Трудности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которые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возникли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время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проявления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изображения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лишь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ещё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раз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доказывают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всю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сложность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и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тонкость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этого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процесса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.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Неудивительно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что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найти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фотографов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до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сих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пор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занимающихся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этим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вручную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,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не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так-то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 </a:t>
            </a:r>
            <a:r>
              <a:rPr lang="en-US" sz="3074" dirty="0" err="1">
                <a:solidFill>
                  <a:srgbClr val="FFF6EE"/>
                </a:solidFill>
                <a:latin typeface="Arimo Bold"/>
              </a:rPr>
              <a:t>просто</a:t>
            </a:r>
            <a:r>
              <a:rPr lang="en-US" sz="3074" dirty="0">
                <a:solidFill>
                  <a:srgbClr val="FFF6EE"/>
                </a:solidFill>
                <a:latin typeface="Arimo Bold"/>
              </a:rPr>
              <a:t>.</a:t>
            </a:r>
          </a:p>
          <a:p>
            <a:pPr marL="0" lvl="0" indent="0" algn="ctr">
              <a:lnSpc>
                <a:spcPts val="4304"/>
              </a:lnSpc>
              <a:spcBef>
                <a:spcPct val="0"/>
              </a:spcBef>
            </a:pPr>
            <a:endParaRPr lang="en-US" sz="3074" dirty="0">
              <a:solidFill>
                <a:srgbClr val="FFF6EE"/>
              </a:solidFill>
              <a:latin typeface="Arimo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69386" y="745225"/>
            <a:ext cx="10618614" cy="9315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1"/>
              </a:lnSpc>
            </a:pP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За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свою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историю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существования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фотография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настолько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прочно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вошла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в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самые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разные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области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нашей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жизни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что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её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присутствие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кажется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незаметным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.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Несмотря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это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фотография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тесно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связана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с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журналистикой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историей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наукой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искусством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многими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другими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важными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областями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жизни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общества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.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Всё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вышеперечисленное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делает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актуальным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изучение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фотографии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как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таковой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.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Однако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стоит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забывать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об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истории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её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развития.Ведь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её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изучение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даёт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возможность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проследить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закономерности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технического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развития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выявить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как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в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процессе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совершенствования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фотографии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человек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научился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познавать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законы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природы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открывать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новые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стороны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свойства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предметов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устанавливать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связь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между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техникой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наукой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другими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областями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человеческой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деятельности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.</a:t>
            </a:r>
          </a:p>
          <a:p>
            <a:pPr>
              <a:lnSpc>
                <a:spcPts val="3691"/>
              </a:lnSpc>
            </a:pP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Установление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закономерностей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развития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или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иной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отрасли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техники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оценка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различных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идей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изобретений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на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разных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этапах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своего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развития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-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позволяют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вырабатывать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критическое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отношение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к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современным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техническим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достижениям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,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их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правильному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осмыслению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 и </a:t>
            </a:r>
            <a:r>
              <a:rPr lang="en-US" sz="2636" dirty="0" err="1">
                <a:solidFill>
                  <a:srgbClr val="C66344"/>
                </a:solidFill>
                <a:latin typeface="Montserrat Extra-Light Bold"/>
              </a:rPr>
              <a:t>пониманию</a:t>
            </a:r>
            <a:r>
              <a:rPr lang="en-US" sz="2636" dirty="0">
                <a:solidFill>
                  <a:srgbClr val="C66344"/>
                </a:solidFill>
                <a:latin typeface="Montserrat Extra-Light Bold"/>
              </a:rPr>
              <a:t>.</a:t>
            </a:r>
          </a:p>
          <a:p>
            <a:pPr marL="0" lvl="0" indent="0">
              <a:lnSpc>
                <a:spcPts val="3691"/>
              </a:lnSpc>
              <a:spcBef>
                <a:spcPct val="0"/>
              </a:spcBef>
            </a:pPr>
            <a:endParaRPr lang="en-US" sz="2636" dirty="0">
              <a:solidFill>
                <a:srgbClr val="C66344"/>
              </a:solidFill>
              <a:latin typeface="Montserrat Extra-Light Bold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0468" y="2147921"/>
            <a:ext cx="7070632" cy="655692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34924" y="647700"/>
            <a:ext cx="7355319" cy="10515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190"/>
              </a:lnSpc>
              <a:spcBef>
                <a:spcPct val="0"/>
              </a:spcBef>
            </a:pPr>
            <a:r>
              <a:rPr lang="en-US" sz="7800" dirty="0">
                <a:solidFill>
                  <a:srgbClr val="C66344"/>
                </a:solidFill>
                <a:latin typeface="Algerian" panose="04020705040A02060702" pitchFamily="82" charset="0"/>
              </a:rPr>
              <a:t>АКТУАЛЬНОСТЬ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668381">
            <a:off x="13661955" y="-1772345"/>
            <a:ext cx="6515568" cy="6444489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212837" y="5143500"/>
            <a:ext cx="7574809" cy="4260777"/>
            <a:chOff x="0" y="0"/>
            <a:chExt cx="1128903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4"/>
              <a:stretch>
                <a:fillRect t="-9339" b="-9339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212837" y="1623570"/>
            <a:ext cx="8117416" cy="3606721"/>
            <a:chOff x="0" y="133351"/>
            <a:chExt cx="10823222" cy="4808961"/>
          </a:xfrm>
        </p:grpSpPr>
        <p:sp>
          <p:nvSpPr>
            <p:cNvPr id="6" name="TextBox 6"/>
            <p:cNvSpPr txBox="1"/>
            <p:nvPr/>
          </p:nvSpPr>
          <p:spPr>
            <a:xfrm>
              <a:off x="74169" y="133351"/>
              <a:ext cx="9950271" cy="16072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lnSpc>
                  <a:spcPts val="9438"/>
                </a:lnSpc>
                <a:spcBef>
                  <a:spcPct val="0"/>
                </a:spcBef>
              </a:pPr>
              <a:r>
                <a:rPr lang="en-US" sz="8500" dirty="0">
                  <a:solidFill>
                    <a:srgbClr val="FFF6EE"/>
                  </a:solidFill>
                  <a:latin typeface="Algerian" panose="04020705040A02060702" pitchFamily="82" charset="0"/>
                </a:rPr>
                <a:t>ЦЕЛЬ РАБОТЫ: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260332"/>
              <a:ext cx="10823222" cy="2681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57"/>
                </a:lnSpc>
              </a:pP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Воспроизвести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старый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способ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создания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фотографии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из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простых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доступных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05" spc="-27" dirty="0" err="1">
                  <a:solidFill>
                    <a:srgbClr val="FFF6EE"/>
                  </a:solidFill>
                  <a:latin typeface="Montserrat Extra-Light Bold"/>
                </a:rPr>
                <a:t>материалов</a:t>
              </a:r>
              <a:r>
                <a:rPr lang="en-US" sz="2705" spc="-27" dirty="0">
                  <a:solidFill>
                    <a:srgbClr val="FFF6EE"/>
                  </a:solidFill>
                  <a:latin typeface="Montserrat Extra-Light Bold"/>
                </a:rPr>
                <a:t>.</a:t>
              </a:r>
            </a:p>
            <a:p>
              <a:pPr marL="0" lvl="0" indent="0">
                <a:lnSpc>
                  <a:spcPts val="4057"/>
                </a:lnSpc>
                <a:spcBef>
                  <a:spcPct val="0"/>
                </a:spcBef>
              </a:pPr>
              <a:endParaRPr lang="en-US" sz="2705" spc="-27" dirty="0">
                <a:solidFill>
                  <a:srgbClr val="FFF6EE"/>
                </a:solidFill>
                <a:latin typeface="Montserrat Extra-Light Bold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117416" y="1623570"/>
            <a:ext cx="10367319" cy="7726512"/>
            <a:chOff x="0" y="133351"/>
            <a:chExt cx="13823092" cy="10302015"/>
          </a:xfrm>
        </p:grpSpPr>
        <p:sp>
          <p:nvSpPr>
            <p:cNvPr id="9" name="TextBox 9"/>
            <p:cNvSpPr txBox="1"/>
            <p:nvPr/>
          </p:nvSpPr>
          <p:spPr>
            <a:xfrm>
              <a:off x="290132" y="133351"/>
              <a:ext cx="13532960" cy="16072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9435"/>
                </a:lnSpc>
                <a:spcBef>
                  <a:spcPct val="0"/>
                </a:spcBef>
              </a:pPr>
              <a:r>
                <a:rPr lang="en-US" sz="8500" dirty="0">
                  <a:solidFill>
                    <a:srgbClr val="FFF6EE"/>
                  </a:solidFill>
                  <a:latin typeface="Algerian" panose="04020705040A02060702" pitchFamily="82" charset="0"/>
                </a:rPr>
                <a:t>ЗАДАЧИ</a:t>
              </a:r>
              <a:r>
                <a:rPr lang="en-US" sz="8500" dirty="0">
                  <a:solidFill>
                    <a:srgbClr val="FFF6EE"/>
                  </a:solidFill>
                  <a:latin typeface="Jingleberry"/>
                </a:rPr>
                <a:t> </a:t>
              </a:r>
              <a:r>
                <a:rPr lang="en-US" sz="8500" dirty="0">
                  <a:solidFill>
                    <a:srgbClr val="FFF6EE"/>
                  </a:solidFill>
                  <a:latin typeface="Algerian" panose="04020705040A02060702" pitchFamily="82" charset="0"/>
                </a:rPr>
                <a:t>РАБОТЫ</a:t>
              </a:r>
              <a:r>
                <a:rPr lang="en-US" sz="8500" dirty="0">
                  <a:solidFill>
                    <a:srgbClr val="FFF6EE"/>
                  </a:solidFill>
                  <a:latin typeface="Jingleberry"/>
                </a:rPr>
                <a:t>: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2268313"/>
              <a:ext cx="13532960" cy="81670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96"/>
                </a:lnSpc>
              </a:pP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1.Ознакомиться с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историей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развития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фотографии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.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Рассмотреть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различные</a:t>
              </a:r>
              <a:endParaRPr lang="en-US" sz="2731" spc="-27" dirty="0">
                <a:solidFill>
                  <a:srgbClr val="FFF6EE"/>
                </a:solidFill>
                <a:latin typeface="Montserrat Extra-Light Bold"/>
              </a:endParaRPr>
            </a:p>
            <a:p>
              <a:pPr>
                <a:lnSpc>
                  <a:spcPts val="4096"/>
                </a:lnSpc>
              </a:pP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варианты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применения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химических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веществ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в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процессе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создания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фотографии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.</a:t>
              </a:r>
            </a:p>
            <a:p>
              <a:pPr>
                <a:lnSpc>
                  <a:spcPts val="4096"/>
                </a:lnSpc>
              </a:pP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2.  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Создать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действующую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модель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фотоаппарата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.</a:t>
              </a:r>
            </a:p>
            <a:p>
              <a:pPr>
                <a:lnSpc>
                  <a:spcPts val="4096"/>
                </a:lnSpc>
              </a:pP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3.  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Разработать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и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опробовать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растворы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для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обработки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фотоплёнки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,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получить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готовые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фотографии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.</a:t>
              </a:r>
            </a:p>
            <a:p>
              <a:pPr>
                <a:lnSpc>
                  <a:spcPts val="4096"/>
                </a:lnSpc>
              </a:pP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4.  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Встретиться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с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действующим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фотографом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и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узнать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её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мнение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о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плюсах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и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минусах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плёночных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и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цифровых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 </a:t>
              </a:r>
              <a:r>
                <a:rPr lang="en-US" sz="2731" spc="-27" dirty="0" err="1">
                  <a:solidFill>
                    <a:srgbClr val="FFF6EE"/>
                  </a:solidFill>
                  <a:latin typeface="Montserrat Extra-Light Bold"/>
                </a:rPr>
                <a:t>фотоаппаратов</a:t>
              </a:r>
              <a:r>
                <a:rPr lang="en-US" sz="2731" spc="-27" dirty="0">
                  <a:solidFill>
                    <a:srgbClr val="FFF6EE"/>
                  </a:solidFill>
                  <a:latin typeface="Montserrat Extra-Light Bold"/>
                </a:rPr>
                <a:t>.</a:t>
              </a:r>
            </a:p>
            <a:p>
              <a:pPr>
                <a:lnSpc>
                  <a:spcPts val="4096"/>
                </a:lnSpc>
              </a:pPr>
              <a:endParaRPr lang="en-US" sz="2731" spc="-27" dirty="0">
                <a:solidFill>
                  <a:srgbClr val="FFF6EE"/>
                </a:solidFill>
                <a:latin typeface="Montserrat Extra-Light Bold"/>
              </a:endParaRPr>
            </a:p>
            <a:p>
              <a:pPr marL="0" lvl="0" indent="0">
                <a:lnSpc>
                  <a:spcPts val="4096"/>
                </a:lnSpc>
                <a:spcBef>
                  <a:spcPct val="0"/>
                </a:spcBef>
              </a:pPr>
              <a:endParaRPr lang="en-US" sz="2731" spc="-27" dirty="0">
                <a:solidFill>
                  <a:srgbClr val="FFF6EE"/>
                </a:solidFill>
                <a:latin typeface="Montserrat Extra-Light Bol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628069" y="3663463"/>
            <a:ext cx="1077531" cy="10657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1582400" y="3663463"/>
            <a:ext cx="1077531" cy="10657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638416" y="3249202"/>
            <a:ext cx="3011168" cy="189429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750344" y="1464666"/>
            <a:ext cx="4787312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341"/>
              </a:lnSpc>
              <a:spcBef>
                <a:spcPct val="0"/>
              </a:spcBef>
            </a:pPr>
            <a:r>
              <a:rPr lang="en-US" sz="6675" dirty="0">
                <a:solidFill>
                  <a:srgbClr val="D68369"/>
                </a:solidFill>
                <a:latin typeface="Algerian" panose="04020705040A02060702" pitchFamily="82" charset="0"/>
              </a:rPr>
              <a:t>ГИПОТЕЗА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04436" y="6057900"/>
            <a:ext cx="13079128" cy="206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9"/>
              </a:lnSpc>
              <a:spcBef>
                <a:spcPct val="0"/>
              </a:spcBef>
            </a:pP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Даже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если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действующую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модель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фотоаппарата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можно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сделать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своими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руками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,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то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снимки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,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сделанные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им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,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будут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значительно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хуже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по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качеству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,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чем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фотографии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,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сделанные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настоящим</a:t>
            </a:r>
            <a:r>
              <a:rPr lang="en-US" sz="2999" u="none" dirty="0">
                <a:solidFill>
                  <a:srgbClr val="D68369"/>
                </a:solidFill>
                <a:latin typeface="Montserrat Bold"/>
              </a:rPr>
              <a:t> </a:t>
            </a:r>
            <a:r>
              <a:rPr lang="en-US" sz="2999" u="none" dirty="0" err="1">
                <a:solidFill>
                  <a:srgbClr val="D68369"/>
                </a:solidFill>
                <a:latin typeface="Montserrat Bold"/>
              </a:rPr>
              <a:t>фотоаппаратом</a:t>
            </a:r>
            <a:endParaRPr lang="en-US" sz="2999" u="none" dirty="0">
              <a:solidFill>
                <a:srgbClr val="D68369"/>
              </a:solidFill>
              <a:latin typeface="Montserrat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4650" y="2651246"/>
            <a:ext cx="10821650" cy="64479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4036"/>
          <a:stretch>
            <a:fillRect/>
          </a:stretch>
        </p:blipFill>
        <p:spPr>
          <a:xfrm>
            <a:off x="11046300" y="2768080"/>
            <a:ext cx="6984489" cy="621423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57200" y="647700"/>
            <a:ext cx="19130150" cy="1024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887"/>
              </a:lnSpc>
            </a:pPr>
            <a:r>
              <a:rPr lang="en-US" sz="5500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Прототип</a:t>
            </a:r>
            <a:r>
              <a:rPr lang="en-US" sz="5500" spc="-59" dirty="0">
                <a:solidFill>
                  <a:srgbClr val="FFF6EE"/>
                </a:solidFill>
                <a:latin typeface="Algerian" panose="04020705040A02060702" pitchFamily="82" charset="0"/>
              </a:rPr>
              <a:t> </a:t>
            </a:r>
            <a:r>
              <a:rPr lang="en-US" sz="5500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современного</a:t>
            </a:r>
            <a:r>
              <a:rPr lang="en-US" sz="5500" spc="-59" dirty="0">
                <a:solidFill>
                  <a:srgbClr val="FFF6EE"/>
                </a:solidFill>
                <a:latin typeface="Algerian" panose="04020705040A02060702" pitchFamily="82" charset="0"/>
              </a:rPr>
              <a:t> </a:t>
            </a:r>
            <a:r>
              <a:rPr lang="en-US" sz="5500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фотоаппарата</a:t>
            </a:r>
            <a:r>
              <a:rPr lang="en-US" sz="5500" spc="-59" dirty="0">
                <a:solidFill>
                  <a:srgbClr val="FFF6EE"/>
                </a:solidFill>
                <a:latin typeface="Algerian" panose="04020705040A02060702" pitchFamily="82" charset="0"/>
              </a:rPr>
              <a:t>- </a:t>
            </a:r>
            <a:r>
              <a:rPr lang="en-US" sz="5500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камера-обскура</a:t>
            </a:r>
            <a:endParaRPr lang="en-US" sz="5500" spc="-59" dirty="0">
              <a:solidFill>
                <a:srgbClr val="FFF6E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0426" y="3973171"/>
            <a:ext cx="6792352" cy="482823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156" t="4233" r="4455" b="17189"/>
          <a:stretch>
            <a:fillRect/>
          </a:stretch>
        </p:blipFill>
        <p:spPr>
          <a:xfrm>
            <a:off x="10113590" y="0"/>
            <a:ext cx="6833239" cy="440646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240"/>
          <a:stretch>
            <a:fillRect/>
          </a:stretch>
        </p:blipFill>
        <p:spPr>
          <a:xfrm>
            <a:off x="10434411" y="4895609"/>
            <a:ext cx="6191597" cy="475011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38200" y="1151663"/>
            <a:ext cx="7741574" cy="21031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190"/>
              </a:lnSpc>
              <a:spcBef>
                <a:spcPct val="0"/>
              </a:spcBef>
            </a:pPr>
            <a:r>
              <a:rPr lang="en-US" sz="7800" dirty="0">
                <a:solidFill>
                  <a:srgbClr val="C66344"/>
                </a:solidFill>
                <a:latin typeface="Algerian" panose="04020705040A02060702" pitchFamily="82" charset="0"/>
              </a:rPr>
              <a:t>ПЕРВЫЕ В МИРЕ ФОТОГРАФИИ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1213" y="8956579"/>
            <a:ext cx="4345397" cy="546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39"/>
              </a:lnSpc>
              <a:spcBef>
                <a:spcPct val="0"/>
              </a:spcBef>
            </a:pPr>
            <a:r>
              <a:rPr lang="en-US" sz="3242" dirty="0" err="1">
                <a:solidFill>
                  <a:srgbClr val="C66344"/>
                </a:solidFill>
                <a:latin typeface="Montserrat Bold"/>
              </a:rPr>
              <a:t>Снимок</a:t>
            </a:r>
            <a:r>
              <a:rPr lang="en-US" sz="3242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3242" dirty="0" err="1">
                <a:solidFill>
                  <a:srgbClr val="C66344"/>
                </a:solidFill>
                <a:latin typeface="Montserrat Bold"/>
              </a:rPr>
              <a:t>Ньепса</a:t>
            </a:r>
            <a:endParaRPr lang="en-US" sz="3242" dirty="0">
              <a:solidFill>
                <a:srgbClr val="C66344"/>
              </a:solidFill>
              <a:latin typeface="Montserrat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36690" y="4349317"/>
            <a:ext cx="4345397" cy="546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39"/>
              </a:lnSpc>
              <a:spcBef>
                <a:spcPct val="0"/>
              </a:spcBef>
            </a:pPr>
            <a:r>
              <a:rPr lang="en-US" sz="3242" dirty="0" err="1">
                <a:solidFill>
                  <a:srgbClr val="C66344"/>
                </a:solidFill>
                <a:latin typeface="Montserrat Bold"/>
              </a:rPr>
              <a:t>Снимок</a:t>
            </a:r>
            <a:r>
              <a:rPr lang="en-US" sz="3242" dirty="0">
                <a:solidFill>
                  <a:srgbClr val="C66344"/>
                </a:solidFill>
                <a:latin typeface="Montserrat Bold"/>
              </a:rPr>
              <a:t> </a:t>
            </a:r>
            <a:r>
              <a:rPr lang="en-US" sz="3242" dirty="0" err="1">
                <a:solidFill>
                  <a:srgbClr val="C66344"/>
                </a:solidFill>
                <a:latin typeface="Montserrat Bold"/>
              </a:rPr>
              <a:t>Тальбота</a:t>
            </a:r>
            <a:endParaRPr lang="en-US" sz="3242" dirty="0">
              <a:solidFill>
                <a:srgbClr val="C66344"/>
              </a:solidFill>
              <a:latin typeface="Montserra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357511" y="9588575"/>
            <a:ext cx="4345397" cy="546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39"/>
              </a:lnSpc>
              <a:spcBef>
                <a:spcPct val="0"/>
              </a:spcBef>
            </a:pPr>
            <a:r>
              <a:rPr lang="en-US" sz="3242">
                <a:solidFill>
                  <a:srgbClr val="C66344"/>
                </a:solidFill>
                <a:latin typeface="Montserrat Bold"/>
              </a:rPr>
              <a:t>Снимок Дагера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8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2061" r="20683"/>
          <a:stretch>
            <a:fillRect/>
          </a:stretch>
        </p:blipFill>
        <p:spPr>
          <a:xfrm>
            <a:off x="1607913" y="2055512"/>
            <a:ext cx="15072173" cy="720278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353113" y="419100"/>
            <a:ext cx="15934887" cy="1141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887"/>
              </a:lnSpc>
            </a:pPr>
            <a:r>
              <a:rPr lang="en-US" sz="5925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Строение</a:t>
            </a:r>
            <a:r>
              <a:rPr lang="en-US" sz="5925" spc="-59" dirty="0">
                <a:solidFill>
                  <a:srgbClr val="FFF6EE"/>
                </a:solidFill>
                <a:latin typeface="Algerian" panose="04020705040A02060702" pitchFamily="82" charset="0"/>
              </a:rPr>
              <a:t> </a:t>
            </a:r>
            <a:r>
              <a:rPr lang="en-US" sz="5925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черно-белых</a:t>
            </a:r>
            <a:r>
              <a:rPr lang="en-US" sz="5925" spc="-59" dirty="0">
                <a:solidFill>
                  <a:srgbClr val="FFF6EE"/>
                </a:solidFill>
                <a:latin typeface="Algerian" panose="04020705040A02060702" pitchFamily="82" charset="0"/>
              </a:rPr>
              <a:t> </a:t>
            </a:r>
            <a:r>
              <a:rPr lang="en-US" sz="5925" spc="-59" dirty="0" err="1">
                <a:solidFill>
                  <a:srgbClr val="FFF6EE"/>
                </a:solidFill>
                <a:latin typeface="Algerian" panose="04020705040A02060702" pitchFamily="82" charset="0"/>
              </a:rPr>
              <a:t>фотоматериалов</a:t>
            </a:r>
            <a:endParaRPr lang="en-US" sz="5925" spc="-59" dirty="0">
              <a:solidFill>
                <a:srgbClr val="FFF6E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26178" y="1793428"/>
            <a:ext cx="13835645" cy="764164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124200" y="266700"/>
            <a:ext cx="13359455" cy="1141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887"/>
              </a:lnSpc>
            </a:pPr>
            <a:r>
              <a:rPr lang="en-US" sz="5925" spc="-59" dirty="0" err="1">
                <a:solidFill>
                  <a:srgbClr val="C66344"/>
                </a:solidFill>
                <a:latin typeface="Algerian" panose="04020705040A02060702" pitchFamily="82" charset="0"/>
              </a:rPr>
              <a:t>Строение</a:t>
            </a:r>
            <a:r>
              <a:rPr lang="en-US" sz="5925" spc="-59" dirty="0">
                <a:solidFill>
                  <a:srgbClr val="C66344"/>
                </a:solidFill>
                <a:latin typeface="Algerian" panose="04020705040A02060702" pitchFamily="82" charset="0"/>
              </a:rPr>
              <a:t> </a:t>
            </a:r>
            <a:r>
              <a:rPr lang="en-US" sz="5925" spc="-59" dirty="0" err="1">
                <a:solidFill>
                  <a:srgbClr val="C66344"/>
                </a:solidFill>
                <a:latin typeface="Algerian" panose="04020705040A02060702" pitchFamily="82" charset="0"/>
              </a:rPr>
              <a:t>цветных</a:t>
            </a:r>
            <a:r>
              <a:rPr lang="en-US" sz="5925" spc="-59" dirty="0">
                <a:solidFill>
                  <a:srgbClr val="C66344"/>
                </a:solidFill>
                <a:latin typeface="Algerian" panose="04020705040A02060702" pitchFamily="82" charset="0"/>
              </a:rPr>
              <a:t> </a:t>
            </a:r>
            <a:r>
              <a:rPr lang="en-US" sz="5925" spc="-59" dirty="0" err="1">
                <a:solidFill>
                  <a:srgbClr val="C66344"/>
                </a:solidFill>
                <a:latin typeface="Algerian" panose="04020705040A02060702" pitchFamily="82" charset="0"/>
              </a:rPr>
              <a:t>фотоматериалов</a:t>
            </a:r>
            <a:endParaRPr lang="en-US" sz="5925" spc="-59" dirty="0">
              <a:solidFill>
                <a:srgbClr val="C66344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" y="2400300"/>
            <a:ext cx="18298236" cy="60994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02055" y="800100"/>
            <a:ext cx="929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Обработка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chemeClr val="bg1"/>
                </a:solidFill>
              </a:rPr>
              <a:t>фотоматериалов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33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433</Words>
  <Application>Microsoft Office PowerPoint</Application>
  <PresentationFormat>Произвольный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Algerian</vt:lpstr>
      <vt:lpstr>Montserrat Bold</vt:lpstr>
      <vt:lpstr>Calibri</vt:lpstr>
      <vt:lpstr>Arimo Bold</vt:lpstr>
      <vt:lpstr>Montserrat Extra-Light Bold</vt:lpstr>
      <vt:lpstr>Jingleberry</vt:lpstr>
      <vt:lpstr>Arial</vt:lpstr>
      <vt:lpstr>Jingleberry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"Старинные методы</dc:title>
  <cp:lastModifiedBy>1</cp:lastModifiedBy>
  <cp:revision>6</cp:revision>
  <dcterms:created xsi:type="dcterms:W3CDTF">2006-08-16T00:00:00Z</dcterms:created>
  <dcterms:modified xsi:type="dcterms:W3CDTF">2022-02-27T10:40:47Z</dcterms:modified>
  <dc:identifier>DAE261NUgUM</dc:identifier>
</cp:coreProperties>
</file>