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0"/>
  </p:notesMasterIdLst>
  <p:sldIdLst>
    <p:sldId id="265" r:id="rId2"/>
    <p:sldId id="266" r:id="rId3"/>
    <p:sldId id="263" r:id="rId4"/>
    <p:sldId id="264" r:id="rId5"/>
    <p:sldId id="267" r:id="rId6"/>
    <p:sldId id="258" r:id="rId7"/>
    <p:sldId id="259" r:id="rId8"/>
    <p:sldId id="268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5" d="100"/>
          <a:sy n="75" d="100"/>
        </p:scale>
        <p:origin x="-1140" y="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A7F603-D2BC-4F44-97DB-E086EB021B32}" type="datetimeFigureOut">
              <a:rPr lang="ru-RU" smtClean="0"/>
              <a:pPr/>
              <a:t>01.01.2023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42DEB2-4F7D-4146-AF30-4F9DE48B11D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7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7.png"/><Relationship Id="rId5" Type="http://schemas.microsoft.com/office/2007/relationships/media" Target="../media/media1.mp3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472518" cy="1416050"/>
          </a:xfrm>
        </p:spPr>
        <p:txBody>
          <a:bodyPr>
            <a:noAutofit/>
          </a:bodyPr>
          <a:lstStyle/>
          <a:p>
            <a:r>
              <a:rPr lang="en-US" sz="4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North Ossetia </a:t>
            </a:r>
            <a:br>
              <a:rPr lang="en-US" sz="4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en-US" sz="4800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Alania</a:t>
            </a:r>
            <a:endParaRPr lang="ru-RU" sz="48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ru-RU" dirty="0" smtClean="0"/>
              <a:t>	</a:t>
            </a:r>
            <a:endParaRPr lang="ru-RU" b="1" dirty="0">
              <a:solidFill>
                <a:srgbClr val="FFFF00"/>
              </a:solidFill>
            </a:endParaRPr>
          </a:p>
        </p:txBody>
      </p:sp>
      <p:pic>
        <p:nvPicPr>
          <p:cNvPr id="7" name="Содержимое 6" descr="hello_html_653ed22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214282" y="1571612"/>
            <a:ext cx="3901440" cy="2481072"/>
          </a:xfrm>
        </p:spPr>
      </p:pic>
      <p:pic>
        <p:nvPicPr>
          <p:cNvPr id="8" name="Содержимое 7" descr="Wapen_Ossetien.svg.pn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5214942" y="1071546"/>
            <a:ext cx="3424254" cy="3281377"/>
          </a:xfrm>
        </p:spPr>
      </p:pic>
      <p:sp>
        <p:nvSpPr>
          <p:cNvPr id="6" name="TextBox 5"/>
          <p:cNvSpPr txBox="1"/>
          <p:nvPr/>
        </p:nvSpPr>
        <p:spPr>
          <a:xfrm>
            <a:off x="142844" y="4286256"/>
            <a:ext cx="421484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The national flag is a panel of three stripes of yellow, red and white. Yellow is a symbol of abundance and wealth, </a:t>
            </a:r>
            <a:r>
              <a:rPr lang="en-US" sz="2000" b="1" dirty="0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red </a:t>
            </a:r>
            <a:r>
              <a:rPr lang="en-US" sz="2000" b="1" dirty="0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is a symbol of military </a:t>
            </a:r>
            <a:r>
              <a:rPr lang="en-US" sz="2000" b="1" dirty="0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valor, white </a:t>
            </a:r>
            <a:r>
              <a:rPr lang="en-US" sz="2000" b="1" dirty="0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is a symbol of moral </a:t>
            </a:r>
            <a:r>
              <a:rPr lang="en-US" sz="2000" b="1" dirty="0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purity</a:t>
            </a:r>
            <a:endParaRPr lang="ru-RU" sz="2000" b="1" dirty="0">
              <a:solidFill>
                <a:srgbClr val="FFFF00"/>
              </a:solidFill>
              <a:cs typeface="Aharoni" pitchFamily="2" charset="-79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429256" y="4572008"/>
            <a:ext cx="342902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The coat of arms represents the image of a leopard on the background of mountain ranges</a:t>
            </a:r>
            <a:endParaRPr lang="ru-RU" sz="2000" b="1" dirty="0">
              <a:solidFill>
                <a:srgbClr val="FFFF00"/>
              </a:solidFill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Geographical position</a:t>
            </a:r>
            <a:endParaRPr lang="ru-RU" dirty="0"/>
          </a:p>
        </p:txBody>
      </p:sp>
      <p:pic>
        <p:nvPicPr>
          <p:cNvPr id="4" name="Содержимое 3" descr="06e82c0b6c305480800308daa465495c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714488"/>
            <a:ext cx="4679567" cy="4286280"/>
          </a:xfrm>
        </p:spPr>
      </p:pic>
      <p:sp>
        <p:nvSpPr>
          <p:cNvPr id="5" name="Прямоугольник 4"/>
          <p:cNvSpPr/>
          <p:nvPr/>
        </p:nvSpPr>
        <p:spPr>
          <a:xfrm>
            <a:off x="4714876" y="1714488"/>
            <a:ext cx="4286280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Located in: </a:t>
            </a:r>
            <a:r>
              <a:rPr lang="en-US" sz="2400" b="1" dirty="0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Caucasus</a:t>
            </a:r>
            <a:endParaRPr lang="ru-RU" sz="2400" b="1" dirty="0" smtClean="0">
              <a:solidFill>
                <a:srgbClr val="FFFF00"/>
              </a:solidFill>
              <a:cs typeface="Aharoni" pitchFamily="2" charset="-79"/>
            </a:endParaRPr>
          </a:p>
          <a:p>
            <a:r>
              <a:rPr lang="en-US" sz="2400" b="1" dirty="0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Capital: </a:t>
            </a:r>
            <a:r>
              <a:rPr lang="en-US" sz="2400" b="1" dirty="0" err="1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Vladikavkaz</a:t>
            </a:r>
            <a:endParaRPr lang="en-US" sz="2400" b="1" dirty="0" smtClean="0">
              <a:solidFill>
                <a:srgbClr val="FFFF00"/>
              </a:solidFill>
              <a:latin typeface="Aharoni" pitchFamily="2" charset="-79"/>
              <a:cs typeface="Aharoni" pitchFamily="2" charset="-79"/>
            </a:endParaRPr>
          </a:p>
          <a:p>
            <a:r>
              <a:rPr lang="en-US" sz="2400" b="1" dirty="0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It borders: in the </a:t>
            </a:r>
            <a:r>
              <a:rPr lang="en-US" sz="2400" b="1" dirty="0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west on </a:t>
            </a:r>
            <a:r>
              <a:rPr lang="en-US" sz="2400" b="1" dirty="0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the KRB, in the north </a:t>
            </a:r>
            <a:r>
              <a:rPr lang="en-US" sz="2400" b="1" dirty="0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on</a:t>
            </a:r>
            <a:r>
              <a:rPr lang="en-US" sz="2400" b="1" dirty="0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 </a:t>
            </a:r>
            <a:r>
              <a:rPr lang="en-US" sz="2400" b="1" dirty="0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S</a:t>
            </a:r>
            <a:r>
              <a:rPr lang="en-US" sz="2400" b="1" dirty="0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K</a:t>
            </a:r>
            <a:r>
              <a:rPr lang="en-US" sz="2400" b="1" dirty="0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, in the east </a:t>
            </a:r>
            <a:r>
              <a:rPr lang="en-US" sz="2400" b="1" dirty="0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on</a:t>
            </a:r>
            <a:r>
              <a:rPr lang="en-US" sz="2400" b="1" dirty="0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 </a:t>
            </a:r>
            <a:r>
              <a:rPr lang="en-US" sz="2400" b="1" dirty="0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Ingushetia and the </a:t>
            </a:r>
            <a:r>
              <a:rPr lang="ru-RU" sz="2400" b="1" dirty="0" smtClean="0">
                <a:solidFill>
                  <a:srgbClr val="FFFF00"/>
                </a:solidFill>
                <a:cs typeface="Aharoni" pitchFamily="2" charset="-79"/>
              </a:rPr>
              <a:t>С</a:t>
            </a:r>
            <a:r>
              <a:rPr lang="en-US" sz="2400" b="1" dirty="0" err="1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hechenian</a:t>
            </a:r>
            <a:r>
              <a:rPr lang="en-US" sz="2400" b="1" dirty="0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 Republic, in the south </a:t>
            </a:r>
            <a:r>
              <a:rPr lang="en-US" sz="2400" b="1" dirty="0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on</a:t>
            </a:r>
            <a:r>
              <a:rPr lang="en-US" sz="2400" b="1" dirty="0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 </a:t>
            </a:r>
            <a:r>
              <a:rPr lang="en-US" sz="2400" b="1" dirty="0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Georgia and South Ossetia.</a:t>
            </a:r>
          </a:p>
          <a:p>
            <a:r>
              <a:rPr lang="en-US" sz="2400" b="1" dirty="0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It was established on July 7 , </a:t>
            </a:r>
            <a:r>
              <a:rPr lang="en-US" sz="3600" b="1" dirty="0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1924 </a:t>
            </a:r>
            <a:r>
              <a:rPr lang="en-US" sz="2400" b="1" dirty="0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as the North </a:t>
            </a:r>
            <a:r>
              <a:rPr lang="en-US" sz="2400" b="1" dirty="0" err="1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Ossetian</a:t>
            </a:r>
            <a:r>
              <a:rPr lang="en-US" sz="2400" b="1" dirty="0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 Autonomous </a:t>
            </a:r>
            <a:r>
              <a:rPr lang="en-US" sz="2400" b="1" dirty="0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Republic.</a:t>
            </a:r>
            <a:endParaRPr lang="ru-RU" sz="2400" b="1" dirty="0" smtClean="0">
              <a:solidFill>
                <a:srgbClr val="FFFF00"/>
              </a:solidFill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 smtClean="0">
                <a:solidFill>
                  <a:srgbClr val="FFFF00"/>
                </a:solidFill>
              </a:rPr>
              <a:t>Population</a:t>
            </a:r>
            <a:endParaRPr lang="ru-RU" sz="4800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643050"/>
            <a:ext cx="8443914" cy="4852036"/>
          </a:xfrm>
        </p:spPr>
        <p:txBody>
          <a:bodyPr/>
          <a:lstStyle/>
          <a:p>
            <a:r>
              <a:rPr lang="ru-RU" dirty="0" smtClean="0">
                <a:solidFill>
                  <a:srgbClr val="FFFF00"/>
                </a:solidFill>
                <a:cs typeface="Aharoni" pitchFamily="2" charset="-79"/>
              </a:rPr>
              <a:t> </a:t>
            </a:r>
            <a:r>
              <a:rPr lang="ru-RU" b="1" dirty="0" smtClean="0">
                <a:solidFill>
                  <a:srgbClr val="FFFF00"/>
                </a:solidFill>
                <a:cs typeface="Aharoni" pitchFamily="2" charset="-79"/>
              </a:rPr>
              <a:t>568 </a:t>
            </a:r>
            <a:r>
              <a:rPr lang="en-US" b="1" dirty="0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 thousand</a:t>
            </a:r>
            <a:r>
              <a:rPr lang="ru-RU" b="1" dirty="0" smtClean="0">
                <a:solidFill>
                  <a:srgbClr val="FFFF00"/>
                </a:solidFill>
                <a:cs typeface="Aharoni" pitchFamily="2" charset="-79"/>
              </a:rPr>
              <a:t>, </a:t>
            </a:r>
            <a:r>
              <a:rPr lang="en-US" b="1" dirty="0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mainly</a:t>
            </a:r>
            <a:r>
              <a:rPr lang="ru-RU" b="1" dirty="0" smtClean="0">
                <a:solidFill>
                  <a:srgbClr val="FFFF00"/>
                </a:solidFill>
                <a:cs typeface="Aharoni" pitchFamily="2" charset="-79"/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Ossetians</a:t>
            </a:r>
            <a:r>
              <a:rPr lang="ru-RU" b="1" dirty="0" smtClean="0">
                <a:solidFill>
                  <a:srgbClr val="FFFF00"/>
                </a:solidFill>
                <a:cs typeface="Aharoni" pitchFamily="2" charset="-79"/>
              </a:rPr>
              <a:t> </a:t>
            </a:r>
            <a:r>
              <a:rPr lang="en-US" b="1" dirty="0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and Russians</a:t>
            </a:r>
            <a:endParaRPr lang="ru-RU" b="1" dirty="0">
              <a:cs typeface="Aharoni" pitchFamily="2" charset="-79"/>
            </a:endParaRPr>
          </a:p>
        </p:txBody>
      </p:sp>
      <p:pic>
        <p:nvPicPr>
          <p:cNvPr id="5" name="Рисунок 4" descr="1311574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290" y="2285992"/>
            <a:ext cx="5715040" cy="421484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 smtClean="0">
                <a:solidFill>
                  <a:srgbClr val="FFFF00"/>
                </a:solidFill>
              </a:rPr>
              <a:t>Language</a:t>
            </a:r>
            <a:endParaRPr lang="ru-RU" sz="4800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Iranian-speaking people living in the Caucasus. They are descendants of the </a:t>
            </a:r>
            <a:r>
              <a:rPr lang="en-US" b="1" dirty="0" err="1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Alans</a:t>
            </a:r>
            <a:r>
              <a:rPr lang="en-US" b="1" dirty="0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, or descend from one of the Caucasian groups that adopted the Iranian language.</a:t>
            </a:r>
            <a:r>
              <a:rPr lang="ru-RU" b="1" dirty="0" smtClean="0">
                <a:solidFill>
                  <a:srgbClr val="FFFF00"/>
                </a:solidFill>
                <a:cs typeface="Aharoni" pitchFamily="2" charset="-79"/>
              </a:rPr>
              <a:t> </a:t>
            </a:r>
          </a:p>
          <a:p>
            <a:r>
              <a:rPr lang="en-US" b="1" dirty="0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The </a:t>
            </a:r>
            <a:r>
              <a:rPr lang="en-US" b="1" dirty="0" err="1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Ossetian</a:t>
            </a:r>
            <a:r>
              <a:rPr lang="en-US" b="1" dirty="0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 language belongs to the Iranian group of the Indo-European family of languages. In addition to Ossetia, they also live in other regions of Russia, Georgia, Turkey and other countries.</a:t>
            </a:r>
            <a:r>
              <a:rPr lang="ru-RU" b="1" dirty="0" smtClean="0">
                <a:solidFill>
                  <a:srgbClr val="FFFF00"/>
                </a:solidFill>
                <a:cs typeface="Aharoni" pitchFamily="2" charset="-79"/>
              </a:rPr>
              <a:t>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Interesting Facts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5143536"/>
          </a:xfrm>
        </p:spPr>
        <p:txBody>
          <a:bodyPr>
            <a:normAutofit/>
          </a:bodyPr>
          <a:lstStyle/>
          <a:p>
            <a:r>
              <a:rPr lang="en-US" sz="2000" dirty="0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There are more people living in North Ossetia than in countries such as Montenegro, the Bahamas or the Maldives.</a:t>
            </a:r>
          </a:p>
          <a:p>
            <a:r>
              <a:rPr lang="en-US" sz="2000" dirty="0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Many locals keep cattle. So, according to statistics, there are about as many cows here as there are people, and there are three times as many sheep.</a:t>
            </a:r>
            <a:endParaRPr lang="ru-RU" sz="2000" dirty="0" smtClean="0">
              <a:solidFill>
                <a:srgbClr val="FFFF00"/>
              </a:solidFill>
              <a:cs typeface="Aharoni" pitchFamily="2" charset="-79"/>
            </a:endParaRPr>
          </a:p>
          <a:p>
            <a:r>
              <a:rPr lang="en-US" sz="2000" dirty="0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Representatives of more than a dozen nationalities live here. The majority of </a:t>
            </a:r>
            <a:r>
              <a:rPr lang="en-US" sz="2000" dirty="0" err="1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Osetians</a:t>
            </a:r>
            <a:r>
              <a:rPr lang="en-US" sz="2000" dirty="0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 and Russians, about 60% and 20%, respectively.</a:t>
            </a:r>
            <a:endParaRPr lang="ru-RU" sz="2000" dirty="0" smtClean="0">
              <a:solidFill>
                <a:srgbClr val="FFFF00"/>
              </a:solidFill>
              <a:cs typeface="Aharoni" pitchFamily="2" charset="-79"/>
            </a:endParaRPr>
          </a:p>
          <a:p>
            <a:r>
              <a:rPr lang="en-US" sz="2000" dirty="0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Of all the constituent republics of the Russian Federation, North Ossetia is one of the smallest.</a:t>
            </a:r>
            <a:endParaRPr lang="ru-RU" sz="2000" dirty="0" smtClean="0">
              <a:solidFill>
                <a:srgbClr val="FFFF00"/>
              </a:solidFill>
              <a:cs typeface="Aharoni" pitchFamily="2" charset="-79"/>
            </a:endParaRPr>
          </a:p>
          <a:p>
            <a:r>
              <a:rPr lang="en-US" sz="2000" dirty="0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The inhabitants of North Ossetia adopted Christianity half a century before Prince Vladimir baptized Russia.</a:t>
            </a:r>
          </a:p>
          <a:p>
            <a:r>
              <a:rPr lang="en-US" sz="2000" dirty="0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About 50% of the population of North Ossetia lives in </a:t>
            </a:r>
            <a:r>
              <a:rPr lang="en-US" sz="2000" dirty="0" err="1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Vladikavkaz</a:t>
            </a:r>
            <a:r>
              <a:rPr lang="en-US" sz="2000" dirty="0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, the capital of the republic</a:t>
            </a:r>
            <a:endParaRPr lang="ru-RU" sz="2000" dirty="0" smtClean="0">
              <a:solidFill>
                <a:srgbClr val="FFFF00"/>
              </a:solidFill>
              <a:cs typeface="Aharoni" pitchFamily="2" charset="-79"/>
            </a:endParaRPr>
          </a:p>
          <a:p>
            <a:pPr>
              <a:buNone/>
            </a:pPr>
            <a:endParaRPr lang="ru-RU" b="1" dirty="0" smtClean="0">
              <a:solidFill>
                <a:srgbClr val="FFFF0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472518" cy="1417638"/>
          </a:xfrm>
        </p:spPr>
        <p:txBody>
          <a:bodyPr>
            <a:noAutofit/>
          </a:bodyPr>
          <a:lstStyle/>
          <a:p>
            <a:r>
              <a:rPr lang="en-US" sz="4800" dirty="0" smtClean="0">
                <a:solidFill>
                  <a:srgbClr val="FFFF00"/>
                </a:solidFill>
                <a:effectLst/>
                <a:latin typeface="+mn-lt"/>
              </a:rPr>
              <a:t>National Holidays</a:t>
            </a:r>
            <a:endParaRPr lang="ru-RU" sz="4800" dirty="0">
              <a:solidFill>
                <a:srgbClr val="FFFF00"/>
              </a:solidFill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300039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b="1" dirty="0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NOG AZ</a:t>
            </a:r>
            <a:r>
              <a:rPr lang="ru-RU" sz="2400" b="1" dirty="0" smtClean="0">
                <a:solidFill>
                  <a:srgbClr val="FFFF00"/>
                </a:solidFill>
                <a:cs typeface="Aharoni" pitchFamily="2" charset="-79"/>
              </a:rPr>
              <a:t> – </a:t>
            </a:r>
            <a:r>
              <a:rPr lang="en-US" sz="2400" b="1" dirty="0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New Year</a:t>
            </a:r>
            <a:endParaRPr lang="ru-RU" sz="2400" b="1" dirty="0" smtClean="0">
              <a:solidFill>
                <a:srgbClr val="FFFF00"/>
              </a:solidFill>
              <a:cs typeface="Aharoni" pitchFamily="2" charset="-79"/>
            </a:endParaRPr>
          </a:p>
          <a:p>
            <a:pPr>
              <a:buNone/>
            </a:pPr>
            <a:r>
              <a:rPr lang="en-US" sz="2400" b="1" dirty="0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NOGBON - New Year in the old style is one of the favorite holidays on January 12-14</a:t>
            </a:r>
            <a:endParaRPr lang="ru-RU" sz="2400" b="1" dirty="0" smtClean="0">
              <a:solidFill>
                <a:srgbClr val="FFFF00"/>
              </a:solidFill>
              <a:cs typeface="Aharoni" pitchFamily="2" charset="-79"/>
            </a:endParaRPr>
          </a:p>
          <a:p>
            <a:pPr>
              <a:buNone/>
            </a:pPr>
            <a:r>
              <a:rPr lang="en-US" sz="2400" b="1" dirty="0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KUADZAN</a:t>
            </a:r>
            <a:r>
              <a:rPr lang="ru-RU" sz="2400" b="1" dirty="0" smtClean="0">
                <a:solidFill>
                  <a:srgbClr val="FFFF00"/>
                </a:solidFill>
                <a:cs typeface="Aharoni" pitchFamily="2" charset="-79"/>
              </a:rPr>
              <a:t> – </a:t>
            </a:r>
            <a:r>
              <a:rPr lang="en-US" sz="2400" b="1" dirty="0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EASTER</a:t>
            </a:r>
            <a:endParaRPr lang="ru-RU" sz="2400" b="1" dirty="0" smtClean="0">
              <a:solidFill>
                <a:srgbClr val="FFFF00"/>
              </a:solidFill>
              <a:cs typeface="Aharoni" pitchFamily="2" charset="-79"/>
            </a:endParaRPr>
          </a:p>
          <a:p>
            <a:pPr>
              <a:buNone/>
            </a:pPr>
            <a:r>
              <a:rPr lang="ru-RU" sz="2400" b="1" dirty="0" smtClean="0">
                <a:solidFill>
                  <a:srgbClr val="FFFF00"/>
                </a:solidFill>
                <a:cs typeface="Aharoni" pitchFamily="2" charset="-79"/>
              </a:rPr>
              <a:t>Т</a:t>
            </a:r>
            <a:r>
              <a:rPr lang="en-US" sz="2400" b="1" dirty="0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ARANGELOZ</a:t>
            </a:r>
            <a:r>
              <a:rPr lang="ru-RU" sz="2400" b="1" dirty="0" smtClean="0">
                <a:solidFill>
                  <a:srgbClr val="FFFF00"/>
                </a:solidFill>
                <a:cs typeface="Aharoni" pitchFamily="2" charset="-79"/>
              </a:rPr>
              <a:t> - </a:t>
            </a:r>
            <a:r>
              <a:rPr lang="en-US" sz="2400" b="1" dirty="0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day of fertility and grace</a:t>
            </a:r>
            <a:endParaRPr lang="ru-RU" sz="2400" b="1" dirty="0" smtClean="0">
              <a:solidFill>
                <a:srgbClr val="FFFF00"/>
              </a:solidFill>
              <a:cs typeface="Aharoni" pitchFamily="2" charset="-79"/>
            </a:endParaRPr>
          </a:p>
          <a:p>
            <a:pPr>
              <a:buNone/>
            </a:pPr>
            <a:r>
              <a:rPr lang="en-US" sz="2400" b="1" dirty="0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UATSILA</a:t>
            </a:r>
            <a:r>
              <a:rPr lang="ru-RU" sz="2400" b="1" dirty="0" smtClean="0">
                <a:solidFill>
                  <a:srgbClr val="FFFF00"/>
                </a:solidFill>
                <a:cs typeface="Aharoni" pitchFamily="2" charset="-79"/>
              </a:rPr>
              <a:t> - </a:t>
            </a:r>
            <a:r>
              <a:rPr lang="en-US" sz="2400" b="1" dirty="0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day of the patron saint of cereals 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6" name="Девичий танец - САМАЯ КРАСИВАЯ МУЗЫКА НА ПЛАНЕТЕ ЗЕМЛЯ!!!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5">
                  <p14:fade out="8000"/>
                </p14:media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0" y="6303401"/>
            <a:ext cx="487363" cy="487363"/>
          </a:xfrm>
          <a:prstGeom prst="rect">
            <a:avLst/>
          </a:prstGeom>
        </p:spPr>
      </p:pic>
      <p:pic>
        <p:nvPicPr>
          <p:cNvPr id="7" name="Рисунок 6" descr="imgpreview.jpe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00694" y="4286256"/>
            <a:ext cx="3643306" cy="2303854"/>
          </a:xfrm>
          <a:prstGeom prst="rect">
            <a:avLst/>
          </a:prstGeom>
        </p:spPr>
      </p:pic>
      <p:pic>
        <p:nvPicPr>
          <p:cNvPr id="8" name="Рисунок 7" descr="ВГ день осетии 1012 10 19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0" y="4357694"/>
            <a:ext cx="4357686" cy="221457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973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2984"/>
          </a:xfrm>
        </p:spPr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Traditional Dishes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52736"/>
            <a:ext cx="9144000" cy="4725738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§"/>
            </a:pPr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§"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 descr="102652848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14422"/>
            <a:ext cx="4929190" cy="3643338"/>
          </a:xfrm>
          <a:prstGeom prst="rect">
            <a:avLst/>
          </a:prstGeom>
        </p:spPr>
      </p:pic>
      <p:pic>
        <p:nvPicPr>
          <p:cNvPr id="7" name="Рисунок 6" descr="osetinskie-1536x1024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628" y="2928934"/>
            <a:ext cx="4143372" cy="354806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42844" y="5072074"/>
            <a:ext cx="45720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Boiled meat in a cauldron is more often beef, less often lamb Shish kebab from different types of meat</a:t>
            </a:r>
            <a:endParaRPr lang="ru-RU" sz="2400" b="1" dirty="0">
              <a:solidFill>
                <a:srgbClr val="FFFF00"/>
              </a:solidFill>
              <a:cs typeface="Aharoni" pitchFamily="2" charset="-79"/>
            </a:endParaRPr>
          </a:p>
        </p:txBody>
      </p:sp>
      <p:sp>
        <p:nvSpPr>
          <p:cNvPr id="9" name="TextBox 8"/>
          <p:cNvSpPr txBox="1"/>
          <p:nvPr/>
        </p:nvSpPr>
        <p:spPr>
          <a:xfrm flipH="1">
            <a:off x="5286380" y="1500174"/>
            <a:ext cx="35004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Pies with various fillings</a:t>
            </a:r>
          </a:p>
          <a:p>
            <a:r>
              <a:rPr lang="en-US" sz="2400" b="1" dirty="0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Brushwood</a:t>
            </a:r>
          </a:p>
          <a:p>
            <a:r>
              <a:rPr lang="en-US" sz="2400" b="1" dirty="0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Beer</a:t>
            </a:r>
            <a:endParaRPr lang="ru-RU" sz="2400" b="1" dirty="0">
              <a:solidFill>
                <a:srgbClr val="FFFF00"/>
              </a:solidFill>
              <a:cs typeface="Aharoni" pitchFamily="2" charset="-79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609600"/>
            <a:ext cx="8472518" cy="1828800"/>
          </a:xfrm>
        </p:spPr>
        <p:txBody>
          <a:bodyPr/>
          <a:lstStyle/>
          <a:p>
            <a:r>
              <a:rPr lang="en-US" sz="4000" dirty="0" smtClean="0">
                <a:solidFill>
                  <a:srgbClr val="FFFF00"/>
                </a:solidFill>
              </a:rPr>
              <a:t>Completed by </a:t>
            </a:r>
            <a:r>
              <a:rPr lang="en-US" sz="4000" dirty="0" err="1" smtClean="0">
                <a:solidFill>
                  <a:srgbClr val="FFFF00"/>
                </a:solidFill>
              </a:rPr>
              <a:t>Orlova</a:t>
            </a:r>
            <a:r>
              <a:rPr lang="en-US" sz="4000" dirty="0" smtClean="0">
                <a:solidFill>
                  <a:srgbClr val="FFFF00"/>
                </a:solidFill>
              </a:rPr>
              <a:t> A.A.</a:t>
            </a:r>
            <a:endParaRPr lang="ru-RU" sz="4000" dirty="0">
              <a:solidFill>
                <a:srgbClr val="FFFF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71472" y="2507786"/>
            <a:ext cx="8115328" cy="1509712"/>
          </a:xfrm>
        </p:spPr>
        <p:txBody>
          <a:bodyPr>
            <a:noAutofit/>
          </a:bodyPr>
          <a:lstStyle/>
          <a:p>
            <a:r>
              <a:rPr lang="en-US" sz="2800" dirty="0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English teacher of the school N9</a:t>
            </a:r>
          </a:p>
          <a:p>
            <a:r>
              <a:rPr lang="en-US" sz="2800" dirty="0" err="1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Predgorny</a:t>
            </a:r>
            <a:r>
              <a:rPr lang="en-US" sz="2800" dirty="0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okrug</a:t>
            </a:r>
            <a:endParaRPr lang="en-US" sz="2800" dirty="0" smtClean="0">
              <a:solidFill>
                <a:srgbClr val="FFFF00"/>
              </a:solidFill>
              <a:latin typeface="Aharoni" pitchFamily="2" charset="-79"/>
              <a:cs typeface="Aharoni" pitchFamily="2" charset="-79"/>
            </a:endParaRPr>
          </a:p>
          <a:p>
            <a:r>
              <a:rPr lang="en-US" sz="2800" dirty="0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Stavropol </a:t>
            </a:r>
            <a:r>
              <a:rPr lang="en-US" sz="2800" dirty="0" err="1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Krai</a:t>
            </a:r>
            <a:endParaRPr lang="ru-RU" sz="2800" dirty="0">
              <a:solidFill>
                <a:srgbClr val="FFFF00"/>
              </a:solidFill>
              <a:cs typeface="Aharoni" pitchFamily="2" charset="-79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Другая 1">
      <a:dk1>
        <a:srgbClr val="007DEA"/>
      </a:dk1>
      <a:lt1>
        <a:sysClr val="window" lastClr="FFFFFF"/>
      </a:lt1>
      <a:dk2>
        <a:srgbClr val="5FE7D5"/>
      </a:dk2>
      <a:lt2>
        <a:srgbClr val="D6ECFF"/>
      </a:lt2>
      <a:accent1>
        <a:srgbClr val="51D9FF"/>
      </a:accent1>
      <a:accent2>
        <a:srgbClr val="0081A5"/>
      </a:accent2>
      <a:accent3>
        <a:srgbClr val="C9F7F1"/>
      </a:accent3>
      <a:accent4>
        <a:srgbClr val="00ADDC"/>
      </a:accent4>
      <a:accent5>
        <a:srgbClr val="94EFE3"/>
      </a:accent5>
      <a:accent6>
        <a:srgbClr val="60B5FF"/>
      </a:accent6>
      <a:hlink>
        <a:srgbClr val="138677"/>
      </a:hlink>
      <a:folHlink>
        <a:srgbClr val="A7D6FF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479</TotalTime>
  <Words>396</Words>
  <Application>Microsoft Office PowerPoint</Application>
  <PresentationFormat>Экран (4:3)</PresentationFormat>
  <Paragraphs>36</Paragraphs>
  <Slides>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Апекс</vt:lpstr>
      <vt:lpstr>North Ossetia  Alania</vt:lpstr>
      <vt:lpstr>Geographical position</vt:lpstr>
      <vt:lpstr>Population</vt:lpstr>
      <vt:lpstr>Language</vt:lpstr>
      <vt:lpstr>Interesting Facts </vt:lpstr>
      <vt:lpstr>National Holidays</vt:lpstr>
      <vt:lpstr>Traditional Dishes</vt:lpstr>
      <vt:lpstr>Completed by Orlova A.A.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Национальность: Осетины.</dc:title>
  <dc:creator>Orlova A.A</dc:creator>
  <cp:lastModifiedBy>hp</cp:lastModifiedBy>
  <cp:revision>52</cp:revision>
  <dcterms:created xsi:type="dcterms:W3CDTF">2017-12-06T09:05:32Z</dcterms:created>
  <dcterms:modified xsi:type="dcterms:W3CDTF">2023-01-01T13:10:31Z</dcterms:modified>
</cp:coreProperties>
</file>