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CDCE0A-1055-4E15-8A06-AFB68D9C0C80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8F6F6-4F54-4073-9E1C-AABCF7A2C946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1D99D6-654D-4EBB-8B40-289F439778E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F4128-2B10-4056-8513-4EEDCA5E106D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95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CB1B76-686E-4E6A-9D7C-A843793F4621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CC8A0-65FB-48D2-98FF-BB9864340992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29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CE8A27-2321-4E3B-B236-5CB0520E0EF4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028167-6BB9-40D1-991F-1237A7838FF7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0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BEFB71-8365-4928-BF0E-A8DB53E691BF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75BC-14D3-4985-B05D-C10C4867E6AB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0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85EC31-0F2D-4E5D-9F06-18EA71E0BF48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3E969-208F-4EAC-8BC3-26A493650AEC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5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AD9618-CAC4-4865-AE4B-AF26A0AE0613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634901-08A4-4E6B-AF1B-A28DD747158E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6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0D8F59-C071-4F52-BD5F-ACA7059FDB2C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574FE-E845-435A-9FD8-6DB19D8F2FB7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66C763-AA66-471F-8D44-561DCF5A330E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FC3740-DBBA-4D1F-9F1B-BF2972F5857D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5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187712-46FB-465E-A5A3-5606C20982B6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E3EF5-7775-41EF-878D-CDC07E629DDD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434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D98473-D2D3-4276-8145-DB23F751D4FB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E249B-B374-4A2A-983B-558BB50B850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100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17E25D9-F41A-46AC-83F3-0C0E611C46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12.11.2021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79D045-FE9E-4E7D-8104-E34AB59B3715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6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275856" y="993838"/>
            <a:ext cx="5100646" cy="437937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5000" b="1" dirty="0" smtClean="0">
                <a:solidFill>
                  <a:schemeClr val="accent6">
                    <a:lumMod val="50000"/>
                  </a:schemeClr>
                </a:solidFill>
                <a:latin typeface="CafeParisC" pitchFamily="2" charset="0"/>
              </a:rPr>
              <a:t>Опера  </a:t>
            </a:r>
            <a:br>
              <a:rPr lang="ru-RU" sz="5000" b="1" dirty="0" smtClean="0">
                <a:solidFill>
                  <a:schemeClr val="accent6">
                    <a:lumMod val="50000"/>
                  </a:schemeClr>
                </a:solidFill>
                <a:latin typeface="CafeParisC" pitchFamily="2" charset="0"/>
              </a:rPr>
            </a:br>
            <a:r>
              <a:rPr lang="ru-RU" sz="5000" b="1" dirty="0" smtClean="0">
                <a:solidFill>
                  <a:schemeClr val="accent6">
                    <a:lumMod val="50000"/>
                  </a:schemeClr>
                </a:solidFill>
                <a:latin typeface="CafeParisC" pitchFamily="2" charset="0"/>
              </a:rPr>
              <a:t>А.П.Бородина</a:t>
            </a:r>
            <a:br>
              <a:rPr lang="ru-RU" sz="5000" b="1" dirty="0" smtClean="0">
                <a:solidFill>
                  <a:schemeClr val="accent6">
                    <a:lumMod val="50000"/>
                  </a:schemeClr>
                </a:solidFill>
                <a:latin typeface="CafeParisC" pitchFamily="2" charset="0"/>
              </a:rPr>
            </a:br>
            <a:r>
              <a:rPr lang="ru-RU" sz="5000" b="1" dirty="0" smtClean="0">
                <a:solidFill>
                  <a:schemeClr val="accent6">
                    <a:lumMod val="50000"/>
                  </a:schemeClr>
                </a:solidFill>
                <a:latin typeface="CafeParisC" pitchFamily="2" charset="0"/>
              </a:rPr>
              <a:t>«Князь Игорь»</a:t>
            </a:r>
            <a:r>
              <a:rPr lang="ru-RU" sz="80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8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8000" dirty="0" smtClean="0"/>
          </a:p>
        </p:txBody>
      </p:sp>
    </p:spTree>
    <p:extLst>
      <p:ext uri="{BB962C8B-B14F-4D97-AF65-F5344CB8AC3E}">
        <p14:creationId xmlns:p14="http://schemas.microsoft.com/office/powerpoint/2010/main" val="75056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188" y="5445125"/>
          <a:ext cx="7993062" cy="930400"/>
        </p:xfrm>
        <a:graphic>
          <a:graphicData uri="http://schemas.openxmlformats.org/drawingml/2006/table">
            <a:tbl>
              <a:tblPr/>
              <a:tblGrid>
                <a:gridCol w="799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Н.К. Рерих. Половецкий стан. Эскиз к половецким пляскам из оперы А.П. Бородина "Князь Игорь". </a:t>
                      </a:r>
                    </a:p>
                  </a:txBody>
                  <a:tcPr marL="9525" marR="9525" marT="9524" marB="9524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268" name="Рисунок 23" descr="Н.К. Рерих. Половецкий стан. Эскиз к половецким пляскам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6250"/>
            <a:ext cx="7667625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24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857232"/>
            <a:ext cx="4176712" cy="459582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Центральным и самым известным фрагментом оперы "Князь Игорь", выражающим главную мысль произведения, является ария князя Игоря.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главная песнь героя в опере, мысли героя, высказанные вслух.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Композитор Бородин подарил арию своему главному герою в трудный момент его жизни. Ведь можно было сделать так, чтобы князь Игорь пел, когда собирался в поход, или в момент солнечного затмения, или в час победы над половцами. Нет, князь Игорь поет в плену.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8313" y="5516563"/>
          <a:ext cx="5040312" cy="579868"/>
        </p:xfrm>
        <a:graphic>
          <a:graphicData uri="http://schemas.openxmlformats.org/drawingml/2006/table">
            <a:tbl>
              <a:tblPr/>
              <a:tblGrid>
                <a:gridCol w="5040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Певец Виктор Курин в образе князя Игоря. </a:t>
                      </a:r>
                    </a:p>
                  </a:txBody>
                  <a:tcPr marL="9525" marR="9525" marT="9518" marB="951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2293" name="Рисунок 22" descr="Певец Виктор Курин в образе князя Игор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3375"/>
            <a:ext cx="3311525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02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71480"/>
            <a:ext cx="4043363" cy="523876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Невыносимо Игорю в неволе, стыд и позор терзают его душу: "Ни сна, ни отдыха измученной душе, / Мне ночь не шлёт надежды и спасенья, / Всё прошлое я вновь переживаю…" Но музыка говорит нам, что это страдания мужественного человека. Благородными, сдержанными интонациями начинается его большая ария. Все вспоминает Игорь… И музыка вспоминает вместе с ним. Она как хорошая память подсказывает ему картины битвы. Его настроение изменяется трижды: в первой части князь сильно переживает случившееся с ним и его дружиной. Он даже не поет, а скорее, говорит под музыку, тяжело вздыхает. Во второй части князь вспоминает о доме, о жене. Только один человек поймет и простит его поход - жена, Ярославна, Лада, как он ласково ее называет. Мелодия меняется, она становится напевной, лиричной нежной, голос Игоря льется свободно и красиво.</a:t>
            </a:r>
          </a:p>
        </p:txBody>
      </p:sp>
      <p:pic>
        <p:nvPicPr>
          <p:cNvPr id="5" name="Рисунок 4" descr="2019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500042"/>
            <a:ext cx="4000528" cy="600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24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285728"/>
            <a:ext cx="3527425" cy="602458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 большим отчаянием в третьей части звучит горестный возглас: "О дайте, дайте мне свободу! Я свой позор сумею искупить!" Даже в этом взрыве горя и отчаяния музыкальный образ Игоря сохраняет благородство и силу. Но от правды, неумолимой и жестокой, никуда не уйдешь. "Ужели день за днем влачить в плену бесплодно / И знать, что враг терзает Русь? / Стонет Русь в когтях могучих / И в том винит она меня" - поет князь. Еще раз пронесся над степью горестный возглас, мольба о свободе, и Игорь забывается в тяжёлых думах.</a:t>
            </a:r>
          </a:p>
        </p:txBody>
      </p:sp>
      <p:pic>
        <p:nvPicPr>
          <p:cNvPr id="6" name="Рисунок 5" descr="knyaz_igor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85728"/>
            <a:ext cx="3984510" cy="600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5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14290"/>
            <a:ext cx="8320116" cy="1000132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«Князь Игорь» — народно-эпическая опера. Сам композитор указывал на ее близость 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глинкинскому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«Руслану». Эпический склад «Игоря» проявляется в богатырских музыкальных образах, в масштабности форм, в неторопливом, как в былинах, течении действия.</a:t>
            </a:r>
          </a:p>
        </p:txBody>
      </p:sp>
      <p:pic>
        <p:nvPicPr>
          <p:cNvPr id="6" name="Содержимое 5" descr="DG24aGOXgAEpZyB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472" y="1285860"/>
            <a:ext cx="7715304" cy="5143536"/>
          </a:xfrm>
        </p:spPr>
      </p:pic>
    </p:spTree>
    <p:extLst>
      <p:ext uri="{BB962C8B-B14F-4D97-AF65-F5344CB8AC3E}">
        <p14:creationId xmlns:p14="http://schemas.microsoft.com/office/powerpoint/2010/main" val="258627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79_i_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7096"/>
            <a:ext cx="9144000" cy="608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7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7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-z63-249a8712-9858-444b-b9b5-0be72c1c9ec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780"/>
            <a:ext cx="9144000" cy="580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7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lyaski2__fry2j3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19594" y="571480"/>
            <a:ext cx="8693300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ba8f7bb4cf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571480"/>
            <a:ext cx="4857752" cy="164307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 Порфирьевич Бородин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1833 — 1887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14810" y="2643182"/>
            <a:ext cx="4643470" cy="1928826"/>
          </a:xfrm>
        </p:spPr>
        <p:txBody>
          <a:bodyPr rtlCol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 Великий русский композитор </a:t>
            </a:r>
            <a:r>
              <a:rPr lang="en-US" dirty="0" smtClean="0">
                <a:solidFill>
                  <a:srgbClr val="002060"/>
                </a:solidFill>
              </a:rPr>
              <a:t>XIX</a:t>
            </a:r>
            <a:r>
              <a:rPr lang="ru-RU" dirty="0" smtClean="0">
                <a:solidFill>
                  <a:srgbClr val="002060"/>
                </a:solidFill>
              </a:rPr>
              <a:t> века.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</a:rPr>
              <a:t> Состоял в  содружестве русских композиторов «Могучая кучка», профессор, академик – химик.</a:t>
            </a:r>
            <a:endParaRPr lang="ru-RU" dirty="0" smtClean="0"/>
          </a:p>
        </p:txBody>
      </p:sp>
      <p:pic>
        <p:nvPicPr>
          <p:cNvPr id="6" name="Рисунок 5" descr="aleksandr-porfiryevich-borodin-mary-evans-picture-libra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428604"/>
            <a:ext cx="4000528" cy="53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Рисунок 15" descr="А.П. Бородин. Фотограф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76250"/>
            <a:ext cx="3556000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Прямоугольник 7"/>
          <p:cNvSpPr>
            <a:spLocks noChangeArrowheads="1"/>
          </p:cNvSpPr>
          <p:nvPr/>
        </p:nvSpPr>
        <p:spPr bwMode="auto">
          <a:xfrm>
            <a:off x="5219700" y="6092825"/>
            <a:ext cx="289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cs typeface="Arial" charset="0"/>
              </a:rPr>
              <a:t>А.П. Бородин. Фотография.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1071546"/>
            <a:ext cx="3857652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Жена композитора Екатерина Бородина писала: </a:t>
            </a:r>
          </a:p>
          <a:p>
            <a:pPr algn="just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«Мать его боготворила и баловала страшно. Она очень любила кошек и звала его «мой сторублевый котик».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69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Рисунок 16" descr="И.Е. Репин. Портрет А.П. Бородина.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549275"/>
            <a:ext cx="3527425" cy="5345113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500042"/>
            <a:ext cx="4714908" cy="457203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 была увлечением всей его жизни Бородина. Он -  автор симфоний (среди них "Богатырская", "Русская"), инструментальных, вокальных и других сочинений.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 создана монументальная героическая опера "Князь Игорь"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5124" name="Прямоугольник 5"/>
          <p:cNvSpPr>
            <a:spLocks noChangeArrowheads="1"/>
          </p:cNvSpPr>
          <p:nvPr/>
        </p:nvSpPr>
        <p:spPr bwMode="auto">
          <a:xfrm>
            <a:off x="539750" y="6237288"/>
            <a:ext cx="3706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2060"/>
                </a:solidFill>
                <a:cs typeface="Arial" charset="0"/>
              </a:rPr>
              <a:t>И.Е. Репин. Портрет А.П. Бородина. </a:t>
            </a:r>
          </a:p>
        </p:txBody>
      </p:sp>
    </p:spTree>
    <p:extLst>
      <p:ext uri="{BB962C8B-B14F-4D97-AF65-F5344CB8AC3E}">
        <p14:creationId xmlns:p14="http://schemas.microsoft.com/office/powerpoint/2010/main" val="32514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3430588"/>
          <a:ext cx="4038600" cy="866775"/>
        </p:xfrm>
        <a:graphic>
          <a:graphicData uri="http://schemas.openxmlformats.org/drawingml/2006/table">
            <a:tbl>
              <a:tblPr/>
              <a:tblGrid>
                <a:gridCol w="134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313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Старинное издание нотной партитуры оперы "Князь Игорь". Титульный лист. </a:t>
                      </a:r>
                    </a:p>
                  </a:txBody>
                  <a:tcPr marL="6310" marR="6310" marT="6312" marB="63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36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А.П. Бородин. Портрет. </a:t>
                      </a:r>
                    </a:p>
                  </a:txBody>
                  <a:tcPr marL="6310" marR="6310" marT="6312" marB="63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Издание нотной партитуры оперы "Князь Игорь". Обложка. </a:t>
                      </a:r>
                    </a:p>
                  </a:txBody>
                  <a:tcPr marL="6310" marR="6310" marT="6312" marB="63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А.П. Бородин. Фотография. </a:t>
                      </a:r>
                    </a:p>
                  </a:txBody>
                  <a:tcPr marL="6310" marR="6310" marT="6312" marB="631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538" y="549275"/>
            <a:ext cx="4465637" cy="55768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апреле 1869 года В. В. Стасов предложил Бородину в качестве оперного сюжета замечательный памятник древнерусской литературы "Слово о полку Игореве». По словам композитора, сюжет пришелся ему "ужасно по душе". Чтобы глубже проникнуться духом старины, Бородин побывал в окрестностях Путивля (под Курском), изучал исторические источники: летописи, старинные повести, исследования о половцах, музыку их потомков, былины и эпические песни. Бородин был не только создателем музыки, но и автором замечательного текста оперы. Большую помощь композитору оказывал В. В. Стасов, крупнейший знаток русской истории и древней  литературы.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6152" name="Рисунок 11" descr="Старинное издание нотной партитуры оперы КНЯЗЬ ИГОРЬ. Титульный лист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3784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Прямоугольник 9"/>
          <p:cNvSpPr>
            <a:spLocks noChangeArrowheads="1"/>
          </p:cNvSpPr>
          <p:nvPr/>
        </p:nvSpPr>
        <p:spPr bwMode="auto">
          <a:xfrm>
            <a:off x="395288" y="5949950"/>
            <a:ext cx="4464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cs typeface="Arial" charset="0"/>
              </a:rPr>
              <a:t>Старинное издание нотной партитуры оперы "Князь Игорь". Титульный лист. </a:t>
            </a:r>
          </a:p>
        </p:txBody>
      </p:sp>
    </p:spTree>
    <p:extLst>
      <p:ext uri="{BB962C8B-B14F-4D97-AF65-F5344CB8AC3E}">
        <p14:creationId xmlns:p14="http://schemas.microsoft.com/office/powerpoint/2010/main" val="29861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Рисунок 13" descr="Издание нотной партитуры оперы КНЯЗЬ ИГОРЬ. Обложка.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404813"/>
            <a:ext cx="4105275" cy="5330825"/>
          </a:xfr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150"/>
            <a:ext cx="4038600" cy="5761038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 и музыка "Игоря" сочинялись одновременно. Опера писалась в течение 18 лет, но не была завершена. После смерти Бородина А. К. Глазунов по памяти восстановил увертюру и на основе авторских эскизов дописал недостающие эпизоды оперы, а Н. А. Римский-Корсаков инструментовал большую ее часть. Премьера прошла с большим успехом 23 октября (4 ноября) 1890 года в Петербурге, на сцене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Мариинского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театра. 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7172" name="Прямоугольник 5"/>
          <p:cNvSpPr>
            <a:spLocks noChangeArrowheads="1"/>
          </p:cNvSpPr>
          <p:nvPr/>
        </p:nvSpPr>
        <p:spPr bwMode="auto">
          <a:xfrm>
            <a:off x="684213" y="58054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cs typeface="Arial" charset="0"/>
              </a:rPr>
              <a:t>Издание нотной партитуры оперы "Князь Игорь". Обложка. </a:t>
            </a:r>
          </a:p>
        </p:txBody>
      </p:sp>
    </p:spTree>
    <p:extLst>
      <p:ext uri="{BB962C8B-B14F-4D97-AF65-F5344CB8AC3E}">
        <p14:creationId xmlns:p14="http://schemas.microsoft.com/office/powerpoint/2010/main" val="33858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000" smtClean="0">
                <a:solidFill>
                  <a:srgbClr val="002060"/>
                </a:solidFill>
              </a:rPr>
              <a:t>Опера начинается с музыкального вступления - </a:t>
            </a:r>
            <a:r>
              <a:rPr lang="ru-RU" sz="2000" b="1" i="1" smtClean="0">
                <a:solidFill>
                  <a:srgbClr val="002060"/>
                </a:solidFill>
              </a:rPr>
              <a:t>увертюры</a:t>
            </a:r>
            <a:r>
              <a:rPr lang="ru-RU" sz="2000" smtClean="0">
                <a:solidFill>
                  <a:srgbClr val="002060"/>
                </a:solidFill>
              </a:rPr>
              <a:t>. Она подготавливает слушателя к предстоящему действию, концентрирует его внимание, кратко передает идейный замысел и важнейшие образы произведения. </a:t>
            </a:r>
          </a:p>
        </p:txBody>
      </p:sp>
      <p:pic>
        <p:nvPicPr>
          <p:cNvPr id="8195" name="Рисунок 18" descr="Сцена из опер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36766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19" descr="Сцена из опер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484313"/>
            <a:ext cx="381635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Прямоугольник 8"/>
          <p:cNvSpPr>
            <a:spLocks noChangeArrowheads="1"/>
          </p:cNvSpPr>
          <p:nvPr/>
        </p:nvSpPr>
        <p:spPr bwMode="auto">
          <a:xfrm>
            <a:off x="4427538" y="5084763"/>
            <a:ext cx="439261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Сцена из оперы "Князь Игорь". Государственный Большой академический театр. </a:t>
            </a:r>
          </a:p>
        </p:txBody>
      </p:sp>
      <p:sp>
        <p:nvSpPr>
          <p:cNvPr id="8198" name="Прямоугольник 9"/>
          <p:cNvSpPr>
            <a:spLocks noChangeArrowheads="1"/>
          </p:cNvSpPr>
          <p:nvPr/>
        </p:nvSpPr>
        <p:spPr bwMode="auto">
          <a:xfrm>
            <a:off x="323850" y="5084763"/>
            <a:ext cx="3816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Сцена из оперы "Князь Игорь". Самарский театр в декорациях Ярославского кремля. </a:t>
            </a:r>
            <a:endParaRPr lang="ru-RU" smtClean="0">
              <a:solidFill>
                <a:prstClr val="white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71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763713" y="6092825"/>
          <a:ext cx="5761037" cy="503346"/>
        </p:xfrm>
        <a:graphic>
          <a:graphicData uri="http://schemas.openxmlformats.org/drawingml/2006/table">
            <a:tbl>
              <a:tblPr/>
              <a:tblGrid>
                <a:gridCol w="5761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 Рерих. Эскиз к декорации «Князь Игорь". </a:t>
                      </a:r>
                    </a:p>
                  </a:txBody>
                  <a:tcPr marL="6310" marR="6310" marT="6309" marB="630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220" name="Рисунок 17" descr="Н. Рерих. Эскиз декорации к опере КНЯЗЬ ИГОРЬ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76250"/>
            <a:ext cx="69850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98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187450" y="5445125"/>
          <a:ext cx="7345363" cy="1189038"/>
        </p:xfrm>
        <a:graphic>
          <a:graphicData uri="http://schemas.openxmlformats.org/drawingml/2006/table">
            <a:tbl>
              <a:tblPr/>
              <a:tblGrid>
                <a:gridCol w="7345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П.П. Соколов-Скаля. Эскиз декораций к опере "Князь Игорь»</a:t>
                      </a:r>
                    </a:p>
                  </a:txBody>
                  <a:tcPr marL="6310" marR="6310" marT="6310" marB="631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44" name="Рисунок 21" descr="П.П. Соколов-Скаля. Эскиз декораций к опере КНЯЗЬ ИГОРЬ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3063"/>
            <a:ext cx="7993063" cy="544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756</Words>
  <Application>Microsoft Office PowerPoint</Application>
  <PresentationFormat>Экран (4:3)</PresentationFormat>
  <Paragraphs>32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CafeParisC</vt:lpstr>
      <vt:lpstr>Calibri</vt:lpstr>
      <vt:lpstr>Calibri Light</vt:lpstr>
      <vt:lpstr>Monotype Corsiva</vt:lpstr>
      <vt:lpstr>Times New Roman</vt:lpstr>
      <vt:lpstr>Тема3</vt:lpstr>
      <vt:lpstr> Опера   А.П.Бородина «Князь Игорь» </vt:lpstr>
      <vt:lpstr>Александр Порфирьевич Бородин 1833 — 1887</vt:lpstr>
      <vt:lpstr>Презентация PowerPoint</vt:lpstr>
      <vt:lpstr>Презентация PowerPoint</vt:lpstr>
      <vt:lpstr>Презентация PowerPoint</vt:lpstr>
      <vt:lpstr>Презентация PowerPoint</vt:lpstr>
      <vt:lpstr>Опера начинается с музыкального вступления - увертюры. Она подготавливает слушателя к предстоящему действию, концентрирует его внимание, кратко передает идейный замысел и важнейшие образы произведения.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  А.П.Бородина «Князь Игорь».</dc:title>
  <dc:creator>123</dc:creator>
  <cp:lastModifiedBy>Никита</cp:lastModifiedBy>
  <cp:revision>10</cp:revision>
  <dcterms:created xsi:type="dcterms:W3CDTF">2020-02-04T08:43:07Z</dcterms:created>
  <dcterms:modified xsi:type="dcterms:W3CDTF">2021-11-12T11:20:35Z</dcterms:modified>
</cp:coreProperties>
</file>