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00CC00"/>
    <a:srgbClr val="333399"/>
    <a:srgbClr val="FF0000"/>
    <a:srgbClr val="FF00FF"/>
    <a:srgbClr val="00FF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6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22531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2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3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4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5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6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3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53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41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8EF89E0-B185-4974-B3C7-F83CF64927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7" grpId="0"/>
      <p:bldP spid="22538" grpId="0" build="p">
        <p:tmplLst>
          <p:tmpl lvl="1">
            <p:tnLst>
              <p:par>
                <p:cTn presetID="14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25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AC27B2-1202-4AD6-AD34-9FA878B48D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31651-8138-4FE0-A91E-63C2DA1373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BDFD14F9-B245-47EB-934E-D6A1249220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89E69-3316-45DF-81B5-C9496C7745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2D410E-7901-4DEB-8434-32C5CE5BA7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1BC2D-F954-436D-9A7F-14266A8654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F2525-E77A-440D-8F31-19AACE7E9F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6F101-0F64-4B2F-9A77-B676DC23DD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38AA2-53B4-49F3-917A-0E3246AE41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BBA8E-E6E7-4B4C-AA2E-D9FD6E1C17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8C4FD-C3C1-41C3-9E7D-0EC2461A99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2150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1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151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151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545298E-45AF-4AA0-8A5E-BEC8C3ABAE6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151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1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5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15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15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15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8" grpId="0"/>
      <p:bldP spid="21519" grpId="0" build="p">
        <p:tmplLst>
          <p:tmpl lvl="1">
            <p:tnLst>
              <p:par>
                <p:cTn presetID="14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151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151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151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151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215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Рисунок 3"/>
          <p:cNvPicPr>
            <a:picLocks noChangeAspect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954213" y="1692275"/>
            <a:ext cx="7189787" cy="5165725"/>
          </a:xfrm>
          <a:noFill/>
          <a:ln/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04800" y="152400"/>
            <a:ext cx="5867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>
                <a:solidFill>
                  <a:srgbClr val="0000CC"/>
                </a:solidFill>
                <a:latin typeface="Bradley Hand ITC" pitchFamily="66" charset="0"/>
              </a:rPr>
              <a:t>INTERESTING FACTS</a:t>
            </a:r>
            <a:br>
              <a:rPr lang="ru-RU" sz="3200" b="1" i="1">
                <a:solidFill>
                  <a:srgbClr val="0000CC"/>
                </a:solidFill>
                <a:latin typeface="Bradley Hand ITC" pitchFamily="66" charset="0"/>
              </a:rPr>
            </a:br>
            <a:r>
              <a:rPr lang="ru-RU" sz="3200" b="1" i="1">
                <a:solidFill>
                  <a:srgbClr val="0000CC"/>
                </a:solidFill>
                <a:latin typeface="Bradley Hand ITC" pitchFamily="66" charset="0"/>
              </a:rPr>
              <a:t>ABOUT ENGLISH LANGUAGE</a:t>
            </a: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-228600"/>
            <a:ext cx="8385175" cy="1431925"/>
          </a:xfrm>
        </p:spPr>
        <p:txBody>
          <a:bodyPr/>
          <a:lstStyle/>
          <a:p>
            <a:r>
              <a:rPr lang="ru-RU" b="0" i="1"/>
              <a:t>FACT №9</a:t>
            </a: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3400" y="609600"/>
            <a:ext cx="8007350" cy="41910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 sz="3600">
                <a:latin typeface="Segoe Script" pitchFamily="34" charset="0"/>
                <a:ea typeface="Microsoft YaHei" pitchFamily="34" charset="-122"/>
                <a:cs typeface="Mangal" pitchFamily="18" charset="0"/>
              </a:rPr>
              <a:t>If you want to test yourself, try to say the hardest english patter</a:t>
            </a:r>
          </a:p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 sz="3600">
                <a:latin typeface="Segoe Script" pitchFamily="34" charset="0"/>
                <a:ea typeface="Microsoft YaHei" pitchFamily="34" charset="-122"/>
                <a:cs typeface="Mangal" pitchFamily="18" charset="0"/>
              </a:rPr>
              <a:t>«The sixth sick sheik's sixth sheep's sick»</a:t>
            </a:r>
          </a:p>
          <a:p>
            <a:endParaRPr lang="ru-RU" sz="3600">
              <a:latin typeface="Segoe Script" pitchFamily="34" charset="0"/>
              <a:ea typeface="Microsoft YaHei" pitchFamily="34" charset="-122"/>
              <a:cs typeface="Mangal" pitchFamily="18" charset="0"/>
            </a:endParaRPr>
          </a:p>
        </p:txBody>
      </p:sp>
      <p:pic>
        <p:nvPicPr>
          <p:cNvPr id="32772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3546475"/>
            <a:ext cx="377983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28600"/>
            <a:ext cx="8385175" cy="1431925"/>
          </a:xfrm>
        </p:spPr>
        <p:txBody>
          <a:bodyPr/>
          <a:lstStyle/>
          <a:p>
            <a:r>
              <a:rPr lang="ru-RU" b="0" i="1"/>
              <a:t>FACT №10</a:t>
            </a: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685800"/>
            <a:ext cx="8007350" cy="41910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>
                <a:solidFill>
                  <a:srgbClr val="6600FF"/>
                </a:solidFill>
                <a:latin typeface="Vivaldi" pitchFamily="66" charset="0"/>
                <a:ea typeface="Microsoft YaHei" pitchFamily="34" charset="-122"/>
                <a:cs typeface="Mangal" pitchFamily="18" charset="0"/>
              </a:rPr>
              <a:t>Symbol «&amp;» used to be in the English alphabet.</a:t>
            </a:r>
          </a:p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>
                <a:solidFill>
                  <a:srgbClr val="6600FF"/>
                </a:solidFill>
                <a:latin typeface="Vivaldi" pitchFamily="66" charset="0"/>
                <a:ea typeface="Microsoft YaHei" pitchFamily="34" charset="-122"/>
                <a:cs typeface="Mangal" pitchFamily="18" charset="0"/>
              </a:rPr>
              <a:t>But it's not a letter anymore.</a:t>
            </a:r>
          </a:p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>
                <a:solidFill>
                  <a:srgbClr val="6600FF"/>
                </a:solidFill>
                <a:latin typeface="Vivaldi" pitchFamily="66" charset="0"/>
                <a:ea typeface="Microsoft YaHei" pitchFamily="34" charset="-122"/>
                <a:cs typeface="Mangal" pitchFamily="18" charset="0"/>
              </a:rPr>
              <a:t>The name of this symbol is «Ampersand»</a:t>
            </a:r>
          </a:p>
          <a:p>
            <a:endParaRPr lang="ru-RU">
              <a:solidFill>
                <a:srgbClr val="6600FF"/>
              </a:solidFill>
              <a:ea typeface="Microsoft YaHei" pitchFamily="34" charset="-122"/>
              <a:cs typeface="Mangal" pitchFamily="18" charset="0"/>
            </a:endParaRPr>
          </a:p>
        </p:txBody>
      </p:sp>
      <p:pic>
        <p:nvPicPr>
          <p:cNvPr id="33796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9088" y="3906838"/>
            <a:ext cx="3744912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THANKS FOR YOUR ATTENTION!</a:t>
            </a: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362200" y="5638800"/>
            <a:ext cx="8007350" cy="4191000"/>
          </a:xfrm>
        </p:spPr>
        <p:txBody>
          <a:bodyPr/>
          <a:lstStyle/>
          <a:p>
            <a:r>
              <a:rPr lang="ru-RU" sz="4100">
                <a:ea typeface="Microsoft YaHei" pitchFamily="34" charset="-122"/>
                <a:cs typeface="Mangal" pitchFamily="18" charset="0"/>
              </a:rPr>
              <a:t>Made by </a:t>
            </a:r>
            <a:r>
              <a:rPr lang="en-US" sz="4100">
                <a:latin typeface="Brush Script MT" pitchFamily="66" charset="0"/>
                <a:ea typeface="Microsoft YaHei" pitchFamily="34" charset="-122"/>
                <a:cs typeface="Mangal" pitchFamily="18" charset="0"/>
              </a:rPr>
              <a:t>Valeriya Krivaltsevich!</a:t>
            </a:r>
            <a:endParaRPr lang="ru-RU" sz="4100">
              <a:ea typeface="Microsoft YaHei" pitchFamily="34" charset="-122"/>
              <a:cs typeface="Mangal" pitchFamily="18" charset="0"/>
            </a:endParaRPr>
          </a:p>
        </p:txBody>
      </p:sp>
      <p:sp>
        <p:nvSpPr>
          <p:cNvPr id="34821" name="AutoShape 5" descr="i (1)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34822" name="Picture 6" descr="tumblr_nj94mlW9ty1sxb6syo1_12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1219200"/>
            <a:ext cx="8385175" cy="1431925"/>
          </a:xfrm>
        </p:spPr>
        <p:txBody>
          <a:bodyPr/>
          <a:lstStyle/>
          <a:p>
            <a:pPr>
              <a:buFontTx/>
              <a:buChar char="•"/>
            </a:pPr>
            <a:r>
              <a:rPr lang="ru-RU" sz="2800">
                <a:latin typeface="Lucida Handwriting" pitchFamily="66" charset="0"/>
                <a:ea typeface="Microsoft YaHei" pitchFamily="34" charset="-122"/>
                <a:cs typeface="Mangal" pitchFamily="18" charset="0"/>
              </a:rPr>
              <a:t>The most popular language in the world — Chinese</a:t>
            </a:r>
            <a:br>
              <a:rPr lang="ru-RU" sz="2800">
                <a:latin typeface="Lucida Handwriting" pitchFamily="66" charset="0"/>
                <a:ea typeface="Microsoft YaHei" pitchFamily="34" charset="-122"/>
                <a:cs typeface="Mangal" pitchFamily="18" charset="0"/>
              </a:rPr>
            </a:br>
            <a:endParaRPr lang="ru-RU" sz="2800">
              <a:latin typeface="Lucida Handwriting" pitchFamily="66" charset="0"/>
              <a:ea typeface="Microsoft YaHei" pitchFamily="34" charset="-122"/>
              <a:cs typeface="Mangal" pitchFamily="18" charset="0"/>
            </a:endParaRPr>
          </a:p>
        </p:txBody>
      </p:sp>
      <p:pic>
        <p:nvPicPr>
          <p:cNvPr id="24580" name="Picture 4" descr="23798141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0100" y="2209800"/>
            <a:ext cx="4533900" cy="4648200"/>
          </a:xfrm>
          <a:prstGeom prst="rect">
            <a:avLst/>
          </a:prstGeom>
          <a:noFill/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52400" y="3124200"/>
            <a:ext cx="40386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Handwriting" pitchFamily="66" charset="0"/>
              </a:rPr>
              <a:t>English language is only on the 3rd place (700 millions people who speak it, or learn it)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600200" y="3810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FACT №1</a:t>
            </a: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304800"/>
            <a:ext cx="8385175" cy="1431925"/>
          </a:xfrm>
        </p:spPr>
        <p:txBody>
          <a:bodyPr/>
          <a:lstStyle/>
          <a:p>
            <a:r>
              <a:rPr lang="ru-RU" b="0" i="1"/>
              <a:t>FACT №2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914400"/>
            <a:ext cx="8007350" cy="41910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>
                <a:latin typeface="Segoe Script" pitchFamily="34" charset="0"/>
                <a:ea typeface="Microsoft YaHei" pitchFamily="34" charset="-122"/>
                <a:cs typeface="Mangal" pitchFamily="18" charset="0"/>
              </a:rPr>
              <a:t>English language has almost 1,000,000 words!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>
                <a:latin typeface="Segoe Script" pitchFamily="34" charset="0"/>
                <a:ea typeface="Microsoft YaHei" pitchFamily="34" charset="-122"/>
                <a:cs typeface="Mangal" pitchFamily="18" charset="0"/>
              </a:rPr>
              <a:t>Pretty impressively. Russian has only 200,000 words.</a:t>
            </a:r>
          </a:p>
          <a:p>
            <a:pPr>
              <a:lnSpc>
                <a:spcPct val="90000"/>
              </a:lnSpc>
            </a:pPr>
            <a:endParaRPr lang="ru-RU">
              <a:latin typeface="Segoe Script" pitchFamily="34" charset="0"/>
              <a:ea typeface="Microsoft YaHei" pitchFamily="34" charset="-122"/>
              <a:cs typeface="Mangal" pitchFamily="18" charset="0"/>
            </a:endParaRPr>
          </a:p>
        </p:txBody>
      </p:sp>
      <p:pic>
        <p:nvPicPr>
          <p:cNvPr id="25604" name="Picture 4" descr="word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0"/>
            <a:ext cx="9144000" cy="3810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-228600"/>
            <a:ext cx="8385175" cy="1431925"/>
          </a:xfrm>
        </p:spPr>
        <p:txBody>
          <a:bodyPr/>
          <a:lstStyle/>
          <a:p>
            <a:r>
              <a:rPr lang="ru-RU" b="0" i="1"/>
              <a:t>FACT №3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762000"/>
            <a:ext cx="8007350" cy="41910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>
                <a:solidFill>
                  <a:srgbClr val="0000CC"/>
                </a:solidFill>
                <a:latin typeface="Bradley Hand ITC" pitchFamily="66" charset="0"/>
                <a:ea typeface="Microsoft YaHei" pitchFamily="34" charset="-122"/>
                <a:cs typeface="Mangal" pitchFamily="18" charset="0"/>
              </a:rPr>
              <a:t>The shortest sentence you can make has 3 letters</a:t>
            </a:r>
          </a:p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>
                <a:solidFill>
                  <a:srgbClr val="0000CC"/>
                </a:solidFill>
                <a:latin typeface="Bradley Hand ITC" pitchFamily="66" charset="0"/>
                <a:ea typeface="Microsoft YaHei" pitchFamily="34" charset="-122"/>
                <a:cs typeface="Mangal" pitchFamily="18" charset="0"/>
              </a:rPr>
              <a:t>«I do.»</a:t>
            </a:r>
          </a:p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>
                <a:solidFill>
                  <a:srgbClr val="0000CC"/>
                </a:solidFill>
                <a:latin typeface="Bradley Hand ITC" pitchFamily="66" charset="0"/>
                <a:ea typeface="Microsoft YaHei" pitchFamily="34" charset="-122"/>
                <a:cs typeface="Mangal" pitchFamily="18" charset="0"/>
              </a:rPr>
              <a:t>«I am.»</a:t>
            </a:r>
          </a:p>
          <a:p>
            <a:endParaRPr lang="ru-RU">
              <a:solidFill>
                <a:srgbClr val="0000CC"/>
              </a:solidFill>
              <a:latin typeface="Bradley Hand ITC" pitchFamily="66" charset="0"/>
              <a:ea typeface="Microsoft YaHei" pitchFamily="34" charset="-122"/>
            </a:endParaRPr>
          </a:p>
        </p:txBody>
      </p:sp>
      <p:pic>
        <p:nvPicPr>
          <p:cNvPr id="26630" name="Picture 6" descr="i-do-party-picks-cream-with-twine-bows-set-of-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57613"/>
            <a:ext cx="4667250" cy="3100387"/>
          </a:xfrm>
          <a:prstGeom prst="rect">
            <a:avLst/>
          </a:prstGeom>
          <a:noFill/>
        </p:spPr>
      </p:pic>
      <p:pic>
        <p:nvPicPr>
          <p:cNvPr id="26631" name="Picture 7" descr="загружен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733800"/>
            <a:ext cx="4495800" cy="31242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381000"/>
            <a:ext cx="8385175" cy="1431925"/>
          </a:xfrm>
        </p:spPr>
        <p:txBody>
          <a:bodyPr/>
          <a:lstStyle/>
          <a:p>
            <a:r>
              <a:rPr lang="ru-RU" b="0" i="1"/>
              <a:t>FACT №4</a:t>
            </a: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533400"/>
            <a:ext cx="8007350" cy="41910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>
                <a:solidFill>
                  <a:srgbClr val="00FFFF"/>
                </a:solidFill>
                <a:ea typeface="Microsoft YaHei" pitchFamily="34" charset="-122"/>
                <a:cs typeface="Mangal" pitchFamily="18" charset="0"/>
              </a:rPr>
              <a:t>The longest word in English language is </a:t>
            </a:r>
            <a:r>
              <a:rPr lang="en-US">
                <a:solidFill>
                  <a:srgbClr val="00FFFF"/>
                </a:solidFill>
                <a:ea typeface="Microsoft YaHei" pitchFamily="34" charset="-122"/>
                <a:cs typeface="Mangal" pitchFamily="18" charset="0"/>
              </a:rPr>
              <a:t>pneumonoultramicroscopicsilicovolcanoconiosis</a:t>
            </a:r>
          </a:p>
          <a:p>
            <a:r>
              <a:rPr lang="ru-RU">
                <a:solidFill>
                  <a:srgbClr val="00FFFF"/>
                </a:solidFill>
                <a:ea typeface="Microsoft YaHei" pitchFamily="34" charset="-122"/>
                <a:cs typeface="Mangal" pitchFamily="18" charset="0"/>
              </a:rPr>
              <a:t>That's the name of disease</a:t>
            </a:r>
          </a:p>
        </p:txBody>
      </p:sp>
      <p:pic>
        <p:nvPicPr>
          <p:cNvPr id="27652" name="Picture 4" descr="slide_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2743200"/>
            <a:ext cx="6324600" cy="4114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-457200"/>
            <a:ext cx="8385175" cy="1431925"/>
          </a:xfrm>
        </p:spPr>
        <p:txBody>
          <a:bodyPr/>
          <a:lstStyle/>
          <a:p>
            <a:r>
              <a:rPr lang="ru-RU" b="0" i="1"/>
              <a:t>FACT №5</a:t>
            </a:r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9600" y="457200"/>
            <a:ext cx="8007350" cy="41910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 sz="2800">
                <a:solidFill>
                  <a:srgbClr val="FF00FF"/>
                </a:solidFill>
                <a:latin typeface="Rockwell" pitchFamily="18" charset="0"/>
                <a:ea typeface="Microsoft YaHei" pitchFamily="34" charset="-122"/>
                <a:cs typeface="Mangal" pitchFamily="18" charset="0"/>
              </a:rPr>
              <a:t>Word «Set» has the biggest number of meanings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 sz="2800">
                <a:solidFill>
                  <a:srgbClr val="FF00FF"/>
                </a:solidFill>
                <a:latin typeface="Rockwell" pitchFamily="18" charset="0"/>
                <a:ea typeface="Microsoft YaHei" pitchFamily="34" charset="-122"/>
                <a:cs typeface="Mangal" pitchFamily="18" charset="0"/>
              </a:rPr>
              <a:t>44 as verb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 sz="2800">
                <a:solidFill>
                  <a:srgbClr val="FF00FF"/>
                </a:solidFill>
                <a:latin typeface="Rockwell" pitchFamily="18" charset="0"/>
                <a:ea typeface="Microsoft YaHei" pitchFamily="34" charset="-122"/>
                <a:cs typeface="Mangal" pitchFamily="18" charset="0"/>
              </a:rPr>
              <a:t>17 as noun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 sz="2800">
                <a:solidFill>
                  <a:srgbClr val="FF00FF"/>
                </a:solidFill>
                <a:latin typeface="Rockwell" pitchFamily="18" charset="0"/>
                <a:ea typeface="Microsoft YaHei" pitchFamily="34" charset="-122"/>
                <a:cs typeface="Mangal" pitchFamily="18" charset="0"/>
              </a:rPr>
              <a:t>7 as adjective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 sz="2800">
                <a:solidFill>
                  <a:srgbClr val="FF00FF"/>
                </a:solidFill>
                <a:latin typeface="Rockwell" pitchFamily="18" charset="0"/>
                <a:ea typeface="Microsoft YaHei" pitchFamily="34" charset="-122"/>
                <a:cs typeface="Mangal" pitchFamily="18" charset="0"/>
              </a:rPr>
              <a:t>And a lot of other meanings</a:t>
            </a:r>
          </a:p>
          <a:p>
            <a:pPr>
              <a:lnSpc>
                <a:spcPct val="90000"/>
              </a:lnSpc>
            </a:pPr>
            <a:endParaRPr lang="ru-RU" sz="2800">
              <a:solidFill>
                <a:srgbClr val="FF00FF"/>
              </a:solidFill>
              <a:latin typeface="Rockwell" pitchFamily="18" charset="0"/>
              <a:ea typeface="Microsoft YaHei" pitchFamily="34" charset="-122"/>
              <a:cs typeface="Mangal" pitchFamily="18" charset="0"/>
            </a:endParaRPr>
          </a:p>
        </p:txBody>
      </p:sp>
      <p:pic>
        <p:nvPicPr>
          <p:cNvPr id="28676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9888" y="3657600"/>
            <a:ext cx="496411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381000"/>
            <a:ext cx="8385175" cy="1431925"/>
          </a:xfrm>
        </p:spPr>
        <p:txBody>
          <a:bodyPr/>
          <a:lstStyle/>
          <a:p>
            <a:r>
              <a:rPr lang="ru-RU" b="0" i="1"/>
              <a:t>FACT №6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62000" y="609600"/>
            <a:ext cx="8007350" cy="41910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>
                <a:solidFill>
                  <a:srgbClr val="FF0000"/>
                </a:solidFill>
                <a:ea typeface="Microsoft YaHei" pitchFamily="34" charset="-122"/>
                <a:cs typeface="Mangal" pitchFamily="18" charset="0"/>
              </a:rPr>
              <a:t>Word «town» is the oldest one</a:t>
            </a:r>
          </a:p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>
                <a:solidFill>
                  <a:srgbClr val="FF0000"/>
                </a:solidFill>
                <a:ea typeface="Microsoft YaHei" pitchFamily="34" charset="-122"/>
                <a:cs typeface="Mangal" pitchFamily="18" charset="0"/>
              </a:rPr>
              <a:t>Also «bad», «gold» and «apple»</a:t>
            </a:r>
          </a:p>
          <a:p>
            <a:endParaRPr lang="ru-RU">
              <a:solidFill>
                <a:srgbClr val="FF0000"/>
              </a:solidFill>
              <a:ea typeface="Microsoft YaHei" pitchFamily="34" charset="-122"/>
              <a:cs typeface="Mangal" pitchFamily="18" charset="0"/>
            </a:endParaRPr>
          </a:p>
        </p:txBody>
      </p:sp>
      <p:pic>
        <p:nvPicPr>
          <p:cNvPr id="29700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03688" y="3387725"/>
            <a:ext cx="5040312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-381000"/>
            <a:ext cx="8385175" cy="1431925"/>
          </a:xfrm>
        </p:spPr>
        <p:txBody>
          <a:bodyPr/>
          <a:lstStyle/>
          <a:p>
            <a:r>
              <a:rPr lang="ru-RU" b="0" i="1"/>
              <a:t>FACT №7</a:t>
            </a:r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533400"/>
            <a:ext cx="8007350" cy="41910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 sz="4100">
                <a:solidFill>
                  <a:srgbClr val="FF0000"/>
                </a:solidFill>
                <a:latin typeface="Brush Script MT" pitchFamily="66" charset="0"/>
                <a:ea typeface="Microsoft YaHei" pitchFamily="34" charset="-122"/>
                <a:cs typeface="Mangal" pitchFamily="18" charset="0"/>
              </a:rPr>
              <a:t>Elder greeting «God be with you» has become shorter with age. And now it is just «goodbye»</a:t>
            </a:r>
          </a:p>
          <a:p>
            <a:endParaRPr lang="ru-RU">
              <a:solidFill>
                <a:srgbClr val="FF0000"/>
              </a:solidFill>
              <a:latin typeface="Brush Script MT" pitchFamily="66" charset="0"/>
              <a:ea typeface="Microsoft YaHei" pitchFamily="34" charset="-122"/>
              <a:cs typeface="Mangal" pitchFamily="18" charset="0"/>
            </a:endParaRPr>
          </a:p>
        </p:txBody>
      </p:sp>
      <p:pic>
        <p:nvPicPr>
          <p:cNvPr id="30724" name="Picture 4" descr="Saying-Goodbye-Hug-Phot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38400"/>
            <a:ext cx="9144000" cy="4419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381000"/>
            <a:ext cx="8385175" cy="1431925"/>
          </a:xfrm>
        </p:spPr>
        <p:txBody>
          <a:bodyPr/>
          <a:lstStyle/>
          <a:p>
            <a:r>
              <a:rPr lang="ru-RU" b="0" i="1"/>
              <a:t>FACT №8</a:t>
            </a: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9600" y="533400"/>
            <a:ext cx="8007350" cy="41910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>
                <a:solidFill>
                  <a:srgbClr val="333399"/>
                </a:solidFill>
                <a:latin typeface="NSimSun" pitchFamily="49" charset="-122"/>
                <a:ea typeface="Microsoft YaHei" pitchFamily="34" charset="-122"/>
                <a:cs typeface="Mangal" pitchFamily="18" charset="0"/>
              </a:rPr>
              <a:t>You can't find rhyme for only 4 words</a:t>
            </a:r>
          </a:p>
          <a:p>
            <a:pPr>
              <a:spcBef>
                <a:spcPct val="0"/>
              </a:spcBef>
              <a:spcAft>
                <a:spcPts val="1213"/>
              </a:spcAft>
              <a:buSzPct val="45000"/>
              <a:buFont typeface="StarSymbol"/>
              <a:buChar char="●"/>
            </a:pPr>
            <a:r>
              <a:rPr lang="ru-RU">
                <a:solidFill>
                  <a:srgbClr val="333399"/>
                </a:solidFill>
                <a:latin typeface="NSimSun" pitchFamily="49" charset="-122"/>
                <a:ea typeface="Microsoft YaHei" pitchFamily="34" charset="-122"/>
                <a:cs typeface="Mangal" pitchFamily="18" charset="0"/>
              </a:rPr>
              <a:t>«Month», «orange», «silver», «purple».</a:t>
            </a:r>
          </a:p>
          <a:p>
            <a:endParaRPr lang="ru-RU">
              <a:solidFill>
                <a:srgbClr val="333399"/>
              </a:solidFill>
              <a:latin typeface="NSimSun" pitchFamily="49" charset="-122"/>
              <a:ea typeface="Microsoft YaHei" pitchFamily="34" charset="-122"/>
              <a:cs typeface="Mangal" pitchFamily="18" charset="0"/>
            </a:endParaRPr>
          </a:p>
        </p:txBody>
      </p:sp>
      <p:pic>
        <p:nvPicPr>
          <p:cNvPr id="31748" name="Picture 4" descr="No-rhyming-wor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819400"/>
            <a:ext cx="7858125" cy="4038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46</TotalTime>
  <Words>201</Words>
  <Application>Microsoft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7" baseType="lpstr">
      <vt:lpstr>Arial</vt:lpstr>
      <vt:lpstr>Arial Black</vt:lpstr>
      <vt:lpstr>Times New Roman</vt:lpstr>
      <vt:lpstr>Wingdings</vt:lpstr>
      <vt:lpstr>Bradley Hand ITC</vt:lpstr>
      <vt:lpstr>Lucida Handwriting</vt:lpstr>
      <vt:lpstr>Microsoft YaHei</vt:lpstr>
      <vt:lpstr>Mangal</vt:lpstr>
      <vt:lpstr>Segoe Script</vt:lpstr>
      <vt:lpstr>StarSymbol</vt:lpstr>
      <vt:lpstr>Rockwell</vt:lpstr>
      <vt:lpstr>Brush Script MT</vt:lpstr>
      <vt:lpstr>NSimSun</vt:lpstr>
      <vt:lpstr>Vivaldi</vt:lpstr>
      <vt:lpstr>Трава</vt:lpstr>
      <vt:lpstr>Слайд 1</vt:lpstr>
      <vt:lpstr>The most popular language in the world — Chinese </vt:lpstr>
      <vt:lpstr>FACT №2</vt:lpstr>
      <vt:lpstr>FACT №3</vt:lpstr>
      <vt:lpstr>FACT №4</vt:lpstr>
      <vt:lpstr>FACT №5</vt:lpstr>
      <vt:lpstr>FACT №6</vt:lpstr>
      <vt:lpstr>FACT №7</vt:lpstr>
      <vt:lpstr>FACT №8</vt:lpstr>
      <vt:lpstr>FACT №9</vt:lpstr>
      <vt:lpstr>FACT №10</vt:lpstr>
      <vt:lpstr>THANKS FOR YOUR ATTENTION!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ЕЛЕНА</dc:creator>
  <cp:lastModifiedBy>ЕЛЕНА</cp:lastModifiedBy>
  <cp:revision>3</cp:revision>
  <cp:lastPrinted>1601-01-01T00:00:00Z</cp:lastPrinted>
  <dcterms:created xsi:type="dcterms:W3CDTF">2018-05-12T16:52:50Z</dcterms:created>
  <dcterms:modified xsi:type="dcterms:W3CDTF">2018-05-13T10:25:08Z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