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-514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B2122E5-4F75-46D3-ABAE-D7BC9400D3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17959648-1690-4624-9CDD-58F49AE029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56387FB-0286-4451-A981-0477FCBA1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040BE-D112-4CCC-A01C-473E4BB65DCB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5867554-A905-40D9-8282-579942CAA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76D7B14-AA07-4ACD-BEEA-C16AB659B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A230F-9B55-4133-9866-EA9B030B8B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956120"/>
      </p:ext>
    </p:extLst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A40173B-2EC5-4756-B1CB-39E8623ED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35CF1EB1-2632-4B3B-BD86-4F23896EA5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C11BC76-2973-45B2-A1EA-2C40C20BA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040BE-D112-4CCC-A01C-473E4BB65DCB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5730FC0-FBBD-4E1E-BE3E-2B6304C71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3689A59-209C-4E28-B9B6-64D718414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A230F-9B55-4133-9866-EA9B030B8B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90132069"/>
      </p:ext>
    </p:extLst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42684BF0-0820-4885-ACFE-2F924A6DA4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CBD41315-E52A-4E7C-9F38-24B3FEAA67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E44260A-C023-47FB-AC33-E94F2BF70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040BE-D112-4CCC-A01C-473E4BB65DCB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D7C9703-A177-448A-872D-3FE1BEBCC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F798E85-7C56-4F54-B536-6EE0D5393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A230F-9B55-4133-9866-EA9B030B8B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86479622"/>
      </p:ext>
    </p:extLst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5385F41-06A7-40C0-BD98-1098B6000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DDBB6E4-33CB-4901-8BE4-06F591D08B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86A8B9B-1409-408F-9095-E342C11A4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040BE-D112-4CCC-A01C-473E4BB65DCB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48BB082-B2FF-42BE-A66C-4D7F4BFCB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73C4BF2-9DDE-4B4C-9688-0A5073046D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A230F-9B55-4133-9866-EA9B030B8B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7805830"/>
      </p:ext>
    </p:extLst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651AE76-266F-47BD-85F6-0F8583DE9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B914BD0-AA8E-468C-8703-8E5033D7F5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495C752-FE0B-4717-A9FF-56843F615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040BE-D112-4CCC-A01C-473E4BB65DCB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0151E2C-0908-49DC-ABDC-F28F6168C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4E66F34-659A-4516-8E61-A38DEE000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A230F-9B55-4133-9866-EA9B030B8B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5376466"/>
      </p:ext>
    </p:extLst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D5A6CE3-555B-4682-A687-3F5D361C4E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EB4B994-E171-441C-A437-5ED5C463F0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2ACA68C4-07DA-4C15-B6A1-1FCB70B24A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CFD0D85-BB3D-4102-9022-45F299222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040BE-D112-4CCC-A01C-473E4BB65DCB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57778DB-4E2E-40A3-8899-E5876A6AB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CEA16BD8-B9DC-4542-AC09-17EA59911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A230F-9B55-4133-9866-EA9B030B8B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3096398"/>
      </p:ext>
    </p:extLst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AA093F1-A84D-40A0-BF96-5B54EEA3D1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C49C0E4-C78D-4220-8A6F-95AA0DFC4C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25045FA5-7E55-4BDF-B9B5-DEF18E6057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CE05A331-5593-45F8-AB96-177D59AD8E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9B34BEC6-840F-45F1-BB18-6758B88C71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848AD234-A199-4FAB-BCC5-D3FBCEE23E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040BE-D112-4CCC-A01C-473E4BB65DCB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C87273EF-BDFE-4066-BD48-4B1E03269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BBDC4348-F52D-46D2-967C-CD7B71D80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A230F-9B55-4133-9866-EA9B030B8B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5765962"/>
      </p:ext>
    </p:extLst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B20B414-1C54-47E7-A36D-5151F9CA0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352C1DD6-B738-447F-A3CA-4CFA8EAC8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040BE-D112-4CCC-A01C-473E4BB65DCB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556F01C0-D521-475F-AEB3-FEDFE4B6B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A82C5BF3-EDF8-4A78-AC63-D62BED062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A230F-9B55-4133-9866-EA9B030B8B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5463875"/>
      </p:ext>
    </p:extLst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49A38141-CB2A-4591-A74D-8E5EDBB4B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040BE-D112-4CCC-A01C-473E4BB65DCB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1D3824EE-87DC-4AE1-B043-213148E20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8D57643D-C7AB-4ECC-BE79-4C49CEE8F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A230F-9B55-4133-9866-EA9B030B8B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59955601"/>
      </p:ext>
    </p:extLst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5BFCB0F-01F2-49CB-82CE-715B527551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78639EF-2CA3-49E6-93E9-3D6F27E92A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63396EF3-07A3-4D6F-9FEB-5745A483B5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05964E5D-EA18-4780-9930-A76538DBB5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040BE-D112-4CCC-A01C-473E4BB65DCB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DD9E85AB-4675-4E1F-B14C-7539315B6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877D0F1C-D413-4BEE-B942-1BF6906BF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A230F-9B55-4133-9866-EA9B030B8B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1618702"/>
      </p:ext>
    </p:extLst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BEE294D-1DBD-407A-93DD-77CF4AE4F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DE68E5A8-5211-47AA-8E34-8A695708F5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B8F77EED-6E71-4834-A8C3-4BA3692B7C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088B9AC3-77A6-4AB8-915E-FD5C7A60A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040BE-D112-4CCC-A01C-473E4BB65DCB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C302C175-A7EB-4D4E-B546-4E8577B75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CBBB6ED4-105D-4F4E-83B6-F2F61FF04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A230F-9B55-4133-9866-EA9B030B8B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4784192"/>
      </p:ext>
    </p:extLst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EB00337-4DEA-46BE-9D76-7E0F36E02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7C3FC75D-C534-4E69-835B-8BC2D4501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77F9C31-0EF0-465A-8B20-B69416DF56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040BE-D112-4CCC-A01C-473E4BB65DCB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D20C1BD-BEC2-45D3-B556-4CD2C4BD3F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7D64C91-A4C1-4B47-B4DD-A456281F0E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A230F-9B55-4133-9866-EA9B030B8B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69960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1.jpe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i.pinimg.com/originals/cb/2b/4a/cb2b4a45e8a526fa785b796e2ad97e9d.jpg" TargetMode="External"/><Relationship Id="rId13" Type="http://schemas.openxmlformats.org/officeDocument/2006/relationships/hyperlink" Target="http://www.rflambda.com/img/feijit.png" TargetMode="External"/><Relationship Id="rId3" Type="http://schemas.openxmlformats.org/officeDocument/2006/relationships/hyperlink" Target="http://www.fonstola.ru/pic/201602/1440x900/fonstola.ru-218607.jpg" TargetMode="External"/><Relationship Id="rId7" Type="http://schemas.openxmlformats.org/officeDocument/2006/relationships/hyperlink" Target="http://cdb-seversk.tom.muzkult.ru/img/upload/4434/image_image_4675581.png" TargetMode="External"/><Relationship Id="rId12" Type="http://schemas.openxmlformats.org/officeDocument/2006/relationships/hyperlink" Target="https://openclipart.org/image/800px/svg_to_png/172940/lifesaver.pn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cliparts.co/cliparts/Xrc/jnM/XrcjnMKTR.png" TargetMode="External"/><Relationship Id="rId11" Type="http://schemas.openxmlformats.org/officeDocument/2006/relationships/hyperlink" Target="http://www.playcast.ru/uploads/2017/05/21/22632996.png" TargetMode="External"/><Relationship Id="rId5" Type="http://schemas.openxmlformats.org/officeDocument/2006/relationships/hyperlink" Target="http://movieplus.me/wp-content/uploads/sun-transparent-png-clip-art-image-685066254-png-m-1475808901-clipart-of.jpg" TargetMode="External"/><Relationship Id="rId10" Type="http://schemas.openxmlformats.org/officeDocument/2006/relationships/hyperlink" Target="https://img-fotki.yandex.ru/get/6739/200418627.b/0_109851_dd2a255c_orig.png" TargetMode="External"/><Relationship Id="rId4" Type="http://schemas.openxmlformats.org/officeDocument/2006/relationships/hyperlink" Target="https://img-fotki.yandex.ru/get/67577/200418627.128/0_15f95b_14b5de18_orig.png" TargetMode="External"/><Relationship Id="rId9" Type="http://schemas.openxmlformats.org/officeDocument/2006/relationships/hyperlink" Target="https://wordassociations.net/image/600x/svg_to_png/dodom01_tweety_.png" TargetMode="External"/><Relationship Id="rId14" Type="http://schemas.openxmlformats.org/officeDocument/2006/relationships/hyperlink" Target="https://scuppernongspringsnaturetrail.files.wordpress.com/2014/06/clipartthumbsuphappysmileyemoticon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6000"/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амка 5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1768"/>
            </a:avLst>
          </a:pr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Управляющая кнопка: сведения 6">
            <a:hlinkClick r:id="" action="ppaction://hlinkshowjump?jump=lastslide" highlightClick="1"/>
          </p:cNvPr>
          <p:cNvSpPr/>
          <p:nvPr/>
        </p:nvSpPr>
        <p:spPr>
          <a:xfrm>
            <a:off x="246259" y="6237312"/>
            <a:ext cx="432048" cy="404056"/>
          </a:xfrm>
          <a:prstGeom prst="actionButtonInformation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с вырезом 7">
            <a:hlinkClick r:id="" action="ppaction://hlinkshowjump?jump=nextslide"/>
          </p:cNvPr>
          <p:cNvSpPr/>
          <p:nvPr/>
        </p:nvSpPr>
        <p:spPr>
          <a:xfrm>
            <a:off x="11188330" y="6234434"/>
            <a:ext cx="642723" cy="412624"/>
          </a:xfrm>
          <a:prstGeom prst="notchedRightArrow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Рисунок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512" y="188640"/>
            <a:ext cx="1193367" cy="115212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10" name="Прямоугольник 9"/>
          <p:cNvSpPr/>
          <p:nvPr/>
        </p:nvSpPr>
        <p:spPr>
          <a:xfrm>
            <a:off x="2637497" y="5518621"/>
            <a:ext cx="81489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latin typeface="Georgia" pitchFamily="18" charset="0"/>
                <a:cs typeface="Times New Roman" panose="02020603050405020304" pitchFamily="18" charset="0"/>
              </a:rPr>
              <a:t>Автор: </a:t>
            </a:r>
            <a:r>
              <a:rPr lang="ru-RU" sz="2400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latin typeface="Georgia" pitchFamily="18" charset="0"/>
                <a:cs typeface="Times New Roman" panose="02020603050405020304" pitchFamily="18" charset="0"/>
              </a:rPr>
              <a:t>Петранина</a:t>
            </a:r>
            <a:r>
              <a:rPr lang="ru-RU" sz="24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latin typeface="Georgia" pitchFamily="18" charset="0"/>
                <a:cs typeface="Times New Roman" panose="02020603050405020304" pitchFamily="18" charset="0"/>
              </a:rPr>
              <a:t> Татьяна Владимировна,</a:t>
            </a:r>
          </a:p>
          <a:p>
            <a:r>
              <a:rPr lang="ru-RU" sz="24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latin typeface="Georgia" pitchFamily="18" charset="0"/>
                <a:cs typeface="Times New Roman" panose="02020603050405020304" pitchFamily="18" charset="0"/>
              </a:rPr>
              <a:t>                учитель </a:t>
            </a:r>
            <a:r>
              <a:rPr lang="ru-RU" sz="24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latin typeface="Georgia" pitchFamily="18" charset="0"/>
                <a:cs typeface="Times New Roman" panose="02020603050405020304" pitchFamily="18" charset="0"/>
              </a:rPr>
              <a:t>начальных классов</a:t>
            </a:r>
          </a:p>
          <a:p>
            <a:r>
              <a:rPr lang="ru-RU" sz="2400" i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latin typeface="Georgia" pitchFamily="18" charset="0"/>
                <a:cs typeface="Times New Roman" panose="02020603050405020304" pitchFamily="18" charset="0"/>
              </a:rPr>
              <a:t>               МОУ </a:t>
            </a:r>
            <a:r>
              <a:rPr lang="ru-RU" sz="24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latin typeface="Georgia" pitchFamily="18" charset="0"/>
                <a:cs typeface="Times New Roman" panose="02020603050405020304" pitchFamily="18" charset="0"/>
              </a:rPr>
              <a:t>«Школа №30 г. Донецка»</a:t>
            </a:r>
            <a:endParaRPr lang="ru-RU" sz="2400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4">
                  <a:lumMod val="50000"/>
                </a:schemeClr>
              </a:solidFill>
              <a:latin typeface="Georgia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xmlns="" id="{9A0A219B-C5C2-4336-9080-773127A8D2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41550" y="3328480"/>
            <a:ext cx="8875058" cy="1228079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4000" b="1" cap="all" dirty="0" smtClean="0">
                <a:ln/>
                <a:solidFill>
                  <a:schemeClr val="accent4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Bookman Old Style" pitchFamily="18" charset="0"/>
                <a:cs typeface="Times New Roman" panose="02020603050405020304" pitchFamily="18" charset="0"/>
              </a:rPr>
              <a:t>Дидактическая игра</a:t>
            </a:r>
            <a:r>
              <a:rPr lang="ru-RU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Bookman Old Style" pitchFamily="18" charset="0"/>
                <a:cs typeface="Times New Roman" panose="02020603050405020304" pitchFamily="18" charset="0"/>
              </a:rPr>
              <a:t/>
            </a:r>
            <a:br>
              <a:rPr lang="ru-RU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Bookman Old Style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  <a:ea typeface="Cambria Math" pitchFamily="18" charset="0"/>
                <a:cs typeface="Times New Roman" panose="02020603050405020304" pitchFamily="18" charset="0"/>
              </a:rPr>
              <a:t>«Найди 10 отличий»</a:t>
            </a:r>
            <a:b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  <a:ea typeface="Cambria Math" pitchFamily="18" charset="0"/>
                <a:cs typeface="Times New Roman" panose="02020603050405020304" pitchFamily="18" charset="0"/>
              </a:rPr>
            </a:br>
            <a:r>
              <a:rPr lang="ru-RU" sz="4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  <a:ea typeface="Cambria Math" pitchFamily="18" charset="0"/>
                <a:cs typeface="Times New Roman" panose="02020603050405020304" pitchFamily="18" charset="0"/>
              </a:rPr>
              <a:t>1 – 4 класс</a:t>
            </a:r>
            <a:r>
              <a:rPr lang="ru-RU" sz="72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  <a:ea typeface="Cambria Math" pitchFamily="18" charset="0"/>
                <a:cs typeface="Times New Roman" panose="02020603050405020304" pitchFamily="18" charset="0"/>
              </a:rPr>
              <a:t/>
            </a:r>
            <a:br>
              <a:rPr lang="ru-RU" sz="72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  <a:ea typeface="Cambria Math" pitchFamily="18" charset="0"/>
                <a:cs typeface="Times New Roman" panose="02020603050405020304" pitchFamily="18" charset="0"/>
              </a:rPr>
            </a:br>
            <a:endParaRPr lang="ru-RU" sz="3100" b="1" i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Georgia" pitchFamily="18" charset="0"/>
              <a:ea typeface="Cambria Math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265450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6000"/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амка 5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1768"/>
            </a:avLst>
          </a:pr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76589" y="288051"/>
            <a:ext cx="46458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man Old Style" pitchFamily="18" charset="0"/>
              </a:rPr>
              <a:t>ПРАВИЛА ИГРЫ</a:t>
            </a: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1226633" y="1207903"/>
            <a:ext cx="10727474" cy="4675658"/>
          </a:xfrm>
          <a:prstGeom prst="rect">
            <a:avLst/>
          </a:prstGeo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ru-RU" sz="3600" b="1" i="1" dirty="0">
                <a:ln/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Bookman Old Style" pitchFamily="18" charset="0"/>
                <a:ea typeface="Cambria Math" pitchFamily="18" charset="0"/>
                <a:cs typeface="Arial" panose="020B0604020202020204" pitchFamily="34" charset="0"/>
              </a:rPr>
              <a:t>Внимательно рассмотри  </a:t>
            </a:r>
            <a:br>
              <a:rPr lang="ru-RU" sz="3600" b="1" i="1" dirty="0">
                <a:ln/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Bookman Old Style" pitchFamily="18" charset="0"/>
                <a:ea typeface="Cambria Math" pitchFamily="18" charset="0"/>
                <a:cs typeface="Arial" panose="020B0604020202020204" pitchFamily="34" charset="0"/>
              </a:rPr>
            </a:br>
            <a:r>
              <a:rPr lang="ru-RU" sz="3600" b="1" i="1" dirty="0">
                <a:ln/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Bookman Old Style" pitchFamily="18" charset="0"/>
                <a:ea typeface="Cambria Math" pitchFamily="18" charset="0"/>
                <a:cs typeface="Arial" panose="020B0604020202020204" pitchFamily="34" charset="0"/>
              </a:rPr>
              <a:t>левую и правую картинки.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b="1" i="1" dirty="0">
                <a:ln/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Bookman Old Style" pitchFamily="18" charset="0"/>
                <a:ea typeface="Cambria Math" pitchFamily="18" charset="0"/>
                <a:cs typeface="Arial" panose="020B0604020202020204" pitchFamily="34" charset="0"/>
              </a:rPr>
              <a:t>Найди  </a:t>
            </a:r>
            <a:r>
              <a:rPr lang="ru-RU" sz="3600" b="1" i="1" dirty="0" smtClean="0">
                <a:ln/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Bookman Old Style" pitchFamily="18" charset="0"/>
                <a:ea typeface="Cambria Math" pitchFamily="18" charset="0"/>
                <a:cs typeface="Arial" panose="020B0604020202020204" pitchFamily="34" charset="0"/>
              </a:rPr>
              <a:t>10 </a:t>
            </a:r>
            <a:r>
              <a:rPr lang="ru-RU" sz="3600" b="1" i="1" dirty="0">
                <a:ln/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Bookman Old Style" pitchFamily="18" charset="0"/>
                <a:ea typeface="Cambria Math" pitchFamily="18" charset="0"/>
                <a:cs typeface="Arial" panose="020B0604020202020204" pitchFamily="34" charset="0"/>
              </a:rPr>
              <a:t>отличий.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b="1" i="1" dirty="0">
                <a:ln/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Bookman Old Style" pitchFamily="18" charset="0"/>
                <a:ea typeface="Cambria Math" pitchFamily="18" charset="0"/>
                <a:cs typeface="Arial" panose="020B0604020202020204" pitchFamily="34" charset="0"/>
              </a:rPr>
              <a:t>Левой кнопкой мышки кликни </a:t>
            </a:r>
            <a:br>
              <a:rPr lang="ru-RU" sz="3600" b="1" i="1" dirty="0">
                <a:ln/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Bookman Old Style" pitchFamily="18" charset="0"/>
                <a:ea typeface="Cambria Math" pitchFamily="18" charset="0"/>
                <a:cs typeface="Arial" panose="020B0604020202020204" pitchFamily="34" charset="0"/>
              </a:rPr>
            </a:br>
            <a:r>
              <a:rPr lang="ru-RU" sz="3600" b="1" i="1" dirty="0">
                <a:ln/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Bookman Old Style" pitchFamily="18" charset="0"/>
                <a:ea typeface="Cambria Math" pitchFamily="18" charset="0"/>
                <a:cs typeface="Arial" panose="020B0604020202020204" pitchFamily="34" charset="0"/>
              </a:rPr>
              <a:t>на левой картинке по предмету, </a:t>
            </a:r>
            <a:br>
              <a:rPr lang="ru-RU" sz="3600" b="1" i="1" dirty="0">
                <a:ln/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Bookman Old Style" pitchFamily="18" charset="0"/>
                <a:ea typeface="Cambria Math" pitchFamily="18" charset="0"/>
                <a:cs typeface="Arial" panose="020B0604020202020204" pitchFamily="34" charset="0"/>
              </a:rPr>
            </a:br>
            <a:r>
              <a:rPr lang="ru-RU" sz="3600" b="1" i="1" dirty="0">
                <a:ln/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Bookman Old Style" pitchFamily="18" charset="0"/>
                <a:ea typeface="Cambria Math" pitchFamily="18" charset="0"/>
                <a:cs typeface="Arial" panose="020B0604020202020204" pitchFamily="34" charset="0"/>
              </a:rPr>
              <a:t>которого нет на правой картинке.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b="1" i="1" dirty="0">
                <a:ln/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Bookman Old Style" pitchFamily="18" charset="0"/>
                <a:ea typeface="Cambria Math" pitchFamily="18" charset="0"/>
                <a:cs typeface="Arial" panose="020B0604020202020204" pitchFamily="34" charset="0"/>
              </a:rPr>
              <a:t>Результат поиска отображается</a:t>
            </a:r>
            <a:br>
              <a:rPr lang="ru-RU" sz="3600" b="1" i="1" dirty="0">
                <a:ln/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Bookman Old Style" pitchFamily="18" charset="0"/>
                <a:ea typeface="Cambria Math" pitchFamily="18" charset="0"/>
                <a:cs typeface="Arial" panose="020B0604020202020204" pitchFamily="34" charset="0"/>
              </a:rPr>
            </a:br>
            <a:r>
              <a:rPr lang="ru-RU" sz="3600" b="1" i="1" dirty="0">
                <a:ln/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Bookman Old Style" pitchFamily="18" charset="0"/>
                <a:ea typeface="Cambria Math" pitchFamily="18" charset="0"/>
                <a:cs typeface="Arial" panose="020B0604020202020204" pitchFamily="34" charset="0"/>
              </a:rPr>
              <a:t> внизу  в виде </a:t>
            </a:r>
            <a:r>
              <a:rPr lang="ru-RU" sz="3600" b="1" i="1" dirty="0" smtClean="0">
                <a:ln/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Bookman Old Style" pitchFamily="18" charset="0"/>
                <a:ea typeface="Cambria Math" pitchFamily="18" charset="0"/>
                <a:cs typeface="Arial" panose="020B0604020202020204" pitchFamily="34" charset="0"/>
              </a:rPr>
              <a:t>смайлика.</a:t>
            </a:r>
            <a:endParaRPr lang="ru-RU" sz="3600" b="1" i="1" dirty="0">
              <a:ln/>
              <a:effectLst>
                <a:glow rad="101600">
                  <a:schemeClr val="bg1">
                    <a:alpha val="60000"/>
                  </a:schemeClr>
                </a:glow>
              </a:effectLst>
              <a:latin typeface="Bookman Old Style" pitchFamily="18" charset="0"/>
              <a:ea typeface="Cambria Math" pitchFamily="18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3600" b="1" i="1" dirty="0">
                <a:ln/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Bookman Old Style" pitchFamily="18" charset="0"/>
                <a:ea typeface="Cambria Math" pitchFamily="18" charset="0"/>
                <a:cs typeface="Arial" panose="020B0604020202020204" pitchFamily="34" charset="0"/>
              </a:rPr>
              <a:t>Желаю удачи!</a:t>
            </a:r>
          </a:p>
          <a:p>
            <a:endParaRPr lang="ru-RU" sz="1600" b="1" dirty="0">
              <a:ln/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Стрелка вправо с вырезом 7">
            <a:hlinkClick r:id="" action="ppaction://hlinkshowjump?jump=nextslide"/>
          </p:cNvPr>
          <p:cNvSpPr/>
          <p:nvPr/>
        </p:nvSpPr>
        <p:spPr>
          <a:xfrm>
            <a:off x="11188330" y="6234434"/>
            <a:ext cx="642723" cy="412624"/>
          </a:xfrm>
          <a:prstGeom prst="notchedRightArrow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3265450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stola.ru-2186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9291" y="200722"/>
            <a:ext cx="5863730" cy="3821000"/>
          </a:xfrm>
          <a:prstGeom prst="rect">
            <a:avLst/>
          </a:prstGeom>
          <a:ln w="57150">
            <a:solidFill>
              <a:schemeClr val="accent4">
                <a:lumMod val="75000"/>
              </a:schemeClr>
            </a:solidFill>
          </a:ln>
        </p:spPr>
      </p:pic>
      <p:pic>
        <p:nvPicPr>
          <p:cNvPr id="5" name="Рисунок 4" descr="с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88298" y="427652"/>
            <a:ext cx="206829" cy="206829"/>
          </a:xfrm>
          <a:prstGeom prst="rect">
            <a:avLst/>
          </a:prstGeom>
        </p:spPr>
      </p:pic>
      <p:pic>
        <p:nvPicPr>
          <p:cNvPr id="6" name="Рисунок 5" descr="ля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161227" y="2816866"/>
            <a:ext cx="259922" cy="302680"/>
          </a:xfrm>
          <a:prstGeom prst="rect">
            <a:avLst/>
          </a:prstGeom>
        </p:spPr>
      </p:pic>
      <p:pic>
        <p:nvPicPr>
          <p:cNvPr id="7" name="Рисунок 6" descr="пт1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068141" y="436733"/>
            <a:ext cx="353981" cy="370015"/>
          </a:xfrm>
          <a:prstGeom prst="rect">
            <a:avLst/>
          </a:prstGeom>
        </p:spPr>
      </p:pic>
      <p:pic>
        <p:nvPicPr>
          <p:cNvPr id="8" name="Рисунок 7" descr="у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771489" y="1733940"/>
            <a:ext cx="421432" cy="421432"/>
          </a:xfrm>
          <a:prstGeom prst="rect">
            <a:avLst/>
          </a:prstGeom>
        </p:spPr>
      </p:pic>
      <p:pic>
        <p:nvPicPr>
          <p:cNvPr id="9" name="Рисунок 8" descr="як1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738920" y="3181740"/>
            <a:ext cx="305773" cy="383399"/>
          </a:xfrm>
          <a:prstGeom prst="rect">
            <a:avLst/>
          </a:prstGeom>
        </p:spPr>
      </p:pic>
      <p:pic>
        <p:nvPicPr>
          <p:cNvPr id="10" name="Рисунок 9" descr="см2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rot="19591802">
            <a:off x="3914290" y="543771"/>
            <a:ext cx="228371" cy="101798"/>
          </a:xfrm>
          <a:prstGeom prst="rect">
            <a:avLst/>
          </a:prstGeom>
        </p:spPr>
      </p:pic>
      <p:pic>
        <p:nvPicPr>
          <p:cNvPr id="11" name="Рисунок 10" descr="гр1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645333" y="2049702"/>
            <a:ext cx="272551" cy="260171"/>
          </a:xfrm>
          <a:prstGeom prst="rect">
            <a:avLst/>
          </a:prstGeom>
        </p:spPr>
      </p:pic>
      <p:pic>
        <p:nvPicPr>
          <p:cNvPr id="12" name="Рисунок 11" descr="сп кр2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579274" y="1963333"/>
            <a:ext cx="330253" cy="330253"/>
          </a:xfrm>
          <a:prstGeom prst="rect">
            <a:avLst/>
          </a:prstGeom>
        </p:spPr>
      </p:pic>
      <p:pic>
        <p:nvPicPr>
          <p:cNvPr id="13" name="Рисунок 12" descr="стр1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615679" y="1973220"/>
            <a:ext cx="323464" cy="285008"/>
          </a:xfrm>
          <a:prstGeom prst="rect">
            <a:avLst/>
          </a:prstGeom>
        </p:spPr>
      </p:pic>
      <p:pic>
        <p:nvPicPr>
          <p:cNvPr id="15" name="Рисунок 14" descr="р1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flipH="1">
            <a:off x="3275045" y="2485624"/>
            <a:ext cx="606490" cy="378874"/>
          </a:xfrm>
          <a:prstGeom prst="rect">
            <a:avLst/>
          </a:prstGeom>
        </p:spPr>
      </p:pic>
      <p:pic>
        <p:nvPicPr>
          <p:cNvPr id="28" name="Рисунок 27" descr="fonstola.ru-2186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33779" y="197004"/>
            <a:ext cx="5863730" cy="3821000"/>
          </a:xfrm>
          <a:prstGeom prst="rect">
            <a:avLst/>
          </a:prstGeom>
          <a:ln w="57150">
            <a:solidFill>
              <a:schemeClr val="accent4">
                <a:lumMod val="75000"/>
              </a:schemeClr>
            </a:solidFill>
          </a:ln>
        </p:spPr>
      </p:pic>
      <p:pic>
        <p:nvPicPr>
          <p:cNvPr id="29" name="Рисунок 28" descr="с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772786" y="423934"/>
            <a:ext cx="206829" cy="206829"/>
          </a:xfrm>
          <a:prstGeom prst="rect">
            <a:avLst/>
          </a:prstGeom>
        </p:spPr>
      </p:pic>
      <p:pic>
        <p:nvPicPr>
          <p:cNvPr id="30" name="Рисунок 29" descr="ля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145715" y="2813148"/>
            <a:ext cx="259922" cy="302680"/>
          </a:xfrm>
          <a:prstGeom prst="rect">
            <a:avLst/>
          </a:prstGeom>
        </p:spPr>
      </p:pic>
      <p:pic>
        <p:nvPicPr>
          <p:cNvPr id="31" name="Рисунок 30" descr="пт1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052629" y="433015"/>
            <a:ext cx="353981" cy="370015"/>
          </a:xfrm>
          <a:prstGeom prst="rect">
            <a:avLst/>
          </a:prstGeom>
        </p:spPr>
      </p:pic>
      <p:pic>
        <p:nvPicPr>
          <p:cNvPr id="32" name="Рисунок 31" descr="у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755977" y="1730222"/>
            <a:ext cx="421432" cy="421432"/>
          </a:xfrm>
          <a:prstGeom prst="rect">
            <a:avLst/>
          </a:prstGeom>
        </p:spPr>
      </p:pic>
      <p:pic>
        <p:nvPicPr>
          <p:cNvPr id="33" name="Рисунок 32" descr="як1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8723408" y="3178022"/>
            <a:ext cx="305773" cy="383399"/>
          </a:xfrm>
          <a:prstGeom prst="rect">
            <a:avLst/>
          </a:prstGeom>
        </p:spPr>
      </p:pic>
      <p:pic>
        <p:nvPicPr>
          <p:cNvPr id="34" name="Рисунок 33" descr="см2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rot="19591802">
            <a:off x="9898778" y="540053"/>
            <a:ext cx="228371" cy="101798"/>
          </a:xfrm>
          <a:prstGeom prst="rect">
            <a:avLst/>
          </a:prstGeom>
        </p:spPr>
      </p:pic>
      <p:pic>
        <p:nvPicPr>
          <p:cNvPr id="35" name="Рисунок 34" descr="гр1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1629821" y="2045984"/>
            <a:ext cx="272551" cy="260171"/>
          </a:xfrm>
          <a:prstGeom prst="rect">
            <a:avLst/>
          </a:prstGeom>
        </p:spPr>
      </p:pic>
      <p:pic>
        <p:nvPicPr>
          <p:cNvPr id="36" name="Рисунок 35" descr="сп кр2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9563762" y="1959615"/>
            <a:ext cx="330253" cy="330253"/>
          </a:xfrm>
          <a:prstGeom prst="rect">
            <a:avLst/>
          </a:prstGeom>
        </p:spPr>
      </p:pic>
      <p:pic>
        <p:nvPicPr>
          <p:cNvPr id="37" name="Рисунок 36" descr="стр1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8600167" y="1969502"/>
            <a:ext cx="323464" cy="285008"/>
          </a:xfrm>
          <a:prstGeom prst="rect">
            <a:avLst/>
          </a:prstGeom>
        </p:spPr>
      </p:pic>
      <p:pic>
        <p:nvPicPr>
          <p:cNvPr id="38" name="Рисунок 37" descr="р1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flipH="1">
            <a:off x="9259533" y="2481906"/>
            <a:ext cx="606490" cy="378874"/>
          </a:xfrm>
          <a:prstGeom prst="rect">
            <a:avLst/>
          </a:prstGeom>
        </p:spPr>
      </p:pic>
      <p:pic>
        <p:nvPicPr>
          <p:cNvPr id="39" name="Рисунок 38" descr="смай3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3037399" y="4702096"/>
            <a:ext cx="939823" cy="892098"/>
          </a:xfrm>
          <a:prstGeom prst="rect">
            <a:avLst/>
          </a:prstGeom>
        </p:spPr>
      </p:pic>
      <p:pic>
        <p:nvPicPr>
          <p:cNvPr id="41" name="Рисунок 40" descr="смай3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501926" y="4714655"/>
            <a:ext cx="940563" cy="892800"/>
          </a:xfrm>
          <a:prstGeom prst="rect">
            <a:avLst/>
          </a:prstGeom>
        </p:spPr>
      </p:pic>
      <p:pic>
        <p:nvPicPr>
          <p:cNvPr id="42" name="Рисунок 41" descr="смай3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5903263" y="4722089"/>
            <a:ext cx="940563" cy="892800"/>
          </a:xfrm>
          <a:prstGeom prst="rect">
            <a:avLst/>
          </a:prstGeom>
        </p:spPr>
      </p:pic>
      <p:pic>
        <p:nvPicPr>
          <p:cNvPr id="43" name="Рисунок 42" descr="смай3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7338053" y="4707219"/>
            <a:ext cx="940563" cy="892800"/>
          </a:xfrm>
          <a:prstGeom prst="rect">
            <a:avLst/>
          </a:prstGeom>
        </p:spPr>
      </p:pic>
      <p:pic>
        <p:nvPicPr>
          <p:cNvPr id="44" name="Рисунок 43" descr="смай3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2490991" y="5547278"/>
            <a:ext cx="940563" cy="892800"/>
          </a:xfrm>
          <a:prstGeom prst="rect">
            <a:avLst/>
          </a:prstGeom>
        </p:spPr>
      </p:pic>
      <p:pic>
        <p:nvPicPr>
          <p:cNvPr id="45" name="Рисунок 44" descr="смай3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3896044" y="5580734"/>
            <a:ext cx="940563" cy="892800"/>
          </a:xfrm>
          <a:prstGeom prst="rect">
            <a:avLst/>
          </a:prstGeom>
        </p:spPr>
      </p:pic>
      <p:pic>
        <p:nvPicPr>
          <p:cNvPr id="46" name="Рисунок 45" descr="смай3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5256492" y="5603036"/>
            <a:ext cx="940563" cy="892800"/>
          </a:xfrm>
          <a:prstGeom prst="rect">
            <a:avLst/>
          </a:prstGeom>
        </p:spPr>
      </p:pic>
      <p:pic>
        <p:nvPicPr>
          <p:cNvPr id="47" name="Рисунок 46" descr="смай3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6694999" y="5569581"/>
            <a:ext cx="940563" cy="892800"/>
          </a:xfrm>
          <a:prstGeom prst="rect">
            <a:avLst/>
          </a:prstGeom>
        </p:spPr>
      </p:pic>
      <p:pic>
        <p:nvPicPr>
          <p:cNvPr id="48" name="Рисунок 47" descr="смай3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8133507" y="5580733"/>
            <a:ext cx="940563" cy="892800"/>
          </a:xfrm>
          <a:prstGeom prst="rect">
            <a:avLst/>
          </a:prstGeom>
        </p:spPr>
      </p:pic>
      <p:pic>
        <p:nvPicPr>
          <p:cNvPr id="49" name="Рисунок 48" descr="смай3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8754258" y="4729523"/>
            <a:ext cx="940563" cy="892800"/>
          </a:xfrm>
          <a:prstGeom prst="rect">
            <a:avLst/>
          </a:prstGeom>
        </p:spPr>
      </p:pic>
      <p:sp>
        <p:nvSpPr>
          <p:cNvPr id="50" name="Рамка 49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1768"/>
            </a:avLst>
          </a:pr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1" name="Умножение 50">
            <a:hlinkClick r:id="" action="ppaction://hlinkshowjump?jump=endshow"/>
          </p:cNvPr>
          <p:cNvSpPr/>
          <p:nvPr/>
        </p:nvSpPr>
        <p:spPr>
          <a:xfrm>
            <a:off x="137117" y="6146079"/>
            <a:ext cx="601481" cy="604955"/>
          </a:xfrm>
          <a:prstGeom prst="mathMultiply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495520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"/>
                            </p:stCondLst>
                            <p:childTnLst>
                              <p:par>
                                <p:cTn id="7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"/>
                            </p:stCondLst>
                            <p:childTnLst>
                              <p:par>
                                <p:cTn id="8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"/>
                            </p:stCondLst>
                            <p:childTnLst>
                              <p:par>
                                <p:cTn id="9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1768"/>
            </a:avLst>
          </a:pr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246259" y="6237312"/>
            <a:ext cx="432048" cy="404056"/>
          </a:xfrm>
          <a:prstGeom prst="actionButtonHom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186790" y="169440"/>
            <a:ext cx="30091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Comic Sans MS" pitchFamily="66" charset="0"/>
                <a:cs typeface="Aharoni" pitchFamily="2" charset="-79"/>
              </a:rPr>
              <a:t>Интернет - источники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>
                <a:glow rad="101600">
                  <a:schemeClr val="bg1">
                    <a:alpha val="60000"/>
                  </a:schemeClr>
                </a:glow>
              </a:effectLst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4471" y="470212"/>
            <a:ext cx="11797553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http://www.fonstola.ru/pic/201602/1440x900/fonstola.ru-218607.jpg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фон и картинка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4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https://img-fotki.yandex.ru/get/67577/200418627.128/0_15f95b_14b5de18_orig.png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рыбка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5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http://movieplus.me/wp-content/uploads/sun-transparent-png-clip-art-image-685066254-png-m-1475808901-clipart-of.jpg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солнышко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6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http://cliparts.co/cliparts/Xrc/jnM/XrcjnMKTR.png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стрекоза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7"/>
              </a:rPr>
              <a:t> http://cdb-seversk.tom.muzkult.ru/img/upload/4434/image_image_4675581.png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лягушонок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8"/>
              </a:rPr>
              <a:t> https://i.pinimg.com/originals/cb/2b/4a/cb2b4a45e8a526fa785b796e2ad97e9d.jpg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утёнок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9"/>
              </a:rPr>
              <a:t> https://wordassociations.net/image/600x/svg_to_png/dodom01_tweety_.png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птичка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1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https://img-fotki.yandex.ru/get/6739/200418627.b/0_109851_dd2a255c_orig.png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грибок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11"/>
              </a:rPr>
              <a:t> http://www.playcast.ru/uploads/2017/05/21/22632996.png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якорь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12"/>
              </a:rPr>
              <a:t> https://openclipart.org/image/800px/svg_to_png/172940/lifesaver.png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спасательный круг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13"/>
              </a:rPr>
              <a:t> http://www.rflambda.com/img/feijit.png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самолёт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14"/>
              </a:rPr>
              <a:t> https://scuppernongspringsnaturetrail.files.wordpress.com/2014/06/clipartthumbsuphappysmileyemoticon.png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смайлик</a:t>
            </a:r>
          </a:p>
          <a:p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83</Words>
  <Application>Microsoft Office PowerPoint</Application>
  <PresentationFormat>Произвольный</PresentationFormat>
  <Paragraphs>17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Дидактическая игра «Найди 10 отличий» 1 – 4 класс 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Юрий Петранин</dc:creator>
  <cp:lastModifiedBy>asus</cp:lastModifiedBy>
  <cp:revision>25</cp:revision>
  <dcterms:created xsi:type="dcterms:W3CDTF">2018-11-26T16:43:42Z</dcterms:created>
  <dcterms:modified xsi:type="dcterms:W3CDTF">2018-12-16T10:49:36Z</dcterms:modified>
</cp:coreProperties>
</file>