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284" r:id="rId2"/>
    <p:sldId id="280" r:id="rId3"/>
    <p:sldId id="291" r:id="rId4"/>
    <p:sldId id="258" r:id="rId5"/>
    <p:sldId id="259" r:id="rId6"/>
    <p:sldId id="285" r:id="rId7"/>
    <p:sldId id="286" r:id="rId8"/>
    <p:sldId id="268" r:id="rId9"/>
    <p:sldId id="282" r:id="rId10"/>
    <p:sldId id="270" r:id="rId11"/>
    <p:sldId id="267" r:id="rId12"/>
    <p:sldId id="266" r:id="rId13"/>
    <p:sldId id="275" r:id="rId14"/>
    <p:sldId id="263" r:id="rId15"/>
    <p:sldId id="273" r:id="rId16"/>
    <p:sldId id="274" r:id="rId17"/>
    <p:sldId id="279" r:id="rId18"/>
    <p:sldId id="276" r:id="rId19"/>
    <p:sldId id="289" r:id="rId20"/>
    <p:sldId id="290" r:id="rId21"/>
    <p:sldId id="257" r:id="rId22"/>
  </p:sldIdLst>
  <p:sldSz cx="9144000" cy="6858000" type="screen4x3"/>
  <p:notesSz cx="6797675" cy="99250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993300"/>
    <a:srgbClr val="CC6600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6862" autoAdjust="0"/>
  </p:normalViewPr>
  <p:slideViewPr>
    <p:cSldViewPr>
      <p:cViewPr varScale="1">
        <p:scale>
          <a:sx n="70" d="100"/>
          <a:sy n="70" d="100"/>
        </p:scale>
        <p:origin x="74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35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67A2C4-AAA1-4E24-941D-80F4B2786F05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7076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7076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0F7B66-71C9-4297-A9B4-D4B88FAEBC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6184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03909D0-68BB-49E0-B7CE-209AB1093C3B}" type="datetimeFigureOut">
              <a:rPr lang="ru-RU"/>
              <a:pPr>
                <a:defRPr/>
              </a:pPr>
              <a:t>14.05.2019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7075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7075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14DD8E3-8987-47AF-8912-B1FF0CAF62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5057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A5BA82D0-EE63-4DBD-B913-8E5A0215E16A}" type="slidenum">
              <a:rPr lang="ru-RU" altLang="ru-RU" smtClean="0">
                <a:latin typeface="Arial" charset="0"/>
              </a:rPr>
              <a:pPr/>
              <a:t>10</a:t>
            </a:fld>
            <a:endParaRPr lang="ru-RU" altLang="ru-RU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677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7010400" y="152400"/>
            <a:ext cx="1981200" cy="6556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152400" y="153988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/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0326E488-E724-4FF0-8640-18524E39FB34}" type="datetimeFigureOut">
              <a:rPr lang="ru-RU"/>
              <a:pPr>
                <a:defRPr/>
              </a:pPr>
              <a:t>14.05.2019</a:t>
            </a:fld>
            <a:endParaRPr lang="ru-RU"/>
          </a:p>
        </p:txBody>
      </p:sp>
      <p:sp>
        <p:nvSpPr>
          <p:cNvPr id="7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539E7C8-626C-4880-9445-1D22897F15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D3996-AC83-49B1-BBD0-4B0A9CAB56EF}" type="datetimeFigureOut">
              <a:rPr lang="ru-RU"/>
              <a:pPr>
                <a:defRPr/>
              </a:pPr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2CE53-3709-4EFF-85B6-098C4412A6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00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152400" y="147638"/>
            <a:ext cx="6705600" cy="6556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7010400" y="147638"/>
            <a:ext cx="1955800" cy="65563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82603-A209-4577-8578-B65CE69656B8}" type="datetimeFigureOut">
              <a:rPr lang="ru-RU"/>
              <a:pPr>
                <a:defRPr/>
              </a:pPr>
              <a:t>14.05.2019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EDE1569A-6861-4D0B-961D-B75B7CE1B4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73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2B837-1336-4507-B0B7-E95D7638E25B}" type="datetimeFigureOut">
              <a:rPr lang="ru-RU"/>
              <a:pPr>
                <a:defRPr/>
              </a:pPr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FE1A70-CE1B-451E-8C3A-D0CDD1BAEE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72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7010400" y="152400"/>
            <a:ext cx="1981200" cy="65563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152400" y="153988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6E21D7E-05D9-42ED-B9CC-F3D128EF6262}" type="datetimeFigureOut">
              <a:rPr lang="ru-RU"/>
              <a:pPr>
                <a:defRPr/>
              </a:pPr>
              <a:t>14.05.2019</a:t>
            </a:fld>
            <a:endParaRPr lang="ru-RU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09F3596A-0470-4DF8-A7DB-FC7045E492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04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301E1-DE10-4375-B157-28A0914C7B51}" type="datetimeFigureOut">
              <a:rPr lang="ru-RU"/>
              <a:pPr>
                <a:defRPr/>
              </a:pPr>
              <a:t>14.05.2019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9824B-1538-4A33-9937-C934FFDE01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14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8A216-C721-49E7-89AE-4BC76B0541A3}" type="datetimeFigureOut">
              <a:rPr lang="ru-RU"/>
              <a:pPr>
                <a:defRPr/>
              </a:pPr>
              <a:t>14.05.2019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B78573-CEDB-44D2-805A-CD6F5D9F28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70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C9066-9702-4251-8AD4-532A8D51FB11}" type="datetimeFigureOut">
              <a:rPr lang="ru-RU"/>
              <a:pPr>
                <a:defRPr/>
              </a:pPr>
              <a:t>14.05.2019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344E2-C940-48E5-8B9A-7EBCEC2658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37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152400" y="150813"/>
            <a:ext cx="8831263" cy="65563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A7B64-4037-440E-90CE-AFC688ACCB69}" type="datetimeFigureOut">
              <a:rPr lang="ru-RU"/>
              <a:pPr>
                <a:defRPr/>
              </a:pPr>
              <a:t>14.05.2019</a:t>
            </a:fld>
            <a:endParaRPr lang="ru-RU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64284-C5DA-4F54-AA36-655FC3DA87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63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7"/>
          <p:cNvSpPr/>
          <p:nvPr/>
        </p:nvSpPr>
        <p:spPr>
          <a:xfrm>
            <a:off x="7010400" y="150813"/>
            <a:ext cx="1981200" cy="6556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7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947D8-C7F9-4A3A-B546-8C2CED1E1AE9}" type="datetimeFigureOut">
              <a:rPr lang="ru-RU"/>
              <a:pPr>
                <a:defRPr/>
              </a:pPr>
              <a:t>14.05.2019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D3F52C1-D6E8-4391-8A96-0AAFC4D37E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2991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Rectangle 8"/>
          <p:cNvSpPr/>
          <p:nvPr/>
        </p:nvSpPr>
        <p:spPr>
          <a:xfrm>
            <a:off x="7010400" y="150813"/>
            <a:ext cx="1981200" cy="6556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438A8-226E-4A6F-A791-9DFB83095738}" type="datetimeFigureOut">
              <a:rPr lang="ru-RU"/>
              <a:pPr>
                <a:defRPr/>
              </a:pPr>
              <a:t>14.05.2019</a:t>
            </a:fld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9B0C3-4AA8-48A5-95F3-D21DA8BF31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407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5125"/>
            <a:ext cx="8831263" cy="50450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2400"/>
            <a:ext cx="8813800" cy="1346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600"/>
            <a:ext cx="8382000" cy="1054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719263"/>
            <a:ext cx="8407400" cy="4406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1475" y="6356350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265B7A9-F22C-49CA-B89A-2C8AFAF538E3}" type="datetimeFigureOut">
              <a:rPr lang="ru-RU"/>
              <a:pPr>
                <a:defRPr/>
              </a:pPr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363" y="6354763"/>
            <a:ext cx="582612" cy="274637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260F57F-9B43-4F4A-AEF4-D0B15F373E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2" r:id="rId2"/>
    <p:sldLayoutId id="2147483718" r:id="rId3"/>
    <p:sldLayoutId id="2147483713" r:id="rId4"/>
    <p:sldLayoutId id="2147483714" r:id="rId5"/>
    <p:sldLayoutId id="2147483715" r:id="rId6"/>
    <p:sldLayoutId id="2147483719" r:id="rId7"/>
    <p:sldLayoutId id="2147483720" r:id="rId8"/>
    <p:sldLayoutId id="2147483721" r:id="rId9"/>
    <p:sldLayoutId id="2147483716" r:id="rId10"/>
    <p:sldLayoutId id="2147483722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kern="1200" cap="all" spc="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Franklin Gothic Medium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Franklin Gothic Medium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Franklin Gothic Medium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Franklin Gothic Medium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Franklin Gothic Medium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Franklin Gothic Medium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Franklin Gothic Medium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Franklin Gothic Medium" pitchFamily="34" charset="0"/>
        </a:defRPr>
      </a:lvl9pPr>
    </p:titleStyle>
    <p:bodyStyle>
      <a:lvl1pPr marL="2730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"/>
        <a:defRPr sz="2000" kern="1200" spc="150">
          <a:solidFill>
            <a:schemeClr val="tx2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ern="1200" spc="1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ct val="0"/>
        </a:spcAft>
        <a:buClr>
          <a:srgbClr val="1B587C"/>
        </a:buClr>
        <a:buFont typeface="Wingdings" pitchFamily="2" charset="2"/>
        <a:buChar char="§"/>
        <a:defRPr sz="1600" kern="1200" spc="100">
          <a:solidFill>
            <a:schemeClr val="tx2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ct val="0"/>
        </a:spcAft>
        <a:buClr>
          <a:srgbClr val="4E854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ct val="20000"/>
        </a:spcBef>
        <a:spcAft>
          <a:spcPct val="0"/>
        </a:spcAft>
        <a:buClr>
          <a:srgbClr val="C19859"/>
        </a:buClr>
        <a:buFont typeface="Wingdings" pitchFamily="2" charset="2"/>
        <a:buChar char="§"/>
        <a:defRPr sz="1300" kern="1200" spc="10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304800" y="1948369"/>
            <a:ext cx="5761038" cy="30469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ru-RU" altLang="ru-RU" sz="2400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 Здравствуйте, дорогие </a:t>
            </a:r>
            <a:r>
              <a:rPr lang="ru-RU" altLang="ru-RU" sz="24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пятиклассники. </a:t>
            </a:r>
            <a:r>
              <a:rPr lang="ru-RU" altLang="ru-RU" sz="2400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Пишет вам - древнеримский писатель и ученый</a:t>
            </a:r>
            <a:r>
              <a:rPr lang="ru-RU" altLang="ru-RU" sz="2400" b="1" i="1" u="sng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altLang="ru-RU" sz="2400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Марк </a:t>
            </a:r>
            <a:r>
              <a:rPr lang="ru-RU" altLang="ru-RU" sz="2400" b="1" i="1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Теренций</a:t>
            </a:r>
            <a:r>
              <a:rPr lang="ru-RU" altLang="ru-RU" sz="2400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400" b="1" i="1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Варрон</a:t>
            </a:r>
            <a:r>
              <a:rPr lang="ru-RU" altLang="ru-RU" sz="2400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lang="ru-RU" altLang="ru-RU" sz="2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altLang="ru-RU" sz="2400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Уверен, что вы любите историю и легко справитесь с моим заданием: как вы думаете, кому в Древнем Риме могли принадлежать эти вещи?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3" name="Picture 5" descr="http://fscomps.fotosearch.com/compc/DSN/DSN053/19057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11972" y="1556792"/>
            <a:ext cx="3081858" cy="398029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Рисунок 1" descr="http://s14.radikal.ru/i187/1412/fe/c4d7d27501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28"/>
          <a:stretch>
            <a:fillRect/>
          </a:stretch>
        </p:blipFill>
        <p:spPr bwMode="auto">
          <a:xfrm>
            <a:off x="304800" y="5354638"/>
            <a:ext cx="2827338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Рисунок 4" descr="http://www.sexfeast.ru/photos/55546-02.jpg"/>
          <p:cNvPicPr>
            <a:picLocks noChangeAspect="1" noChangeArrowheads="1"/>
          </p:cNvPicPr>
          <p:nvPr/>
        </p:nvPicPr>
        <p:blipFill>
          <a:blip r:embed="rId4">
            <a:lum bright="20000" contrast="2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4" t="23334" r="9666" b="24666"/>
          <a:stretch>
            <a:fillRect/>
          </a:stretch>
        </p:blipFill>
        <p:spPr bwMode="auto">
          <a:xfrm>
            <a:off x="3332163" y="5354638"/>
            <a:ext cx="2479675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6" name="Рисунок 6" descr="http://hr-tv.ru/local/images/hrtv/f9098_jpg_1436966419.jp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301208"/>
            <a:ext cx="2523989" cy="126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03857" y="332656"/>
            <a:ext cx="6123664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Письмо мудреца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64163" y="1700213"/>
            <a:ext cx="3529012" cy="4897437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Рынки рабов существовали повсюду. Главный же из них находился в самом Риме на Бычьем форуме. Здесь чередовались дни продажи скота и рабов. На рынках продавались не только крепкие мужчины, но и старики, женщины и дети. Продавцы расхваливали свой товар, но на груди каждого продаваемого должна была висеть табличка с перечнем телесных изъянов.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3850" y="4991100"/>
            <a:ext cx="4567238" cy="1754188"/>
          </a:xfrm>
          <a:prstGeom prst="rect">
            <a:avLst/>
          </a:prstGeom>
          <a:noFill/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Прямоугольник 8"/>
          <p:cNvSpPr/>
          <p:nvPr/>
        </p:nvSpPr>
        <p:spPr>
          <a:xfrm>
            <a:off x="323850" y="4991100"/>
            <a:ext cx="4567238" cy="175418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8580" tIns="68580" rIns="68580" bIns="68580" spcCol="1270" anchor="ctr"/>
          <a:lstStyle/>
          <a:p>
            <a:pPr algn="just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Бычий форум — древнейший форум Рима. Находился на правом берегу Тибра в ложбине, окружённой Капитолийским, Палатинским и Авентинским холмами. В ранние республиканские времена здесь причаливали суда и велась бойкая торговля скотом и рабами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44824"/>
            <a:ext cx="4392488" cy="3018636"/>
          </a:xfrm>
          <a:prstGeom prst="round2DiagRect">
            <a:avLst>
              <a:gd name="adj1" fmla="val 4084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126633" y="548680"/>
            <a:ext cx="488640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Рынки    рабов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672" y="188640"/>
            <a:ext cx="6109493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ОСОБЕННОСТЬ РАБСТВА</a:t>
            </a:r>
          </a:p>
          <a:p>
            <a:pPr algn="ctr">
              <a:defRPr/>
            </a:pPr>
            <a:r>
              <a:rPr lang="ru-RU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В ДРЕВНЕМ РИМЕ: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8435" name="Прямоугольник 3"/>
          <p:cNvSpPr>
            <a:spLocks noChangeArrowheads="1"/>
          </p:cNvSpPr>
          <p:nvPr/>
        </p:nvSpPr>
        <p:spPr bwMode="auto">
          <a:xfrm>
            <a:off x="1258888" y="1676400"/>
            <a:ext cx="66262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ОСНОВНОЙ ИСТОЧНИК РАБОВ – ВОЙНА, НО ПОЯВИЛИСЬ НОВЫЕ – ПИРАТСТВО И РАБЫ ПО ПРИГОВОРУ СУДА</a:t>
            </a:r>
            <a:endParaRPr lang="ru-RU" altLang="ru-RU" sz="2400"/>
          </a:p>
        </p:txBody>
      </p:sp>
      <p:pic>
        <p:nvPicPr>
          <p:cNvPr id="14341" name="Picture 5" descr="http://feliks.ucoz.ru/_ld/9/754245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9"/>
          <a:stretch/>
        </p:blipFill>
        <p:spPr bwMode="auto">
          <a:xfrm>
            <a:off x="5392242" y="2276872"/>
            <a:ext cx="3331729" cy="443227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7" name="Picture 11" descr="http://www.archae.ru/netcat_files/Image/2-w1nmbh16q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76947"/>
            <a:ext cx="4925453" cy="331236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1993" y="1768122"/>
            <a:ext cx="2324070" cy="1988697"/>
          </a:xfrm>
          <a:prstGeom prst="rect">
            <a:avLst/>
          </a:prstGeom>
          <a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2819" b="-3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Прямоугольник 4"/>
          <p:cNvSpPr/>
          <p:nvPr/>
        </p:nvSpPr>
        <p:spPr>
          <a:xfrm>
            <a:off x="3334614" y="1768122"/>
            <a:ext cx="2414554" cy="1935689"/>
          </a:xfrm>
          <a:prstGeom prst="rect">
            <a:avLst/>
          </a:prstGeom>
          <a:blipFill>
            <a:blip r:embed="rId3" cstate="print">
              <a:extLst/>
            </a:blip>
            <a:srcRect/>
            <a:stretch>
              <a:fillRect l="-15000" r="-15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Прямоугольник 5"/>
          <p:cNvSpPr/>
          <p:nvPr/>
        </p:nvSpPr>
        <p:spPr>
          <a:xfrm>
            <a:off x="6303963" y="1768475"/>
            <a:ext cx="2351087" cy="1879600"/>
          </a:xfrm>
          <a:prstGeom prst="rect">
            <a:avLst/>
          </a:prstGeom>
          <a:blipFill rotWithShape="1">
            <a:blip r:embed="rId4" cstate="screen">
              <a:extLst/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Прямоугольник 8"/>
          <p:cNvSpPr/>
          <p:nvPr/>
        </p:nvSpPr>
        <p:spPr>
          <a:xfrm>
            <a:off x="6350000" y="4221163"/>
            <a:ext cx="2351088" cy="2016125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Прямоугольник 10"/>
          <p:cNvSpPr/>
          <p:nvPr/>
        </p:nvSpPr>
        <p:spPr>
          <a:xfrm>
            <a:off x="3334614" y="4198938"/>
            <a:ext cx="2451824" cy="2016125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882" r="1278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157" name="TextBox 12"/>
          <p:cNvSpPr txBox="1">
            <a:spLocks noChangeArrowheads="1"/>
          </p:cNvSpPr>
          <p:nvPr/>
        </p:nvSpPr>
        <p:spPr bwMode="auto">
          <a:xfrm>
            <a:off x="846138" y="3727450"/>
            <a:ext cx="16430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2"/>
                </a:solidFill>
                <a:latin typeface="Franklin Gothic Medium" pitchFamily="34" charset="0"/>
              </a:defRPr>
            </a:lvl1pPr>
            <a:lvl2pPr marL="742950" indent="-285750">
              <a:defRPr>
                <a:solidFill>
                  <a:schemeClr val="tx2"/>
                </a:solidFill>
                <a:latin typeface="Franklin Gothic Medium" pitchFamily="34" charset="0"/>
              </a:defRPr>
            </a:lvl2pPr>
            <a:lvl3pPr marL="1143000" indent="-228600">
              <a:defRPr sz="1600">
                <a:solidFill>
                  <a:schemeClr val="tx2"/>
                </a:solidFill>
                <a:latin typeface="Franklin Gothic Medium" pitchFamily="34" charset="0"/>
              </a:defRPr>
            </a:lvl3pPr>
            <a:lvl4pPr marL="1600200" indent="-228600">
              <a:defRPr sz="1400">
                <a:solidFill>
                  <a:schemeClr val="tx2"/>
                </a:solidFill>
                <a:latin typeface="Franklin Gothic Medium" pitchFamily="34" charset="0"/>
              </a:defRPr>
            </a:lvl4pPr>
            <a:lvl5pPr marL="2057400" indent="-228600">
              <a:defRPr sz="1300">
                <a:solidFill>
                  <a:schemeClr val="tx2"/>
                </a:solidFill>
                <a:latin typeface="Franklin Gothic Medium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 algn="ctr"/>
            <a:r>
              <a:rPr lang="ru-RU" altLang="ru-RU" sz="1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ПЛЕННИКИ</a:t>
            </a:r>
          </a:p>
        </p:txBody>
      </p:sp>
      <p:sp>
        <p:nvSpPr>
          <p:cNvPr id="6158" name="TextBox 13"/>
          <p:cNvSpPr txBox="1">
            <a:spLocks noChangeArrowheads="1"/>
          </p:cNvSpPr>
          <p:nvPr/>
        </p:nvSpPr>
        <p:spPr bwMode="auto">
          <a:xfrm>
            <a:off x="3035300" y="3716338"/>
            <a:ext cx="3000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2"/>
                </a:solidFill>
                <a:latin typeface="Franklin Gothic Medium" pitchFamily="34" charset="0"/>
              </a:defRPr>
            </a:lvl1pPr>
            <a:lvl2pPr marL="742950" indent="-285750">
              <a:defRPr>
                <a:solidFill>
                  <a:schemeClr val="tx2"/>
                </a:solidFill>
                <a:latin typeface="Franklin Gothic Medium" pitchFamily="34" charset="0"/>
              </a:defRPr>
            </a:lvl2pPr>
            <a:lvl3pPr marL="1143000" indent="-228600">
              <a:defRPr sz="1600">
                <a:solidFill>
                  <a:schemeClr val="tx2"/>
                </a:solidFill>
                <a:latin typeface="Franklin Gothic Medium" pitchFamily="34" charset="0"/>
              </a:defRPr>
            </a:lvl3pPr>
            <a:lvl4pPr marL="1600200" indent="-228600">
              <a:defRPr sz="1400">
                <a:solidFill>
                  <a:schemeClr val="tx2"/>
                </a:solidFill>
                <a:latin typeface="Franklin Gothic Medium" pitchFamily="34" charset="0"/>
              </a:defRPr>
            </a:lvl4pPr>
            <a:lvl5pPr marL="2057400" indent="-228600">
              <a:defRPr sz="1300">
                <a:solidFill>
                  <a:schemeClr val="tx2"/>
                </a:solidFill>
                <a:latin typeface="Franklin Gothic Medium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 algn="ctr"/>
            <a:r>
              <a:rPr lang="ru-RU" altLang="ru-RU" sz="1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ДОЛГОВОЕ РАБСТВО</a:t>
            </a:r>
          </a:p>
        </p:txBody>
      </p:sp>
      <p:sp>
        <p:nvSpPr>
          <p:cNvPr id="6159" name="TextBox 14"/>
          <p:cNvSpPr txBox="1">
            <a:spLocks noChangeArrowheads="1"/>
          </p:cNvSpPr>
          <p:nvPr/>
        </p:nvSpPr>
        <p:spPr bwMode="auto">
          <a:xfrm>
            <a:off x="6086475" y="3757613"/>
            <a:ext cx="27860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2"/>
                </a:solidFill>
                <a:latin typeface="Franklin Gothic Medium" pitchFamily="34" charset="0"/>
              </a:defRPr>
            </a:lvl1pPr>
            <a:lvl2pPr marL="742950" indent="-285750">
              <a:defRPr>
                <a:solidFill>
                  <a:schemeClr val="tx2"/>
                </a:solidFill>
                <a:latin typeface="Franklin Gothic Medium" pitchFamily="34" charset="0"/>
              </a:defRPr>
            </a:lvl2pPr>
            <a:lvl3pPr marL="1143000" indent="-228600">
              <a:defRPr sz="1600">
                <a:solidFill>
                  <a:schemeClr val="tx2"/>
                </a:solidFill>
                <a:latin typeface="Franklin Gothic Medium" pitchFamily="34" charset="0"/>
              </a:defRPr>
            </a:lvl3pPr>
            <a:lvl4pPr marL="1600200" indent="-228600">
              <a:defRPr sz="1400">
                <a:solidFill>
                  <a:schemeClr val="tx2"/>
                </a:solidFill>
                <a:latin typeface="Franklin Gothic Medium" pitchFamily="34" charset="0"/>
              </a:defRPr>
            </a:lvl4pPr>
            <a:lvl5pPr marL="2057400" indent="-228600">
              <a:defRPr sz="1300">
                <a:solidFill>
                  <a:schemeClr val="tx2"/>
                </a:solidFill>
                <a:latin typeface="Franklin Gothic Medium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 algn="ctr"/>
            <a:r>
              <a:rPr lang="ru-RU" altLang="ru-RU" sz="1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РАБОТОРГОВЛЯ</a:t>
            </a:r>
          </a:p>
        </p:txBody>
      </p:sp>
      <p:sp>
        <p:nvSpPr>
          <p:cNvPr id="6160" name="TextBox 15"/>
          <p:cNvSpPr txBox="1">
            <a:spLocks noChangeArrowheads="1"/>
          </p:cNvSpPr>
          <p:nvPr/>
        </p:nvSpPr>
        <p:spPr bwMode="auto">
          <a:xfrm>
            <a:off x="6443663" y="6308725"/>
            <a:ext cx="2428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2"/>
                </a:solidFill>
                <a:latin typeface="Franklin Gothic Medium" pitchFamily="34" charset="0"/>
              </a:defRPr>
            </a:lvl1pPr>
            <a:lvl2pPr marL="742950" indent="-285750">
              <a:defRPr>
                <a:solidFill>
                  <a:schemeClr val="tx2"/>
                </a:solidFill>
                <a:latin typeface="Franklin Gothic Medium" pitchFamily="34" charset="0"/>
              </a:defRPr>
            </a:lvl2pPr>
            <a:lvl3pPr marL="1143000" indent="-228600">
              <a:defRPr sz="1600">
                <a:solidFill>
                  <a:schemeClr val="tx2"/>
                </a:solidFill>
                <a:latin typeface="Franklin Gothic Medium" pitchFamily="34" charset="0"/>
              </a:defRPr>
            </a:lvl3pPr>
            <a:lvl4pPr marL="1600200" indent="-228600">
              <a:defRPr sz="1400">
                <a:solidFill>
                  <a:schemeClr val="tx2"/>
                </a:solidFill>
                <a:latin typeface="Franklin Gothic Medium" pitchFamily="34" charset="0"/>
              </a:defRPr>
            </a:lvl4pPr>
            <a:lvl5pPr marL="2057400" indent="-228600">
              <a:defRPr sz="1300">
                <a:solidFill>
                  <a:schemeClr val="tx2"/>
                </a:solidFill>
                <a:latin typeface="Franklin Gothic Medium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 algn="ctr"/>
            <a:r>
              <a:rPr lang="ru-RU" altLang="ru-RU" sz="1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ДЕТИ РАБОВ</a:t>
            </a:r>
          </a:p>
        </p:txBody>
      </p:sp>
      <p:sp>
        <p:nvSpPr>
          <p:cNvPr id="6161" name="TextBox 16"/>
          <p:cNvSpPr txBox="1">
            <a:spLocks noChangeArrowheads="1"/>
          </p:cNvSpPr>
          <p:nvPr/>
        </p:nvSpPr>
        <p:spPr bwMode="auto">
          <a:xfrm>
            <a:off x="3203575" y="6215063"/>
            <a:ext cx="2663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2"/>
                </a:solidFill>
                <a:latin typeface="Franklin Gothic Medium" pitchFamily="34" charset="0"/>
              </a:defRPr>
            </a:lvl1pPr>
            <a:lvl2pPr marL="742950" indent="-285750">
              <a:defRPr>
                <a:solidFill>
                  <a:schemeClr val="tx2"/>
                </a:solidFill>
                <a:latin typeface="Franklin Gothic Medium" pitchFamily="34" charset="0"/>
              </a:defRPr>
            </a:lvl2pPr>
            <a:lvl3pPr marL="1143000" indent="-228600">
              <a:defRPr sz="1600">
                <a:solidFill>
                  <a:schemeClr val="tx2"/>
                </a:solidFill>
                <a:latin typeface="Franklin Gothic Medium" pitchFamily="34" charset="0"/>
              </a:defRPr>
            </a:lvl3pPr>
            <a:lvl4pPr marL="1600200" indent="-228600">
              <a:defRPr sz="1400">
                <a:solidFill>
                  <a:schemeClr val="tx2"/>
                </a:solidFill>
                <a:latin typeface="Franklin Gothic Medium" pitchFamily="34" charset="0"/>
              </a:defRPr>
            </a:lvl4pPr>
            <a:lvl5pPr marL="2057400" indent="-228600">
              <a:defRPr sz="1300">
                <a:solidFill>
                  <a:schemeClr val="tx2"/>
                </a:solidFill>
                <a:latin typeface="Franklin Gothic Medium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 algn="ctr"/>
            <a:r>
              <a:rPr lang="ru-RU" altLang="ru-RU" sz="1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ПРЕСТУПНИКИ</a:t>
            </a:r>
          </a:p>
        </p:txBody>
      </p:sp>
      <p:pic>
        <p:nvPicPr>
          <p:cNvPr id="6162" name="Рисунок 13" descr="http://im8-tub-ru.yandex.net/i?id=381818392-10-72&amp;n=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4221163"/>
            <a:ext cx="2449512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3" name="TextBox 14"/>
          <p:cNvSpPr txBox="1">
            <a:spLocks noChangeArrowheads="1"/>
          </p:cNvSpPr>
          <p:nvPr/>
        </p:nvSpPr>
        <p:spPr bwMode="auto">
          <a:xfrm>
            <a:off x="323850" y="6237288"/>
            <a:ext cx="2232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2"/>
                </a:solidFill>
                <a:latin typeface="Franklin Gothic Medium" pitchFamily="34" charset="0"/>
              </a:defRPr>
            </a:lvl1pPr>
            <a:lvl2pPr marL="742950" indent="-285750">
              <a:defRPr>
                <a:solidFill>
                  <a:schemeClr val="tx2"/>
                </a:solidFill>
                <a:latin typeface="Franklin Gothic Medium" pitchFamily="34" charset="0"/>
              </a:defRPr>
            </a:lvl2pPr>
            <a:lvl3pPr marL="1143000" indent="-228600">
              <a:defRPr sz="1600">
                <a:solidFill>
                  <a:schemeClr val="tx2"/>
                </a:solidFill>
                <a:latin typeface="Franklin Gothic Medium" pitchFamily="34" charset="0"/>
              </a:defRPr>
            </a:lvl3pPr>
            <a:lvl4pPr marL="1600200" indent="-228600">
              <a:defRPr sz="1400">
                <a:solidFill>
                  <a:schemeClr val="tx2"/>
                </a:solidFill>
                <a:latin typeface="Franklin Gothic Medium" pitchFamily="34" charset="0"/>
              </a:defRPr>
            </a:lvl4pPr>
            <a:lvl5pPr marL="2057400" indent="-228600">
              <a:defRPr sz="1300">
                <a:solidFill>
                  <a:schemeClr val="tx2"/>
                </a:solidFill>
                <a:latin typeface="Franklin Gothic Medium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 algn="ctr"/>
            <a:r>
              <a:rPr lang="ru-RU" altLang="ru-RU" sz="1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ПИРАТСТВО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96642" y="332656"/>
            <a:ext cx="6350713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ИСТОЧНИКИ </a:t>
            </a:r>
            <a:r>
              <a:rPr lang="en-US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РАБСТВА</a:t>
            </a:r>
            <a:endParaRPr lang="ru-RU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1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1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/>
      <p:bldP spid="6158" grpId="0"/>
      <p:bldP spid="6159" grpId="0"/>
      <p:bldP spid="6160" grpId="0"/>
      <p:bldP spid="6161" grpId="0"/>
      <p:bldP spid="61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5661" y="2114178"/>
            <a:ext cx="4852675" cy="378565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Рабы-</a:t>
            </a:r>
          </a:p>
          <a:p>
            <a:pPr algn="ctr"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говорящие </a:t>
            </a:r>
          </a:p>
          <a:p>
            <a:pPr algn="ctr"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орудия </a:t>
            </a:r>
          </a:p>
          <a:p>
            <a:pPr algn="ctr"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труда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64285" y="188640"/>
            <a:ext cx="6015429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Особенность рабства </a:t>
            </a:r>
          </a:p>
          <a:p>
            <a:pPr algn="ctr">
              <a:defRPr/>
            </a:pPr>
            <a:r>
              <a:rPr lang="ru-RU" sz="4000" b="1" spc="50" dirty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Древнем Риме:</a:t>
            </a:r>
            <a:br>
              <a:rPr lang="ru-RU" sz="4000" b="1" spc="50" dirty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4000" b="1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7" descr="B0838A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781300"/>
            <a:ext cx="8407400" cy="3194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Оживи картинку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http://hist-world.com/images/istoriya-drevnego-mira/3/v-imenii-rimskogo-rabovladelc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773238"/>
            <a:ext cx="7699375" cy="470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49075" y="404664"/>
            <a:ext cx="5445850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altLang="ru-RU" sz="4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РАБЫ В ИМЕНИЯХ</a:t>
            </a:r>
            <a:endParaRPr lang="ru-RU" sz="4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://biblo-ok.ru/referat-ok/images/image-b311f0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" r="-427"/>
          <a:stretch/>
        </p:blipFill>
        <p:spPr bwMode="auto">
          <a:xfrm>
            <a:off x="683568" y="1275019"/>
            <a:ext cx="8112602" cy="554068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94242" y="260648"/>
            <a:ext cx="5122813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Массовое применение </a:t>
            </a:r>
          </a:p>
          <a:p>
            <a:pPr algn="ctr">
              <a:defRPr/>
            </a:pPr>
            <a:r>
              <a:rPr lang="ru-RU" sz="32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рабов в сельском хозяйстве</a:t>
            </a:r>
            <a:endParaRPr lang="ru-RU" sz="3200" b="1" cap="all" dirty="0">
              <a:ln/>
              <a:solidFill>
                <a:srgbClr val="FFC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2662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0" r="13626" b="3778"/>
          <a:stretch>
            <a:fillRect/>
          </a:stretch>
        </p:blipFill>
        <p:spPr bwMode="auto">
          <a:xfrm>
            <a:off x="0" y="-7938"/>
            <a:ext cx="9139238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77227" y="834971"/>
            <a:ext cx="8215715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 u="sng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"Раб должен или трудиться, или спать»</a:t>
            </a:r>
          </a:p>
        </p:txBody>
      </p:sp>
      <p:pic>
        <p:nvPicPr>
          <p:cNvPr id="27651" name="Picture 6" descr="http://ic.pics.livejournal.com/nionila/10659773/553043/553043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700213"/>
            <a:ext cx="2124075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8" descr="http://img.encyc.yandex.net/illustrations/vlasov/pictures/01/2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4149725"/>
            <a:ext cx="8694738" cy="254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10" descr="http://st.oede.by/st/files/Rim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1700213"/>
            <a:ext cx="2700337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93946" y="188640"/>
            <a:ext cx="5982279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РАБЫ  В БОГАТОМ ДОМЕ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7655" name="Picture 12" descr="http://900igr.net/datai/istorija/Igra-Drevnjaja-Gretsija/0027-032-Slovar-50-ballo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925" y="1700213"/>
            <a:ext cx="2981325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http://gadanie-istina.narod.ru/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24944"/>
            <a:ext cx="4896544" cy="341009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 descr="http://mtdata.ru/u1/photo9B43/20990845033-0/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72816"/>
            <a:ext cx="3528392" cy="487359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496" y="188640"/>
            <a:ext cx="9000927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ОСОБЕННОСТЬ РАБСТВА</a:t>
            </a:r>
          </a:p>
          <a:p>
            <a:pPr algn="ctr"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В ДРЕВНЕМ РИМЕ: гладиаторские бои</a:t>
            </a:r>
            <a:endParaRPr lang="ru-RU" sz="3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4306" y="1916832"/>
            <a:ext cx="481901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9933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Забава для публики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2337" y="62028"/>
            <a:ext cx="6192688" cy="217142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4800" b="1" cap="all" dirty="0">
                <a:ln w="0"/>
                <a:solidFill>
                  <a:srgbClr val="FF6600"/>
                </a:solidFill>
                <a:effectLst>
                  <a:reflection blurRad="12700" stA="50000" endPos="50000" dist="5000" dir="5400000" sy="-100000" rotWithShape="0"/>
                </a:effectLst>
              </a:rPr>
              <a:t>Рабство 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4800" b="1" cap="all" dirty="0">
                <a:ln w="0"/>
                <a:solidFill>
                  <a:srgbClr val="FF6600"/>
                </a:solidFill>
                <a:effectLst>
                  <a:reflection blurRad="12700" stA="50000" endPos="50000" dist="5000" dir="5400000" sy="-100000" rotWithShape="0"/>
                </a:effectLst>
              </a:rPr>
              <a:t>в Древнем </a:t>
            </a:r>
            <a:r>
              <a:rPr lang="ru-RU" sz="4800" b="1" cap="all" dirty="0" err="1">
                <a:ln w="0"/>
                <a:solidFill>
                  <a:srgbClr val="FF6600"/>
                </a:solidFill>
                <a:effectLst>
                  <a:reflection blurRad="12700" stA="50000" endPos="50000" dist="5000" dir="5400000" sy="-100000" rotWithShape="0"/>
                </a:effectLst>
              </a:rPr>
              <a:t>риме</a:t>
            </a:r>
            <a:endParaRPr lang="ru-RU" sz="4800" b="1" cap="all" dirty="0">
              <a:ln w="0"/>
              <a:solidFill>
                <a:srgbClr val="FF66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195" name="TextBox 5"/>
          <p:cNvSpPr txBox="1">
            <a:spLocks noChangeArrowheads="1"/>
          </p:cNvSpPr>
          <p:nvPr/>
        </p:nvSpPr>
        <p:spPr bwMode="auto">
          <a:xfrm>
            <a:off x="6607175" y="260350"/>
            <a:ext cx="27368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2"/>
                </a:solidFill>
                <a:latin typeface="Franklin Gothic Medium" pitchFamily="34" charset="0"/>
              </a:defRPr>
            </a:lvl1pPr>
            <a:lvl2pPr marL="742950" indent="-285750">
              <a:defRPr>
                <a:solidFill>
                  <a:schemeClr val="tx2"/>
                </a:solidFill>
                <a:latin typeface="Franklin Gothic Medium" pitchFamily="34" charset="0"/>
              </a:defRPr>
            </a:lvl2pPr>
            <a:lvl3pPr marL="1143000" indent="-228600">
              <a:defRPr sz="1600">
                <a:solidFill>
                  <a:schemeClr val="tx2"/>
                </a:solidFill>
                <a:latin typeface="Franklin Gothic Medium" pitchFamily="34" charset="0"/>
              </a:defRPr>
            </a:lvl3pPr>
            <a:lvl4pPr marL="1600200" indent="-228600">
              <a:defRPr sz="1400">
                <a:solidFill>
                  <a:schemeClr val="tx2"/>
                </a:solidFill>
                <a:latin typeface="Franklin Gothic Medium" pitchFamily="34" charset="0"/>
              </a:defRPr>
            </a:lvl4pPr>
            <a:lvl5pPr marL="2057400" indent="-228600">
              <a:defRPr sz="1300">
                <a:solidFill>
                  <a:schemeClr val="tx2"/>
                </a:solidFill>
                <a:latin typeface="Franklin Gothic Medium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 algn="ctr"/>
            <a:r>
              <a:rPr lang="ru-RU" altLang="ru-RU" sz="1800" b="1">
                <a:solidFill>
                  <a:schemeClr val="tx1"/>
                </a:solidFill>
                <a:latin typeface="Arial" charset="0"/>
              </a:rPr>
              <a:t>Урок истории</a:t>
            </a:r>
          </a:p>
          <a:p>
            <a:pPr algn="ctr"/>
            <a:r>
              <a:rPr lang="ru-RU" altLang="ru-RU" sz="1800" b="1">
                <a:solidFill>
                  <a:schemeClr val="tx1"/>
                </a:solidFill>
                <a:latin typeface="Arial" charset="0"/>
              </a:rPr>
              <a:t> в 5 классе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45667" y="5557881"/>
            <a:ext cx="558338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Учитель истории МБОУ </a:t>
            </a:r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СОШ </a:t>
            </a: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№ 2</a:t>
            </a:r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</a:t>
            </a:r>
          </a:p>
          <a:p>
            <a:pPr algn="ctr">
              <a:defRPr/>
            </a:pPr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Кузина Надежда Сергеевна</a:t>
            </a:r>
            <a:endParaRPr lang="ru-RU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33794" name="Picture 2" descr="https://im3-tub-ru.yandex.net/i?id=22087b769cb95658d84da2bbbbad5e76&amp;n=33&amp;h=215&amp;w=3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68" y="2039989"/>
            <a:ext cx="5698540" cy="3664621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8" name="TextBox 8"/>
          <p:cNvSpPr txBox="1">
            <a:spLocks noChangeArrowheads="1"/>
          </p:cNvSpPr>
          <p:nvPr/>
        </p:nvSpPr>
        <p:spPr bwMode="auto">
          <a:xfrm>
            <a:off x="6981706" y="5788714"/>
            <a:ext cx="19877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2"/>
                </a:solidFill>
                <a:latin typeface="Franklin Gothic Medium" pitchFamily="34" charset="0"/>
              </a:defRPr>
            </a:lvl1pPr>
            <a:lvl2pPr marL="742950" indent="-285750">
              <a:defRPr>
                <a:solidFill>
                  <a:schemeClr val="tx2"/>
                </a:solidFill>
                <a:latin typeface="Franklin Gothic Medium" pitchFamily="34" charset="0"/>
              </a:defRPr>
            </a:lvl2pPr>
            <a:lvl3pPr marL="1143000" indent="-228600">
              <a:defRPr sz="1600">
                <a:solidFill>
                  <a:schemeClr val="tx2"/>
                </a:solidFill>
                <a:latin typeface="Franklin Gothic Medium" pitchFamily="34" charset="0"/>
              </a:defRPr>
            </a:lvl3pPr>
            <a:lvl4pPr marL="1600200" indent="-228600">
              <a:defRPr sz="1400">
                <a:solidFill>
                  <a:schemeClr val="tx2"/>
                </a:solidFill>
                <a:latin typeface="Franklin Gothic Medium" pitchFamily="34" charset="0"/>
              </a:defRPr>
            </a:lvl4pPr>
            <a:lvl5pPr marL="2057400" indent="-228600">
              <a:defRPr sz="1300">
                <a:solidFill>
                  <a:schemeClr val="tx2"/>
                </a:solidFill>
                <a:latin typeface="Franklin Gothic Medium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C19859"/>
              </a:buClr>
              <a:defRPr sz="13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r>
              <a:rPr lang="ru-RU" altLang="ru-RU" sz="1800" b="1" dirty="0" smtClean="0">
                <a:solidFill>
                  <a:schemeClr val="tx1"/>
                </a:solidFill>
                <a:latin typeface="Arial" charset="0"/>
              </a:rPr>
              <a:t>2019 </a:t>
            </a:r>
            <a:r>
              <a:rPr lang="ru-RU" altLang="ru-RU" sz="1800" b="1" dirty="0">
                <a:solidFill>
                  <a:schemeClr val="tx1"/>
                </a:solidFill>
                <a:latin typeface="Arial" charset="0"/>
              </a:rPr>
              <a:t>г</a:t>
            </a:r>
            <a:r>
              <a:rPr lang="ru-RU" altLang="ru-RU" sz="1800" b="1" dirty="0" smtClean="0">
                <a:solidFill>
                  <a:schemeClr val="tx1"/>
                </a:solidFill>
                <a:latin typeface="Arial" charset="0"/>
              </a:rPr>
              <a:t>. Алексин </a:t>
            </a:r>
            <a:endParaRPr lang="ru-RU" altLang="ru-RU" sz="1800" b="1" dirty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8900" y="1700808"/>
            <a:ext cx="8966200" cy="496855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4450" indent="0">
              <a:buNone/>
            </a:pPr>
            <a:r>
              <a:rPr lang="ru-RU" sz="2800" b="1" dirty="0" smtClean="0"/>
              <a:t>Кто такой раб?</a:t>
            </a:r>
          </a:p>
          <a:p>
            <a:pPr marL="44450" indent="0">
              <a:buNone/>
            </a:pPr>
            <a:r>
              <a:rPr lang="ru-RU" sz="2800" b="1" dirty="0" smtClean="0"/>
              <a:t>Кто такой рабовладелец?</a:t>
            </a:r>
          </a:p>
          <a:p>
            <a:pPr marL="44450" indent="0">
              <a:buNone/>
            </a:pPr>
            <a:r>
              <a:rPr lang="ru-RU" sz="2800" b="1" dirty="0" smtClean="0"/>
              <a:t>Какие вы узнали источники рабства?</a:t>
            </a:r>
          </a:p>
          <a:p>
            <a:pPr marL="44450" indent="0">
              <a:buNone/>
            </a:pPr>
            <a:r>
              <a:rPr lang="ru-RU" sz="2800" b="1" dirty="0" smtClean="0"/>
              <a:t>Чем занимались рабы в имении?</a:t>
            </a:r>
          </a:p>
          <a:p>
            <a:pPr marL="44450" indent="0">
              <a:buNone/>
            </a:pPr>
            <a:r>
              <a:rPr lang="ru-RU" sz="2800" b="1" dirty="0" smtClean="0"/>
              <a:t>Чем занимались рабы в богатом доме?</a:t>
            </a:r>
          </a:p>
          <a:p>
            <a:pPr marL="44450" indent="0">
              <a:buNone/>
            </a:pPr>
            <a:r>
              <a:rPr lang="ru-RU" sz="2800" b="1" dirty="0" smtClean="0"/>
              <a:t>Кто такие гладиаторы?</a:t>
            </a:r>
          </a:p>
          <a:p>
            <a:pPr marL="44450" indent="0">
              <a:buNone/>
            </a:pPr>
            <a:r>
              <a:rPr lang="ru-RU" sz="2800" b="1" dirty="0" smtClean="0"/>
              <a:t>Что такое амфитеатр?</a:t>
            </a:r>
          </a:p>
          <a:p>
            <a:pPr marL="44450" indent="0">
              <a:buNone/>
            </a:pPr>
            <a:r>
              <a:rPr lang="ru-RU" sz="2800" b="1" dirty="0" smtClean="0"/>
              <a:t>Что означает поднятый палец вверх?</a:t>
            </a:r>
          </a:p>
          <a:p>
            <a:pPr marL="44450" indent="0">
              <a:buNone/>
            </a:pPr>
            <a:r>
              <a:rPr lang="ru-RU" sz="2800" b="1" dirty="0" smtClean="0"/>
              <a:t>Какова особенность рабства в Древнем Риме?</a:t>
            </a:r>
          </a:p>
          <a:p>
            <a:pPr marL="4445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Повторим Главное!</a:t>
            </a:r>
            <a:endParaRPr lang="ru-RU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580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6" descr="C:\Users\Домановы\Desktop\начни\это я\slun-ko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7786688" cy="5665788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5733256"/>
            <a:ext cx="788183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работу на уроке!</a:t>
            </a:r>
            <a:endParaRPr lang="ru-RU" sz="3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81000" y="1719262"/>
            <a:ext cx="8407400" cy="4806081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4000" dirty="0" smtClean="0"/>
              <a:t>Источники </a:t>
            </a:r>
            <a:r>
              <a:rPr lang="ru-RU" sz="4000" dirty="0"/>
              <a:t>рабства.</a:t>
            </a:r>
          </a:p>
          <a:p>
            <a:r>
              <a:rPr lang="ru-RU" sz="4000" dirty="0"/>
              <a:t>Труд рабов в сельском хозяйстве.</a:t>
            </a:r>
          </a:p>
          <a:p>
            <a:r>
              <a:rPr lang="ru-RU" sz="4000" dirty="0"/>
              <a:t>Труд рабов в доме рабовладельца.</a:t>
            </a:r>
          </a:p>
          <a:p>
            <a:r>
              <a:rPr lang="ru-RU" sz="4000" dirty="0"/>
              <a:t>Гладиаторы.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476672"/>
            <a:ext cx="8382000" cy="913160"/>
          </a:xfrm>
        </p:spPr>
        <p:txBody>
          <a:bodyPr/>
          <a:lstStyle/>
          <a:p>
            <a:r>
              <a:rPr lang="ru-RU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работы.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860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4" descr="rabkv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44353"/>
            <a:ext cx="7773350" cy="445134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1749" y="404664"/>
            <a:ext cx="8160503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РАБСТВО В ДРЕВНЕМ РИМЕ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C000"/>
              </a:solidFill>
            </a:endParaRPr>
          </a:p>
        </p:txBody>
      </p:sp>
      <p:sp>
        <p:nvSpPr>
          <p:cNvPr id="9220" name="Прямоугольник 3"/>
          <p:cNvSpPr>
            <a:spLocks noChangeArrowheads="1"/>
          </p:cNvSpPr>
          <p:nvPr/>
        </p:nvSpPr>
        <p:spPr bwMode="auto">
          <a:xfrm>
            <a:off x="251520" y="1628774"/>
            <a:ext cx="865276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2000" dirty="0">
                <a:solidFill>
                  <a:srgbClr val="993300"/>
                </a:solidFill>
                <a:latin typeface="Arial Black" pitchFamily="34" charset="0"/>
              </a:rPr>
              <a:t>«…какими орудиями труда обрабатываются поля. Эти орудия бывают трёх видов: говорящие - …, мычащие -  быки, немые – повозки, лопаты, плуги».</a:t>
            </a:r>
          </a:p>
          <a:p>
            <a:pPr algn="r"/>
            <a:r>
              <a:rPr lang="ru-RU" altLang="ru-RU" sz="2400" dirty="0">
                <a:solidFill>
                  <a:srgbClr val="002060"/>
                </a:solidFill>
                <a:latin typeface="Arial Black" pitchFamily="34" charset="0"/>
              </a:rPr>
              <a:t>Римский учёный </a:t>
            </a:r>
            <a:r>
              <a:rPr lang="ru-RU" altLang="ru-RU" sz="2400" dirty="0" err="1">
                <a:solidFill>
                  <a:srgbClr val="002060"/>
                </a:solidFill>
                <a:latin typeface="Arial Black" pitchFamily="34" charset="0"/>
              </a:rPr>
              <a:t>Варрон</a:t>
            </a:r>
            <a:endParaRPr lang="ru-RU" altLang="ru-RU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4320" eaLnBrk="1" fontAlgn="auto" hangingPunct="1">
              <a:spcAft>
                <a:spcPts val="0"/>
              </a:spcAft>
              <a:defRPr/>
            </a:pPr>
            <a:r>
              <a:rPr lang="ru-RU" altLang="ru-RU" smtClean="0"/>
              <a:t>Таблица: знаем, узнаем, узнали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163431"/>
              </p:ext>
            </p:extLst>
          </p:nvPr>
        </p:nvGraphicFramePr>
        <p:xfrm>
          <a:off x="107950" y="115888"/>
          <a:ext cx="8856663" cy="6648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7411"/>
                <a:gridCol w="3001018"/>
                <a:gridCol w="2708234"/>
              </a:tblGrid>
              <a:tr h="33855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 Black" panose="020B0A04020102020204" pitchFamily="34" charset="0"/>
                        </a:rPr>
                        <a:t>ЗНАЕМ</a:t>
                      </a:r>
                      <a:endParaRPr lang="ru-RU" sz="1600" dirty="0">
                        <a:solidFill>
                          <a:srgbClr val="FF0000"/>
                        </a:solidFill>
                        <a:latin typeface="Arial Black" panose="020B0A04020102020204" pitchFamily="34" charset="0"/>
                        <a:cs typeface="Times New Roman" pitchFamily="18" charset="0"/>
                      </a:endParaRPr>
                    </a:p>
                  </a:txBody>
                  <a:tcPr marL="91436" marR="91436"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 Black" panose="020B0A04020102020204" pitchFamily="34" charset="0"/>
                        </a:rPr>
                        <a:t>УЗНАЕМ</a:t>
                      </a:r>
                      <a:endParaRPr lang="ru-RU" sz="1600" dirty="0">
                        <a:solidFill>
                          <a:srgbClr val="FF0000"/>
                        </a:solidFill>
                        <a:latin typeface="Arial Black" panose="020B0A04020102020204" pitchFamily="34" charset="0"/>
                        <a:cs typeface="Times New Roman" pitchFamily="18" charset="0"/>
                      </a:endParaRPr>
                    </a:p>
                  </a:txBody>
                  <a:tcPr marL="91436" marR="91436"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УЗНАЛИ</a:t>
                      </a:r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722" marB="45722"/>
                </a:tc>
              </a:tr>
              <a:tr h="6309892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q"/>
                      </a:pPr>
                      <a:r>
                        <a:rPr lang="ru-RU" sz="1400" b="1" dirty="0" smtClean="0">
                          <a:latin typeface="Arial Black" panose="020B0A04020102020204" pitchFamily="34" charset="0"/>
                        </a:rPr>
                        <a:t>В каждом полисе Древней    </a:t>
                      </a:r>
                    </a:p>
                    <a:p>
                      <a:pPr marL="0" indent="0">
                        <a:lnSpc>
                          <a:spcPct val="15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lang="ru-RU" sz="1400" b="1" baseline="0" dirty="0" smtClean="0">
                          <a:latin typeface="Arial Black" panose="020B0A04020102020204" pitchFamily="34" charset="0"/>
                        </a:rPr>
                        <a:t>      </a:t>
                      </a:r>
                      <a:r>
                        <a:rPr lang="ru-RU" sz="1400" b="1" dirty="0" smtClean="0">
                          <a:latin typeface="Arial Black" panose="020B0A04020102020204" pitchFamily="34" charset="0"/>
                        </a:rPr>
                        <a:t>Греции были рабы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q"/>
                      </a:pPr>
                      <a:r>
                        <a:rPr lang="ru-RU" sz="1400" b="1" dirty="0" smtClean="0">
                          <a:latin typeface="Arial Black" panose="020B0A04020102020204" pitchFamily="34" charset="0"/>
                        </a:rPr>
                        <a:t>Рабов захватывали в плен</a:t>
                      </a:r>
                      <a:r>
                        <a:rPr lang="ru-RU" sz="1400" b="1" baseline="0" dirty="0" smtClean="0">
                          <a:latin typeface="Arial Black" panose="020B0A04020102020204" pitchFamily="34" charset="0"/>
                        </a:rPr>
                        <a:t>   </a:t>
                      </a:r>
                    </a:p>
                    <a:p>
                      <a:pPr marL="0" indent="0">
                        <a:lnSpc>
                          <a:spcPct val="15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lang="ru-RU" sz="1400" b="1" baseline="0" dirty="0" smtClean="0">
                          <a:latin typeface="Arial Black" panose="020B0A04020102020204" pitchFamily="34" charset="0"/>
                        </a:rPr>
                        <a:t>      </a:t>
                      </a:r>
                      <a:r>
                        <a:rPr lang="ru-RU" sz="1400" b="1" dirty="0" smtClean="0">
                          <a:latin typeface="Arial Black" panose="020B0A04020102020204" pitchFamily="34" charset="0"/>
                        </a:rPr>
                        <a:t>или покупали на  </a:t>
                      </a:r>
                      <a:r>
                        <a:rPr lang="ru-RU" sz="1400" b="1" baseline="0" dirty="0" smtClean="0">
                          <a:latin typeface="Arial Black" panose="020B0A04020102020204" pitchFamily="34" charset="0"/>
                        </a:rPr>
                        <a:t>   </a:t>
                      </a:r>
                    </a:p>
                    <a:p>
                      <a:pPr marL="0" indent="0">
                        <a:lnSpc>
                          <a:spcPct val="15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lang="ru-RU" sz="1400" b="1" baseline="0" dirty="0" smtClean="0">
                          <a:latin typeface="Arial Black" panose="020B0A04020102020204" pitchFamily="34" charset="0"/>
                        </a:rPr>
                        <a:t>      </a:t>
                      </a:r>
                      <a:r>
                        <a:rPr lang="ru-RU" sz="1400" b="1" dirty="0" smtClean="0">
                          <a:latin typeface="Arial Black" panose="020B0A04020102020204" pitchFamily="34" charset="0"/>
                        </a:rPr>
                        <a:t>невольничьем рынке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q"/>
                      </a:pPr>
                      <a:r>
                        <a:rPr lang="ru-RU" sz="1400" b="1" dirty="0" smtClean="0">
                          <a:latin typeface="Arial Black" panose="020B0A04020102020204" pitchFamily="34" charset="0"/>
                        </a:rPr>
                        <a:t>Труд </a:t>
                      </a:r>
                      <a:r>
                        <a:rPr lang="ru-RU" sz="1400" b="1" dirty="0" smtClean="0">
                          <a:latin typeface="Arial Black" panose="020B0A04020102020204" pitchFamily="34" charset="0"/>
                        </a:rPr>
                        <a:t>рабов: обрабатывали землю, занимались ремеслом, использовались в качестве слуг, в качестве глашатаев, факельщиков, писцов; работали в рудниках, каменоломнях</a:t>
                      </a:r>
                    </a:p>
                  </a:txBody>
                  <a:tcPr marL="91436" marR="91436" marT="45722" marB="45722"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200000"/>
                        </a:lnSpc>
                        <a:buFont typeface="Wingdings" panose="05000000000000000000" pitchFamily="2" charset="2"/>
                        <a:buChar char="q"/>
                      </a:pPr>
                      <a:r>
                        <a:rPr lang="ru-RU" sz="1400" dirty="0" smtClean="0"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ru-RU" sz="1400" b="1" dirty="0" smtClean="0">
                          <a:latin typeface="Arial Black" panose="020B0A04020102020204" pitchFamily="34" charset="0"/>
                        </a:rPr>
                        <a:t>Источники рабства</a:t>
                      </a:r>
                    </a:p>
                    <a:p>
                      <a:pPr marL="285750" indent="-285750">
                        <a:lnSpc>
                          <a:spcPct val="200000"/>
                        </a:lnSpc>
                        <a:buFont typeface="Wingdings" panose="05000000000000000000" pitchFamily="2" charset="2"/>
                        <a:buChar char="q"/>
                      </a:pPr>
                      <a:r>
                        <a:rPr lang="ru-RU" sz="1400" b="1" dirty="0" smtClean="0">
                          <a:latin typeface="Arial Black" panose="020B0A04020102020204" pitchFamily="34" charset="0"/>
                        </a:rPr>
                        <a:t> Отношение к рабам в обществе</a:t>
                      </a:r>
                    </a:p>
                    <a:p>
                      <a:pPr marL="285750" indent="-285750">
                        <a:lnSpc>
                          <a:spcPct val="200000"/>
                        </a:lnSpc>
                        <a:buFont typeface="Wingdings" panose="05000000000000000000" pitchFamily="2" charset="2"/>
                        <a:buChar char="q"/>
                      </a:pPr>
                      <a:r>
                        <a:rPr lang="ru-RU" sz="1400" b="1" dirty="0" smtClean="0">
                          <a:latin typeface="Arial Black" panose="020B0A04020102020204" pitchFamily="34" charset="0"/>
                        </a:rPr>
                        <a:t> Применение труда рабов</a:t>
                      </a:r>
                    </a:p>
                    <a:p>
                      <a:pPr marL="285750" indent="-285750">
                        <a:lnSpc>
                          <a:spcPct val="200000"/>
                        </a:lnSpc>
                        <a:buFont typeface="Wingdings" panose="05000000000000000000" pitchFamily="2" charset="2"/>
                        <a:buChar char="q"/>
                      </a:pPr>
                      <a:r>
                        <a:rPr lang="ru-RU" sz="1400" b="1" dirty="0" smtClean="0">
                          <a:latin typeface="Arial Black" panose="020B0A04020102020204" pitchFamily="34" charset="0"/>
                        </a:rPr>
                        <a:t> Условия жизни и быта рабов</a:t>
                      </a:r>
                    </a:p>
                    <a:p>
                      <a:pPr marL="285750" indent="-285750">
                        <a:lnSpc>
                          <a:spcPct val="200000"/>
                        </a:lnSpc>
                        <a:buFont typeface="Wingdings" panose="05000000000000000000" pitchFamily="2" charset="2"/>
                        <a:buChar char="q"/>
                      </a:pPr>
                      <a:r>
                        <a:rPr lang="ru-RU" sz="1400" b="1" dirty="0" smtClean="0">
                          <a:latin typeface="Arial Black" panose="020B0A04020102020204" pitchFamily="34" charset="0"/>
                        </a:rPr>
                        <a:t> Особенности рабства в Древнем Риме</a:t>
                      </a:r>
                      <a:endParaRPr lang="ru-RU" sz="1400" b="1" dirty="0">
                        <a:solidFill>
                          <a:srgbClr val="00B050"/>
                        </a:solidFill>
                        <a:latin typeface="Arial Black" panose="020B0A04020102020204" pitchFamily="34" charset="0"/>
                        <a:cs typeface="Times New Roman" pitchFamily="18" charset="0"/>
                      </a:endParaRPr>
                    </a:p>
                  </a:txBody>
                  <a:tcPr marL="91436" marR="91436" marT="45722" marB="45722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2" marB="45722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2"/>
          <p:cNvSpPr>
            <a:spLocks noChangeArrowheads="1"/>
          </p:cNvSpPr>
          <p:nvPr/>
        </p:nvSpPr>
        <p:spPr bwMode="auto">
          <a:xfrm>
            <a:off x="395288" y="1773238"/>
            <a:ext cx="8353425" cy="427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это человек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лишенный всех прав и являющийся полной собственностью владельца.   </a:t>
            </a:r>
          </a:p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Рабовладелец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– собственник, хозяин  рабов.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Древний мир. Энциклопедический словарь в 2-х томах.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В. Д. Гладкий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— человек, которым собственник мог распоряжаться как вещью, мог даже его убить.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Рабы были основной рабочей силой, товаром. На их плечи стремились перенести самую тяжелую и грязную работу. Рабы были лишены собственного имени и назывались либо по месту своего происхождения. (например: Фракиец), либо по имени хозяина (например — парень Марка).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7426" y="404664"/>
            <a:ext cx="7929157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Работа со словарями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13315" name="Group 1"/>
          <p:cNvGrpSpPr>
            <a:grpSpLocks/>
          </p:cNvGrpSpPr>
          <p:nvPr/>
        </p:nvGrpSpPr>
        <p:grpSpPr bwMode="auto">
          <a:xfrm>
            <a:off x="755650" y="1700213"/>
            <a:ext cx="7737475" cy="4903787"/>
            <a:chOff x="1621" y="1346"/>
            <a:chExt cx="14061" cy="9993"/>
          </a:xfrm>
        </p:grpSpPr>
        <p:sp>
          <p:nvSpPr>
            <p:cNvPr id="13318" name="AutoShape 14"/>
            <p:cNvSpPr>
              <a:spLocks noChangeArrowheads="1"/>
            </p:cNvSpPr>
            <p:nvPr/>
          </p:nvSpPr>
          <p:spPr bwMode="auto">
            <a:xfrm>
              <a:off x="8354" y="7507"/>
              <a:ext cx="454" cy="2392"/>
            </a:xfrm>
            <a:prstGeom prst="downArrow">
              <a:avLst>
                <a:gd name="adj1" fmla="val 42741"/>
                <a:gd name="adj2" fmla="val 67054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rgbClr val="FABF8F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974706">
                  <a:alpha val="50000"/>
                </a:srgbClr>
              </a:outerShdw>
            </a:effectLst>
          </p:spPr>
          <p:txBody>
            <a:bodyPr vert="eaVert"/>
            <a:lstStyle/>
            <a:p>
              <a:endParaRPr lang="ru-RU"/>
            </a:p>
          </p:txBody>
        </p:sp>
        <p:sp>
          <p:nvSpPr>
            <p:cNvPr id="13319" name="AutoShape 13"/>
            <p:cNvSpPr>
              <a:spLocks noChangeArrowheads="1"/>
            </p:cNvSpPr>
            <p:nvPr/>
          </p:nvSpPr>
          <p:spPr bwMode="auto">
            <a:xfrm rot="10800000">
              <a:off x="8216" y="2894"/>
              <a:ext cx="454" cy="2137"/>
            </a:xfrm>
            <a:prstGeom prst="downArrow">
              <a:avLst>
                <a:gd name="adj1" fmla="val 42741"/>
                <a:gd name="adj2" fmla="val 59906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rgbClr val="FABF8F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974706">
                  <a:alpha val="50000"/>
                </a:srgbClr>
              </a:outerShdw>
            </a:effectLst>
          </p:spPr>
          <p:txBody>
            <a:bodyPr vert="eaVert"/>
            <a:lstStyle/>
            <a:p>
              <a:endParaRPr lang="ru-RU"/>
            </a:p>
          </p:txBody>
        </p:sp>
        <p:sp>
          <p:nvSpPr>
            <p:cNvPr id="13320" name="AutoShape 12"/>
            <p:cNvSpPr>
              <a:spLocks noChangeArrowheads="1"/>
            </p:cNvSpPr>
            <p:nvPr/>
          </p:nvSpPr>
          <p:spPr bwMode="auto">
            <a:xfrm rot="8550474">
              <a:off x="4706" y="3633"/>
              <a:ext cx="454" cy="1820"/>
            </a:xfrm>
            <a:prstGeom prst="downArrow">
              <a:avLst>
                <a:gd name="adj1" fmla="val 42741"/>
                <a:gd name="adj2" fmla="val 51020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rgbClr val="FABF8F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974706">
                  <a:alpha val="50000"/>
                </a:srgbClr>
              </a:outerShdw>
            </a:effectLst>
          </p:spPr>
          <p:txBody>
            <a:bodyPr vert="eaVert"/>
            <a:lstStyle/>
            <a:p>
              <a:endParaRPr lang="ru-RU"/>
            </a:p>
          </p:txBody>
        </p:sp>
        <p:sp>
          <p:nvSpPr>
            <p:cNvPr id="13321" name="AutoShape 11"/>
            <p:cNvSpPr>
              <a:spLocks noChangeArrowheads="1"/>
            </p:cNvSpPr>
            <p:nvPr/>
          </p:nvSpPr>
          <p:spPr bwMode="auto">
            <a:xfrm rot="-8345785">
              <a:off x="11527" y="3541"/>
              <a:ext cx="454" cy="2137"/>
            </a:xfrm>
            <a:prstGeom prst="downArrow">
              <a:avLst>
                <a:gd name="adj1" fmla="val 42741"/>
                <a:gd name="adj2" fmla="val 59906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rgbClr val="FABF8F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974706">
                  <a:alpha val="50000"/>
                </a:srgbClr>
              </a:outerShdw>
            </a:effectLst>
          </p:spPr>
          <p:txBody>
            <a:bodyPr vert="eaVert"/>
            <a:lstStyle/>
            <a:p>
              <a:endParaRPr lang="ru-RU"/>
            </a:p>
          </p:txBody>
        </p:sp>
        <p:sp>
          <p:nvSpPr>
            <p:cNvPr id="13322" name="AutoShape 10"/>
            <p:cNvSpPr>
              <a:spLocks noChangeArrowheads="1"/>
            </p:cNvSpPr>
            <p:nvPr/>
          </p:nvSpPr>
          <p:spPr bwMode="auto">
            <a:xfrm rot="-1913020">
              <a:off x="12373" y="7213"/>
              <a:ext cx="454" cy="2137"/>
            </a:xfrm>
            <a:prstGeom prst="downArrow">
              <a:avLst>
                <a:gd name="adj1" fmla="val 42741"/>
                <a:gd name="adj2" fmla="val 59906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rgbClr val="FABF8F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974706">
                  <a:alpha val="50000"/>
                </a:srgbClr>
              </a:outerShdw>
            </a:effectLst>
          </p:spPr>
          <p:txBody>
            <a:bodyPr vert="eaVert"/>
            <a:lstStyle/>
            <a:p>
              <a:endParaRPr lang="ru-RU"/>
            </a:p>
          </p:txBody>
        </p:sp>
        <p:sp>
          <p:nvSpPr>
            <p:cNvPr id="13323" name="AutoShape 9"/>
            <p:cNvSpPr>
              <a:spLocks noChangeArrowheads="1"/>
            </p:cNvSpPr>
            <p:nvPr/>
          </p:nvSpPr>
          <p:spPr bwMode="auto">
            <a:xfrm rot="2306736">
              <a:off x="4756" y="6988"/>
              <a:ext cx="454" cy="2137"/>
            </a:xfrm>
            <a:prstGeom prst="downArrow">
              <a:avLst>
                <a:gd name="adj1" fmla="val 42741"/>
                <a:gd name="adj2" fmla="val 59906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rgbClr val="FABF8F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974706">
                  <a:alpha val="50000"/>
                </a:srgbClr>
              </a:outerShdw>
            </a:effectLst>
          </p:spPr>
          <p:txBody>
            <a:bodyPr vert="eaVert"/>
            <a:lstStyle/>
            <a:p>
              <a:endParaRPr lang="ru-RU"/>
            </a:p>
          </p:txBody>
        </p:sp>
        <p:sp>
          <p:nvSpPr>
            <p:cNvPr id="13324" name="AutoShape 8"/>
            <p:cNvSpPr>
              <a:spLocks noChangeArrowheads="1"/>
            </p:cNvSpPr>
            <p:nvPr/>
          </p:nvSpPr>
          <p:spPr bwMode="auto">
            <a:xfrm>
              <a:off x="1621" y="2394"/>
              <a:ext cx="3045" cy="1440"/>
            </a:xfrm>
            <a:prstGeom prst="flowChartAlternateProcess">
              <a:avLst/>
            </a:prstGeom>
            <a:solidFill>
              <a:srgbClr val="FFFFFF"/>
            </a:solidFill>
            <a:ln w="31750">
              <a:solidFill>
                <a:srgbClr val="F7964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25" name="AutoShape 7"/>
            <p:cNvSpPr>
              <a:spLocks noChangeArrowheads="1"/>
            </p:cNvSpPr>
            <p:nvPr/>
          </p:nvSpPr>
          <p:spPr bwMode="auto">
            <a:xfrm>
              <a:off x="5355" y="5031"/>
              <a:ext cx="6825" cy="2476"/>
            </a:xfrm>
            <a:prstGeom prst="flowChartAlternateProcess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BD4B4"/>
                </a:gs>
              </a:gsLst>
              <a:lin ang="5400000" scaled="1"/>
            </a:gradFill>
            <a:ln w="12700">
              <a:solidFill>
                <a:srgbClr val="FABF8F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974706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/>
              <a:r>
                <a:rPr lang="ru-RU" altLang="ru-RU" sz="2800" b="1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Источники </a:t>
              </a:r>
              <a:endParaRPr lang="ru-RU" altLang="ru-RU" sz="700">
                <a:ea typeface="Calibri" pitchFamily="34" charset="0"/>
                <a:cs typeface="Times New Roman" pitchFamily="18" charset="0"/>
              </a:endParaRPr>
            </a:p>
            <a:p>
              <a:pPr algn="ctr" eaLnBrk="0" hangingPunct="0"/>
              <a:r>
                <a:rPr lang="ru-RU" altLang="ru-RU" sz="2800" b="1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рабства</a:t>
              </a:r>
              <a:endParaRPr lang="ru-RU" altLang="ru-RU"/>
            </a:p>
          </p:txBody>
        </p:sp>
        <p:sp>
          <p:nvSpPr>
            <p:cNvPr id="13326" name="AutoShape 6"/>
            <p:cNvSpPr>
              <a:spLocks noChangeArrowheads="1"/>
            </p:cNvSpPr>
            <p:nvPr/>
          </p:nvSpPr>
          <p:spPr bwMode="auto">
            <a:xfrm>
              <a:off x="6206" y="1346"/>
              <a:ext cx="4365" cy="1485"/>
            </a:xfrm>
            <a:prstGeom prst="flowChartAlternateProcess">
              <a:avLst/>
            </a:prstGeom>
            <a:solidFill>
              <a:srgbClr val="FFFFFF"/>
            </a:solidFill>
            <a:ln w="31750">
              <a:solidFill>
                <a:srgbClr val="F7964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hangingPunct="0"/>
              <a:endParaRPr lang="ru-RU" altLang="ru-RU"/>
            </a:p>
          </p:txBody>
        </p:sp>
        <p:sp>
          <p:nvSpPr>
            <p:cNvPr id="13327" name="AutoShape 5"/>
            <p:cNvSpPr>
              <a:spLocks noChangeArrowheads="1"/>
            </p:cNvSpPr>
            <p:nvPr/>
          </p:nvSpPr>
          <p:spPr bwMode="auto">
            <a:xfrm>
              <a:off x="12180" y="2394"/>
              <a:ext cx="3090" cy="1455"/>
            </a:xfrm>
            <a:prstGeom prst="flowChartAlternateProcess">
              <a:avLst/>
            </a:prstGeom>
            <a:solidFill>
              <a:srgbClr val="FFFFFF"/>
            </a:solidFill>
            <a:ln w="31750">
              <a:solidFill>
                <a:srgbClr val="F7964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hangingPunct="0"/>
              <a:endParaRPr lang="ru-RU" altLang="ru-RU"/>
            </a:p>
          </p:txBody>
        </p:sp>
        <p:sp>
          <p:nvSpPr>
            <p:cNvPr id="13328" name="AutoShape 4"/>
            <p:cNvSpPr>
              <a:spLocks noChangeArrowheads="1"/>
            </p:cNvSpPr>
            <p:nvPr/>
          </p:nvSpPr>
          <p:spPr bwMode="auto">
            <a:xfrm>
              <a:off x="1621" y="8921"/>
              <a:ext cx="3420" cy="1440"/>
            </a:xfrm>
            <a:prstGeom prst="flowChartAlternateProcess">
              <a:avLst/>
            </a:prstGeom>
            <a:solidFill>
              <a:srgbClr val="FFFFFF"/>
            </a:solidFill>
            <a:ln w="31750">
              <a:solidFill>
                <a:srgbClr val="F7964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hangingPunct="0"/>
              <a:endParaRPr lang="ru-RU" altLang="ru-RU"/>
            </a:p>
          </p:txBody>
        </p:sp>
        <p:sp>
          <p:nvSpPr>
            <p:cNvPr id="13329" name="AutoShape 3"/>
            <p:cNvSpPr>
              <a:spLocks noChangeArrowheads="1"/>
            </p:cNvSpPr>
            <p:nvPr/>
          </p:nvSpPr>
          <p:spPr bwMode="auto">
            <a:xfrm>
              <a:off x="6630" y="9899"/>
              <a:ext cx="4155" cy="1440"/>
            </a:xfrm>
            <a:prstGeom prst="flowChartAlternateProcess">
              <a:avLst/>
            </a:prstGeom>
            <a:solidFill>
              <a:srgbClr val="FFFFFF"/>
            </a:solidFill>
            <a:ln w="31750">
              <a:solidFill>
                <a:srgbClr val="F7964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hangingPunct="0"/>
              <a:endParaRPr lang="ru-RU" altLang="ru-RU"/>
            </a:p>
          </p:txBody>
        </p:sp>
        <p:sp>
          <p:nvSpPr>
            <p:cNvPr id="13330" name="AutoShape 2"/>
            <p:cNvSpPr>
              <a:spLocks noChangeArrowheads="1"/>
            </p:cNvSpPr>
            <p:nvPr/>
          </p:nvSpPr>
          <p:spPr bwMode="auto">
            <a:xfrm>
              <a:off x="12607" y="9182"/>
              <a:ext cx="3075" cy="1440"/>
            </a:xfrm>
            <a:prstGeom prst="flowChartAlternateProcess">
              <a:avLst/>
            </a:prstGeom>
            <a:solidFill>
              <a:srgbClr val="FFFFFF"/>
            </a:solidFill>
            <a:ln w="31750">
              <a:solidFill>
                <a:srgbClr val="F7964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hangingPunct="0"/>
              <a:endParaRPr lang="ru-RU" altLang="ru-RU"/>
            </a:p>
          </p:txBody>
        </p:sp>
      </p:grpSp>
      <p:sp>
        <p:nvSpPr>
          <p:cNvPr id="19" name="Прямоугольник 18"/>
          <p:cNvSpPr/>
          <p:nvPr/>
        </p:nvSpPr>
        <p:spPr>
          <a:xfrm rot="20374290">
            <a:off x="162881" y="3856413"/>
            <a:ext cx="2809551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cap="all" dirty="0">
                <a:ln/>
                <a:solidFill>
                  <a:srgbClr val="9933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кластер</a:t>
            </a:r>
          </a:p>
        </p:txBody>
      </p:sp>
      <p:sp>
        <p:nvSpPr>
          <p:cNvPr id="13317" name="TextBox 19"/>
          <p:cNvSpPr txBox="1">
            <a:spLocks noChangeArrowheads="1"/>
          </p:cNvSpPr>
          <p:nvPr/>
        </p:nvSpPr>
        <p:spPr bwMode="auto">
          <a:xfrm>
            <a:off x="334963" y="223838"/>
            <a:ext cx="8589962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Кла́стер</a:t>
            </a:r>
            <a:r>
              <a:rPr lang="ru-RU" sz="2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(англ. </a:t>
            </a:r>
            <a:r>
              <a:rPr lang="ru-RU" sz="2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cluster</a:t>
            </a:r>
            <a:r>
              <a:rPr lang="ru-RU" sz="2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— скопление, кисть) — объединение нескольких </a:t>
            </a:r>
          </a:p>
          <a:p>
            <a:pPr eaLnBrk="1" hangingPunct="1"/>
            <a:r>
              <a:rPr lang="ru-RU" sz="2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однородных элементов, которое может рассматриваться как самостоятельная </a:t>
            </a:r>
          </a:p>
          <a:p>
            <a:pPr eaLnBrk="1" hangingPunct="1"/>
            <a:r>
              <a:rPr lang="ru-RU" sz="2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единица, обладающая определёнными свойствами.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40152" y="1556792"/>
            <a:ext cx="3029794" cy="4536504"/>
          </a:xfrm>
        </p:spPr>
        <p:txBody>
          <a:bodyPr>
            <a:normAutofit fontScale="92500"/>
          </a:bodyPr>
          <a:lstStyle/>
          <a:p>
            <a:pPr marL="274320" eaLnBrk="1" fontAlgn="auto" hangingPunct="1"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море и на суше также орудовали шайки, похищавшие людей и продававшие их в рабство. </a:t>
            </a:r>
          </a:p>
          <a:p>
            <a:pPr marL="274320" eaLnBrk="1" fontAlgn="auto" hangingPunct="1"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Жители римских провинций, не уплатившие налоги, также обращались в рабство.</a:t>
            </a:r>
          </a:p>
          <a:p>
            <a:pPr marL="274320" eaLnBrk="1" fontAlgn="auto" hangingPunct="1">
              <a:spcAft>
                <a:spcPts val="0"/>
              </a:spcAft>
              <a:defRPr/>
            </a:pP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476672"/>
            <a:ext cx="7221209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Распространение рабства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0848"/>
            <a:ext cx="6480720" cy="4176464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76938" y="1916113"/>
            <a:ext cx="2886075" cy="4249737"/>
          </a:xfrm>
        </p:spPr>
        <p:txBody>
          <a:bodyPr>
            <a:noAutofit/>
          </a:bodyPr>
          <a:lstStyle/>
          <a:p>
            <a:pPr marL="274320" eaLnBrk="1" fontAlgn="auto" hangingPunct="1"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Военные победы привели к невиданному распространению рабства. </a:t>
            </a:r>
          </a:p>
          <a:p>
            <a:pPr marL="4572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sz="2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eaLnBrk="1" fontAlgn="auto" hangingPunct="1"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Италию хлынуло огромное количество рабов, захваченных в плен на войне.</a:t>
            </a:r>
          </a:p>
          <a:p>
            <a:pPr marL="274320" eaLnBrk="1" fontAlgn="auto" hangingPunct="1">
              <a:spcAft>
                <a:spcPts val="0"/>
              </a:spcAft>
              <a:defRPr/>
            </a:pP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2"/>
          <a:stretch>
            <a:fillRect/>
          </a:stretch>
        </p:blipFill>
        <p:spPr bwMode="auto">
          <a:xfrm>
            <a:off x="225376" y="1916832"/>
            <a:ext cx="5751302" cy="4248472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476672"/>
            <a:ext cx="7221209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Распространение рабства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Аспект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1689</TotalTime>
  <Words>487</Words>
  <Application>Microsoft Office PowerPoint</Application>
  <PresentationFormat>Экран (4:3)</PresentationFormat>
  <Paragraphs>95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Arial Black</vt:lpstr>
      <vt:lpstr>Calibri</vt:lpstr>
      <vt:lpstr>Franklin Gothic Medium</vt:lpstr>
      <vt:lpstr>Times New Roman</vt:lpstr>
      <vt:lpstr>Wingdings</vt:lpstr>
      <vt:lpstr>Wingdings 2</vt:lpstr>
      <vt:lpstr>Сетка</vt:lpstr>
      <vt:lpstr>Презентация PowerPoint</vt:lpstr>
      <vt:lpstr>Презентация PowerPoint</vt:lpstr>
      <vt:lpstr> План работы.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Оживи картинку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Повторим Главное!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 Windows</cp:lastModifiedBy>
  <cp:revision>72</cp:revision>
  <cp:lastPrinted>2019-05-14T04:10:08Z</cp:lastPrinted>
  <dcterms:created xsi:type="dcterms:W3CDTF">2013-05-18T07:12:58Z</dcterms:created>
  <dcterms:modified xsi:type="dcterms:W3CDTF">2019-05-14T04:32:19Z</dcterms:modified>
</cp:coreProperties>
</file>