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94660"/>
  </p:normalViewPr>
  <p:slideViewPr>
    <p:cSldViewPr>
      <p:cViewPr varScale="1">
        <p:scale>
          <a:sx n="55" d="100"/>
          <a:sy n="55" d="100"/>
        </p:scale>
        <p:origin x="-96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BAA8FC-DD5C-4CB7-92C3-1FAC308E4072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77182B-7362-44BA-B734-86ACDA04BE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BAA8FC-DD5C-4CB7-92C3-1FAC308E4072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77182B-7362-44BA-B734-86ACDA04BE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BAA8FC-DD5C-4CB7-92C3-1FAC308E4072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77182B-7362-44BA-B734-86ACDA04BE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BAA8FC-DD5C-4CB7-92C3-1FAC308E4072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77182B-7362-44BA-B734-86ACDA04BE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BAA8FC-DD5C-4CB7-92C3-1FAC308E4072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77182B-7362-44BA-B734-86ACDA04BE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BAA8FC-DD5C-4CB7-92C3-1FAC308E4072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77182B-7362-44BA-B734-86ACDA04BE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BAA8FC-DD5C-4CB7-92C3-1FAC308E4072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77182B-7362-44BA-B734-86ACDA04BE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BAA8FC-DD5C-4CB7-92C3-1FAC308E4072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77182B-7362-44BA-B734-86ACDA04BE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BAA8FC-DD5C-4CB7-92C3-1FAC308E4072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77182B-7362-44BA-B734-86ACDA04BE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BAA8FC-DD5C-4CB7-92C3-1FAC308E4072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77182B-7362-44BA-B734-86ACDA04BE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BAA8FC-DD5C-4CB7-92C3-1FAC308E4072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77182B-7362-44BA-B734-86ACDA04BE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BBAA8FC-DD5C-4CB7-92C3-1FAC308E4072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077182B-7362-44BA-B734-86ACDA04BE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670" y="357166"/>
            <a:ext cx="6172200" cy="642942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2714620"/>
            <a:ext cx="6172200" cy="13716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Музыкальные                                                                инструменты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14546" y="5643578"/>
            <a:ext cx="49838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учитель музыки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Шахбанов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Ш.Н..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rum_PNG1435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4071942"/>
            <a:ext cx="1357322" cy="1357322"/>
          </a:xfrm>
          <a:prstGeom prst="rect">
            <a:avLst/>
          </a:prstGeom>
        </p:spPr>
      </p:pic>
      <p:pic>
        <p:nvPicPr>
          <p:cNvPr id="7" name="Рисунок 6" descr="violin-hd-png-3239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6578" y="1142984"/>
            <a:ext cx="1793088" cy="1729652"/>
          </a:xfrm>
          <a:prstGeom prst="rect">
            <a:avLst/>
          </a:prstGeom>
        </p:spPr>
      </p:pic>
      <p:pic>
        <p:nvPicPr>
          <p:cNvPr id="8" name="Рисунок 7" descr="SOLNYShK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71604" y="1357298"/>
            <a:ext cx="1595441" cy="146780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1832" y="3933056"/>
            <a:ext cx="8682168" cy="4584576"/>
          </a:xfrm>
        </p:spPr>
        <p:txBody>
          <a:bodyPr>
            <a:normAutofit/>
          </a:bodyPr>
          <a:lstStyle/>
          <a:p>
            <a:r>
              <a:rPr lang="ru-RU" dirty="0" smtClean="0"/>
              <a:t> </a:t>
            </a:r>
            <a:r>
              <a:rPr lang="ru-RU" sz="2800" dirty="0" smtClean="0"/>
              <a:t>Трубочки делают из камыша, бамбука, тростника, металла, дерева или даже из пластика.</a:t>
            </a:r>
            <a:br>
              <a:rPr lang="ru-RU" sz="2800" dirty="0" smtClean="0"/>
            </a:br>
            <a:r>
              <a:rPr lang="ru-RU" sz="2800" dirty="0" smtClean="0"/>
              <a:t>Продольная флейта называется </a:t>
            </a:r>
            <a:r>
              <a:rPr lang="ru-RU" sz="2800" dirty="0" err="1" smtClean="0"/>
              <a:t>блокфлейтой</a:t>
            </a:r>
            <a:r>
              <a:rPr lang="ru-RU" sz="2800" dirty="0" smtClean="0"/>
              <a:t>. Она представляет собой дудочку с семью отверстиями сверху и одним – снизу. </a:t>
            </a:r>
            <a:endParaRPr lang="ru-RU" sz="2800" dirty="0"/>
          </a:p>
        </p:txBody>
      </p:sp>
      <p:pic>
        <p:nvPicPr>
          <p:cNvPr id="8194" name="Picture 2" descr="C:\Users\user\Downloads\img_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0"/>
            <a:ext cx="5715000" cy="3695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214290"/>
            <a:ext cx="7498080" cy="6286544"/>
          </a:xfrm>
        </p:spPr>
        <p:txBody>
          <a:bodyPr/>
          <a:lstStyle/>
          <a:p>
            <a:pPr marL="360000" algn="ctr">
              <a:spcBef>
                <a:spcPts val="0"/>
              </a:spcBef>
            </a:pPr>
            <a:r>
              <a:rPr lang="ru-RU" b="1" dirty="0" smtClean="0"/>
              <a:t>Музыкальные инструменты делятся на различные группы и семейства:</a:t>
            </a:r>
          </a:p>
          <a:p>
            <a:pPr marL="360000" algn="ctr">
              <a:spcBef>
                <a:spcPts val="0"/>
              </a:spcBef>
            </a:pPr>
            <a:r>
              <a:rPr lang="ru-RU" b="1" dirty="0" smtClean="0"/>
              <a:t> По материалу изготовления</a:t>
            </a:r>
          </a:p>
          <a:p>
            <a:pPr marL="360000" algn="ctr">
              <a:spcBef>
                <a:spcPts val="0"/>
              </a:spcBef>
            </a:pPr>
            <a:r>
              <a:rPr lang="ru-RU" b="1" dirty="0" smtClean="0"/>
              <a:t> По способу </a:t>
            </a:r>
            <a:r>
              <a:rPr lang="ru-RU" b="1" dirty="0" err="1" smtClean="0"/>
              <a:t>звукоизвлечения</a:t>
            </a:r>
            <a:endParaRPr lang="ru-RU" b="1" dirty="0" smtClean="0"/>
          </a:p>
          <a:p>
            <a:pPr algn="ctr"/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14480" y="2643182"/>
            <a:ext cx="2928958" cy="18573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00694" y="2643182"/>
            <a:ext cx="2928958" cy="18573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14480" y="4714884"/>
            <a:ext cx="2928958" cy="18573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500694" y="4714884"/>
            <a:ext cx="2928958" cy="18573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14546" y="2928934"/>
            <a:ext cx="19663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Струнные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5008" y="3571876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Медно-духовые</a:t>
            </a:r>
          </a:p>
          <a:p>
            <a:pPr algn="ctr"/>
            <a:r>
              <a:rPr lang="ru-RU" dirty="0" smtClean="0"/>
              <a:t>Деревянно-духовые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027647" y="2928934"/>
            <a:ext cx="18305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Духовые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00232" y="3500438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Струнно-смычковые</a:t>
            </a:r>
          </a:p>
          <a:p>
            <a:pPr algn="ctr"/>
            <a:r>
              <a:rPr lang="ru-RU" dirty="0" smtClean="0"/>
              <a:t>Струнно-щипковые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071670" y="5000636"/>
            <a:ext cx="23310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Клавишные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00232" y="5572140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Клавишно-струнные</a:t>
            </a:r>
          </a:p>
          <a:p>
            <a:pPr algn="ctr"/>
            <a:r>
              <a:rPr lang="ru-RU" dirty="0" smtClean="0"/>
              <a:t>Клавишно-духовые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143636" y="5357826"/>
            <a:ext cx="17732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Ударные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0312" y="2852936"/>
            <a:ext cx="8933688" cy="3683496"/>
          </a:xfrm>
        </p:spPr>
        <p:txBody>
          <a:bodyPr/>
          <a:lstStyle/>
          <a:p>
            <a:r>
              <a:rPr lang="ru-RU" dirty="0" smtClean="0"/>
              <a:t>Гусли представляют собой плоский ящик, полый внутри, с натянутыми на нем струнами. Этот многострунный щипковый инструмент был популярен у народов Прибалтики и Поволжья, называли его по-разному – каннель, кантеле, </a:t>
            </a:r>
            <a:r>
              <a:rPr lang="ru-RU" dirty="0" err="1" smtClean="0"/>
              <a:t>кюсле</a:t>
            </a:r>
            <a:r>
              <a:rPr lang="ru-RU" dirty="0" smtClean="0"/>
              <a:t>. Гусли изображены на фреске XI в. в Софийском соборе Киева.</a:t>
            </a:r>
            <a:endParaRPr lang="ru-RU" dirty="0"/>
          </a:p>
        </p:txBody>
      </p:sp>
      <p:pic>
        <p:nvPicPr>
          <p:cNvPr id="1026" name="Picture 2" descr="C:\Users\user\Downloads\img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0"/>
            <a:ext cx="5715000" cy="29279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030488"/>
            <a:ext cx="8933688" cy="3827512"/>
          </a:xfrm>
        </p:spPr>
        <p:txBody>
          <a:bodyPr>
            <a:noAutofit/>
          </a:bodyPr>
          <a:lstStyle/>
          <a:p>
            <a:r>
              <a:rPr lang="ru-RU" sz="2800" dirty="0" smtClean="0"/>
              <a:t>Термин «гармоника» произошел от греческого «</a:t>
            </a:r>
            <a:r>
              <a:rPr lang="ru-RU" sz="2800" dirty="0" err="1" smtClean="0"/>
              <a:t>гармоникос</a:t>
            </a:r>
            <a:r>
              <a:rPr lang="ru-RU" sz="2800" dirty="0" smtClean="0"/>
              <a:t>» – стройный, созвучный. Он объединяет музыкальные инструменты, в которых звук извлекается из пластинок-язычков, колеблющихся от продуваемого через них воздуха. При вдувании пластинки звучат одним звуком, а при выдувании – другим. Получаются два аккорда. Существуют разные гармоники – губные, ручные и механические. </a:t>
            </a:r>
            <a:endParaRPr lang="ru-RU" sz="2800" dirty="0"/>
          </a:p>
        </p:txBody>
      </p:sp>
      <p:pic>
        <p:nvPicPr>
          <p:cNvPr id="2050" name="Picture 2" descr="C:\Users\user\Downloads\img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32656"/>
            <a:ext cx="5715000" cy="22798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2936"/>
            <a:ext cx="8933688" cy="48006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Виолончель как никакой другой инструмент из группы смычковых подходит для выражения возвышенности, глубины и силы звука.</a:t>
            </a:r>
            <a:br>
              <a:rPr lang="ru-RU" sz="2800" dirty="0" smtClean="0"/>
            </a:br>
            <a:r>
              <a:rPr lang="ru-RU" sz="2800" dirty="0" smtClean="0"/>
              <a:t>Термин «смычковый» означает, что для игры на инструменте необходимо вести по его струнам специальным предметом – смычком, небольшой палочкой с натянутыми волосками. </a:t>
            </a:r>
            <a:endParaRPr lang="ru-RU" sz="2800" dirty="0"/>
          </a:p>
        </p:txBody>
      </p:sp>
      <p:pic>
        <p:nvPicPr>
          <p:cNvPr id="3074" name="Picture 2" descr="C:\Users\user\Downloads\img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0"/>
            <a:ext cx="5715000" cy="24928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284984"/>
            <a:ext cx="8933688" cy="336044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Один из самых популярных и распростра</a:t>
            </a:r>
            <a:r>
              <a:rPr lang="ru-RU" sz="3000" dirty="0" smtClean="0"/>
              <a:t>ненных инструментов в мире – гитара. Древние люди натягивали на лук две или три тетивы и с их помощью получали различные звуки. Потом к луку стали прикреплять полый резонатор. Изготавливали его из разных материалов: высушенной тыквы, панциря черепахи, выдалбливали из куска дерева. Так появился класс струнных щипковых инструментов.</a:t>
            </a:r>
            <a:endParaRPr lang="ru-RU" sz="3000" dirty="0"/>
          </a:p>
        </p:txBody>
      </p:sp>
      <p:pic>
        <p:nvPicPr>
          <p:cNvPr id="4098" name="Picture 2" descr="C:\Users\user\Downloads\img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0"/>
            <a:ext cx="5715000" cy="27839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780928"/>
            <a:ext cx="8933688" cy="4077072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Как проще всего получить звук без помощи голоса? Правильно – ударить чем-нибудь по тому, что есть под рукой.</a:t>
            </a:r>
            <a:br>
              <a:rPr lang="ru-RU" sz="2800" dirty="0" smtClean="0"/>
            </a:br>
            <a:r>
              <a:rPr lang="ru-RU" sz="2800" dirty="0" smtClean="0"/>
              <a:t>История ударных инструментов ведется из глубины веков. Первобытный человек выбивал ритм, используя камни, кости животных, деревянные бруски и глиняные кувшины. В Древнем Египте стучали (играли одной рукой) по специальным деревянным доскам, на празднествах в честь богини музыки </a:t>
            </a:r>
            <a:r>
              <a:rPr lang="ru-RU" sz="2800" dirty="0" err="1" smtClean="0"/>
              <a:t>Хатхор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5122" name="Picture 2" descr="C:\Users\user\Downloads\img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0"/>
            <a:ext cx="5715000" cy="29249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645024"/>
            <a:ext cx="9402248" cy="3504456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Балалайку принято считать олицетворением русской культуры.</a:t>
            </a:r>
            <a:br>
              <a:rPr lang="ru-RU" sz="2800" dirty="0" smtClean="0"/>
            </a:br>
            <a:r>
              <a:rPr lang="ru-RU" sz="2800" dirty="0" smtClean="0"/>
              <a:t>Название «балалайка», или, как ее еще называли, «</a:t>
            </a:r>
            <a:r>
              <a:rPr lang="ru-RU" sz="2800" dirty="0" err="1" smtClean="0"/>
              <a:t>балабайка</a:t>
            </a:r>
            <a:r>
              <a:rPr lang="ru-RU" sz="2800" dirty="0" smtClean="0"/>
              <a:t>», происходит от созвучных русских слов балакать, </a:t>
            </a:r>
            <a:r>
              <a:rPr lang="ru-RU" sz="2800" dirty="0" err="1" smtClean="0"/>
              <a:t>балабонить</a:t>
            </a:r>
            <a:r>
              <a:rPr lang="ru-RU" sz="2800" dirty="0" smtClean="0"/>
              <a:t>, балаболить, балагурить, что значит болтать, пустозвонить. Эти понятия передают суть балалайки – инструмента шутливого, легкого, «</a:t>
            </a:r>
            <a:r>
              <a:rPr lang="ru-RU" sz="2800" dirty="0" err="1" smtClean="0"/>
              <a:t>бренчливого</a:t>
            </a:r>
            <a:r>
              <a:rPr lang="ru-RU" sz="2800" dirty="0" smtClean="0"/>
              <a:t>», не очень серьезного.</a:t>
            </a:r>
            <a:endParaRPr lang="ru-RU" sz="2800" dirty="0"/>
          </a:p>
        </p:txBody>
      </p:sp>
      <p:pic>
        <p:nvPicPr>
          <p:cNvPr id="6146" name="Picture 2" descr="C:\Users\user\Downloads\img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04664"/>
            <a:ext cx="6840760" cy="30737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447800"/>
            <a:ext cx="8460432" cy="4800600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Фортепиано </a:t>
            </a:r>
            <a:r>
              <a:rPr lang="ru-RU" dirty="0" smtClean="0"/>
              <a:t>– обобщенное </a:t>
            </a:r>
            <a:r>
              <a:rPr lang="ru-RU" sz="2400" dirty="0" smtClean="0"/>
              <a:t>название класса клавишно-струнных музыкальных инструментов-роялей и пианино. В 1709 г. итальянский мастер </a:t>
            </a:r>
            <a:r>
              <a:rPr lang="ru-RU" sz="2400" dirty="0" err="1" smtClean="0"/>
              <a:t>Кристофори</a:t>
            </a:r>
            <a:r>
              <a:rPr lang="ru-RU" sz="2400" dirty="0" smtClean="0"/>
              <a:t> из Флоренции изготовил инструмент, в котором звуки извлекались посредством ударов молоточков по струнам. От силы удара зависела громкость звучания.</a:t>
            </a:r>
            <a:endParaRPr lang="ru-RU" dirty="0"/>
          </a:p>
        </p:txBody>
      </p:sp>
      <p:pic>
        <p:nvPicPr>
          <p:cNvPr id="7170" name="Picture 2" descr="C:\Users\user\Downloads\img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32656"/>
            <a:ext cx="5715000" cy="3695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214</TotalTime>
  <Words>297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                    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 Демина</dc:creator>
  <cp:lastModifiedBy>user</cp:lastModifiedBy>
  <cp:revision>47</cp:revision>
  <dcterms:created xsi:type="dcterms:W3CDTF">2019-02-16T12:55:31Z</dcterms:created>
  <dcterms:modified xsi:type="dcterms:W3CDTF">2022-12-31T13:23:35Z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780462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