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308" r:id="rId3"/>
    <p:sldId id="279" r:id="rId4"/>
    <p:sldId id="291" r:id="rId5"/>
    <p:sldId id="292" r:id="rId6"/>
    <p:sldId id="277" r:id="rId7"/>
    <p:sldId id="294" r:id="rId8"/>
    <p:sldId id="295" r:id="rId9"/>
    <p:sldId id="299" r:id="rId10"/>
    <p:sldId id="300" r:id="rId11"/>
    <p:sldId id="298" r:id="rId12"/>
    <p:sldId id="304" r:id="rId13"/>
    <p:sldId id="301" r:id="rId14"/>
    <p:sldId id="302" r:id="rId15"/>
    <p:sldId id="303" r:id="rId16"/>
    <p:sldId id="306" r:id="rId17"/>
    <p:sldId id="305" r:id="rId18"/>
    <p:sldId id="307" r:id="rId19"/>
    <p:sldId id="296" r:id="rId20"/>
    <p:sldId id="297" r:id="rId21"/>
    <p:sldId id="28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245" autoAdjust="0"/>
    <p:restoredTop sz="94660"/>
  </p:normalViewPr>
  <p:slideViewPr>
    <p:cSldViewPr>
      <p:cViewPr varScale="1">
        <p:scale>
          <a:sx n="86" d="100"/>
          <a:sy n="86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30134-F1AF-4CD2-A7CD-92D875CF1CEA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83485-0629-4B47-8D04-2E27C1AD40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45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Музей скульптуры С.Т. Конёнкова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28674" name="Picture 2" descr="C:\Users\1\Desktop\аск презе\DSC_00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4114552" cy="2743034"/>
          </a:xfrm>
          <a:prstGeom prst="rect">
            <a:avLst/>
          </a:prstGeom>
          <a:noFill/>
        </p:spPr>
      </p:pic>
      <p:pic>
        <p:nvPicPr>
          <p:cNvPr id="6" name="Picture 15" descr="C:\Users\1\Desktop\аск презе\DSC_01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196751"/>
            <a:ext cx="4248472" cy="2832315"/>
          </a:xfrm>
          <a:prstGeom prst="rect">
            <a:avLst/>
          </a:prstGeom>
          <a:noFill/>
        </p:spPr>
      </p:pic>
      <p:pic>
        <p:nvPicPr>
          <p:cNvPr id="8" name="Picture 16" descr="C:\Users\1\Desktop\аск презе\DSC_02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54205" y="4221088"/>
            <a:ext cx="3348371" cy="2232248"/>
          </a:xfrm>
          <a:prstGeom prst="rect">
            <a:avLst/>
          </a:prstGeom>
          <a:noFill/>
        </p:spPr>
      </p:pic>
      <p:pic>
        <p:nvPicPr>
          <p:cNvPr id="9" name="Picture 17" descr="C:\Users\1\Desktop\аск презе\Фото01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4365104"/>
            <a:ext cx="2808312" cy="2106234"/>
          </a:xfrm>
          <a:prstGeom prst="rect">
            <a:avLst/>
          </a:prstGeom>
          <a:noFill/>
        </p:spPr>
      </p:pic>
      <p:pic>
        <p:nvPicPr>
          <p:cNvPr id="10" name="Picture 18" descr="C:\Users\1\Desktop\аск презе\DSC_00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124554">
            <a:off x="-118902" y="4368324"/>
            <a:ext cx="2900340" cy="19335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«</a:t>
            </a:r>
            <a:r>
              <a:rPr lang="ru-RU" sz="3600" b="1" dirty="0" smtClean="0"/>
              <a:t>В</a:t>
            </a:r>
            <a:r>
              <a:rPr lang="ru-RU" sz="3600" dirty="0" smtClean="0"/>
              <a:t> </a:t>
            </a:r>
            <a:r>
              <a:rPr lang="ru-RU" sz="3600" b="1" dirty="0" smtClean="0"/>
              <a:t>мире</a:t>
            </a:r>
            <a:r>
              <a:rPr lang="ru-RU" sz="3600" dirty="0" smtClean="0"/>
              <a:t> </a:t>
            </a:r>
            <a:r>
              <a:rPr lang="ru-RU" sz="3600" b="1" dirty="0" smtClean="0"/>
              <a:t>сказки</a:t>
            </a:r>
            <a:r>
              <a:rPr lang="ru-RU" sz="3600" dirty="0" smtClean="0"/>
              <a:t>» - детский музей в Смоленске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12289" name="Picture 1" descr="C:\Users\1\Desktop\аск презе\DSC_002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4045745" cy="2697163"/>
          </a:xfrm>
          <a:prstGeom prst="rect">
            <a:avLst/>
          </a:prstGeom>
          <a:noFill/>
        </p:spPr>
      </p:pic>
      <p:pic>
        <p:nvPicPr>
          <p:cNvPr id="6" name="Picture 19" descr="C:\Users\1\Desktop\аск презе\DSC_00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340768"/>
            <a:ext cx="3960440" cy="2640293"/>
          </a:xfrm>
          <a:prstGeom prst="rect">
            <a:avLst/>
          </a:prstGeom>
          <a:noFill/>
        </p:spPr>
      </p:pic>
      <p:pic>
        <p:nvPicPr>
          <p:cNvPr id="8" name="Picture 20" descr="C:\Users\1\Desktop\аск презе\DSC_02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077072"/>
            <a:ext cx="3826520" cy="2551013"/>
          </a:xfrm>
          <a:prstGeom prst="rect">
            <a:avLst/>
          </a:prstGeom>
          <a:noFill/>
        </p:spPr>
      </p:pic>
      <p:pic>
        <p:nvPicPr>
          <p:cNvPr id="9" name="Picture 21" descr="C:\Users\1\Desktop\аск презе\DSC_00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149079"/>
            <a:ext cx="4104456" cy="27363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Смоленский зоопарк 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29698" name="Picture 2" descr="C:\Users\1\Desktop\аск презе\DSC005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80728"/>
            <a:ext cx="3802369" cy="2851777"/>
          </a:xfrm>
          <a:prstGeom prst="rect">
            <a:avLst/>
          </a:prstGeom>
          <a:noFill/>
        </p:spPr>
      </p:pic>
      <p:pic>
        <p:nvPicPr>
          <p:cNvPr id="8" name="Picture 22" descr="C:\Users\1\Desktop\аск презе\DSC005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862826"/>
            <a:ext cx="4916364" cy="3687273"/>
          </a:xfrm>
          <a:prstGeom prst="rect">
            <a:avLst/>
          </a:prstGeom>
          <a:noFill/>
        </p:spPr>
      </p:pic>
      <p:pic>
        <p:nvPicPr>
          <p:cNvPr id="9" name="Picture 23" descr="C:\Users\1\Desktop\аск презе\IMG_81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000953"/>
            <a:ext cx="3809396" cy="28570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latin typeface="Monotype Corsiva" panose="03010101010201010101" pitchFamily="66" charset="0"/>
              </a:rPr>
              <a:t>СмолГУ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30722" name="Picture 2" descr="C:\Users\1\Desktop\аск презе\IMG_37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4522449" cy="3391837"/>
          </a:xfrm>
          <a:prstGeom prst="rect">
            <a:avLst/>
          </a:prstGeom>
          <a:noFill/>
        </p:spPr>
      </p:pic>
      <p:pic>
        <p:nvPicPr>
          <p:cNvPr id="6" name="Picture 24" descr="C:\Users\1\Desktop\аск презе\DSC01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124744"/>
            <a:ext cx="4139952" cy="3104964"/>
          </a:xfrm>
          <a:prstGeom prst="rect">
            <a:avLst/>
          </a:prstGeom>
          <a:noFill/>
        </p:spPr>
      </p:pic>
      <p:pic>
        <p:nvPicPr>
          <p:cNvPr id="8" name="Picture 25" descr="C:\Users\1\Desktop\аск презе\DSC01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581128"/>
            <a:ext cx="2729276" cy="2046957"/>
          </a:xfrm>
          <a:prstGeom prst="rect">
            <a:avLst/>
          </a:prstGeom>
          <a:noFill/>
        </p:spPr>
      </p:pic>
      <p:pic>
        <p:nvPicPr>
          <p:cNvPr id="9" name="Picture 26" descr="C:\Users\1\Desktop\аск презе\DSC010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4581128"/>
            <a:ext cx="2657268" cy="1992951"/>
          </a:xfrm>
          <a:prstGeom prst="rect">
            <a:avLst/>
          </a:prstGeom>
          <a:noFill/>
        </p:spPr>
      </p:pic>
      <p:pic>
        <p:nvPicPr>
          <p:cNvPr id="10" name="Picture 27" descr="C:\Users\1\Desktop\аск презе\IMG_81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27836" y="4365104"/>
            <a:ext cx="3116164" cy="23371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Музей «Смоленщина в годы Великой Отечественной войны»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31746" name="Picture 2" descr="C:\Users\1\Desktop\аск презе\uVmLFF6RTTU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3305340" cy="2479005"/>
          </a:xfrm>
          <a:prstGeom prst="rect">
            <a:avLst/>
          </a:prstGeom>
          <a:noFill/>
        </p:spPr>
      </p:pic>
      <p:pic>
        <p:nvPicPr>
          <p:cNvPr id="8" name="Picture 28" descr="C:\Users\1\Desktop\аск презе\RhxkKO-n8Q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861048"/>
            <a:ext cx="2130884" cy="2841179"/>
          </a:xfrm>
          <a:prstGeom prst="rect">
            <a:avLst/>
          </a:prstGeom>
          <a:noFill/>
        </p:spPr>
      </p:pic>
      <p:pic>
        <p:nvPicPr>
          <p:cNvPr id="9" name="Picture 29" descr="C:\Users\1\Desktop\аск презе\IMG_81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785659"/>
            <a:ext cx="2304256" cy="3072341"/>
          </a:xfrm>
          <a:prstGeom prst="rect">
            <a:avLst/>
          </a:prstGeom>
          <a:noFill/>
        </p:spPr>
      </p:pic>
      <p:pic>
        <p:nvPicPr>
          <p:cNvPr id="10" name="Picture 30" descr="C:\Users\1\Desktop\аск презе\DSC010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645024"/>
            <a:ext cx="4283968" cy="3212976"/>
          </a:xfrm>
          <a:prstGeom prst="rect">
            <a:avLst/>
          </a:prstGeom>
          <a:noFill/>
        </p:spPr>
      </p:pic>
      <p:pic>
        <p:nvPicPr>
          <p:cNvPr id="11" name="Picture 31" descr="C:\Users\1\Desktop\аск презе\DSC011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1268760"/>
            <a:ext cx="3353345" cy="2515009"/>
          </a:xfrm>
          <a:prstGeom prst="rect">
            <a:avLst/>
          </a:prstGeom>
          <a:noFill/>
        </p:spPr>
      </p:pic>
      <p:pic>
        <p:nvPicPr>
          <p:cNvPr id="12" name="Picture 32" descr="C:\Users\1\Desktop\аск презе\DSC0125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5755" y="1628800"/>
            <a:ext cx="2208245" cy="16561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Смотр строя и песни 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32770" name="Picture 2" descr="C:\Users\1\Desktop\аск презе\DSC0098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4313452" cy="3235089"/>
          </a:xfrm>
          <a:prstGeom prst="rect">
            <a:avLst/>
          </a:prstGeom>
          <a:noFill/>
        </p:spPr>
      </p:pic>
      <p:pic>
        <p:nvPicPr>
          <p:cNvPr id="6" name="Picture 33" descr="C:\Users\1\Desktop\аск презе\DSC009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1" y="980728"/>
            <a:ext cx="4224469" cy="3168352"/>
          </a:xfrm>
          <a:prstGeom prst="rect">
            <a:avLst/>
          </a:prstGeom>
          <a:noFill/>
        </p:spPr>
      </p:pic>
      <p:pic>
        <p:nvPicPr>
          <p:cNvPr id="8" name="Picture 34" descr="C:\Users\1\Desktop\аск презе\DSC01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509120"/>
            <a:ext cx="2651787" cy="1988840"/>
          </a:xfrm>
          <a:prstGeom prst="rect">
            <a:avLst/>
          </a:prstGeom>
          <a:noFill/>
        </p:spPr>
      </p:pic>
      <p:pic>
        <p:nvPicPr>
          <p:cNvPr id="9" name="Picture 35" descr="C:\Users\1\Desktop\аск презе\IMG_77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04182" y="4437112"/>
            <a:ext cx="2939818" cy="2204863"/>
          </a:xfrm>
          <a:prstGeom prst="rect">
            <a:avLst/>
          </a:prstGeom>
          <a:noFill/>
        </p:spPr>
      </p:pic>
      <p:pic>
        <p:nvPicPr>
          <p:cNvPr id="10" name="Picture 36" descr="C:\Users\1\Desktop\аск презе\DSC008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365104"/>
            <a:ext cx="2756124" cy="206709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Изготовление кормушек для птиц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33794" name="Picture 2" descr="C:\Users\1\Desktop\аск презе\DSC021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908720"/>
            <a:ext cx="2746400" cy="3661867"/>
          </a:xfrm>
          <a:prstGeom prst="rect">
            <a:avLst/>
          </a:prstGeom>
          <a:noFill/>
        </p:spPr>
      </p:pic>
      <p:pic>
        <p:nvPicPr>
          <p:cNvPr id="6" name="Picture 37" descr="C:\Users\1\Desktop\аск презе\DSC021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25144"/>
            <a:ext cx="2513252" cy="1884939"/>
          </a:xfrm>
          <a:prstGeom prst="rect">
            <a:avLst/>
          </a:prstGeom>
          <a:noFill/>
        </p:spPr>
      </p:pic>
      <p:pic>
        <p:nvPicPr>
          <p:cNvPr id="8" name="Picture 38" descr="C:\Users\1\Desktop\аск презе\IMG_35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1196752"/>
            <a:ext cx="3164169" cy="2373127"/>
          </a:xfrm>
          <a:prstGeom prst="rect">
            <a:avLst/>
          </a:prstGeom>
          <a:noFill/>
        </p:spPr>
      </p:pic>
      <p:pic>
        <p:nvPicPr>
          <p:cNvPr id="9" name="Picture 39" descr="C:\Users\1\Desktop\аск презе\IMG_35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3656781"/>
            <a:ext cx="2400914" cy="3201219"/>
          </a:xfrm>
          <a:prstGeom prst="rect">
            <a:avLst/>
          </a:prstGeom>
          <a:noFill/>
        </p:spPr>
      </p:pic>
      <p:pic>
        <p:nvPicPr>
          <p:cNvPr id="10" name="Picture 40" descr="C:\Users\1\Desktop\аск презе\IMG_357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3789040"/>
            <a:ext cx="2301720" cy="3068960"/>
          </a:xfrm>
          <a:prstGeom prst="rect">
            <a:avLst/>
          </a:prstGeom>
          <a:noFill/>
        </p:spPr>
      </p:pic>
      <p:pic>
        <p:nvPicPr>
          <p:cNvPr id="11" name="Picture 41" descr="C:\Users\1\Desktop\аск презе\IMG_357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1340768"/>
            <a:ext cx="2540099" cy="19050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«Родной город - любимые места».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34818" name="Picture 2" descr="C:\Users\1\Desktop\аск презе\DSC_102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80728"/>
            <a:ext cx="3898528" cy="2599019"/>
          </a:xfrm>
          <a:prstGeom prst="rect">
            <a:avLst/>
          </a:prstGeom>
          <a:noFill/>
        </p:spPr>
      </p:pic>
      <p:pic>
        <p:nvPicPr>
          <p:cNvPr id="6" name="Picture 42" descr="C:\Users\1\Desktop\аск презе\DSC_10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61048"/>
            <a:ext cx="3829721" cy="2553147"/>
          </a:xfrm>
          <a:prstGeom prst="rect">
            <a:avLst/>
          </a:prstGeom>
          <a:noFill/>
        </p:spPr>
      </p:pic>
      <p:pic>
        <p:nvPicPr>
          <p:cNvPr id="8" name="Picture 43" descr="C:\Users\1\Desktop\аск презе\DSC011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980728"/>
            <a:ext cx="3600400" cy="2700300"/>
          </a:xfrm>
          <a:prstGeom prst="rect">
            <a:avLst/>
          </a:prstGeom>
          <a:noFill/>
        </p:spPr>
      </p:pic>
      <p:pic>
        <p:nvPicPr>
          <p:cNvPr id="9" name="Picture 44" descr="C:\Users\1\Desktop\аск презе\DSC003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4005064"/>
            <a:ext cx="3308185" cy="248113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35842" name="Picture 2" descr="C:\Users\1\Desktop\аск презе\IMG_056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67696" cy="3178464"/>
          </a:xfrm>
          <a:prstGeom prst="rect">
            <a:avLst/>
          </a:prstGeom>
          <a:noFill/>
        </p:spPr>
      </p:pic>
      <p:pic>
        <p:nvPicPr>
          <p:cNvPr id="6" name="Picture 45" descr="C:\Users\1\Desktop\аск презе\IMG_05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3519" y="188640"/>
            <a:ext cx="4320481" cy="2880320"/>
          </a:xfrm>
          <a:prstGeom prst="rect">
            <a:avLst/>
          </a:prstGeom>
          <a:noFill/>
        </p:spPr>
      </p:pic>
      <p:pic>
        <p:nvPicPr>
          <p:cNvPr id="8" name="Picture 46" descr="C:\Users\1\Desktop\аск презе\zIHhhxgb4B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501008"/>
            <a:ext cx="3936437" cy="2952328"/>
          </a:xfrm>
          <a:prstGeom prst="rect">
            <a:avLst/>
          </a:prstGeom>
          <a:noFill/>
        </p:spPr>
      </p:pic>
      <p:pic>
        <p:nvPicPr>
          <p:cNvPr id="9" name="Picture 47" descr="C:\Users\1\Desktop\аск презе\ма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429000"/>
            <a:ext cx="2409732" cy="3212976"/>
          </a:xfrm>
          <a:prstGeom prst="rect">
            <a:avLst/>
          </a:prstGeom>
          <a:noFill/>
        </p:spPr>
      </p:pic>
      <p:pic>
        <p:nvPicPr>
          <p:cNvPr id="10" name="Picture 48" descr="C:\Users\1\Desktop\аск презе\IMG_68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6308683" y="3690029"/>
            <a:ext cx="3240361" cy="24302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93610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Диаграмма 1.</a:t>
            </a:r>
            <a:r>
              <a:rPr lang="ru-RU" sz="3600" dirty="0" smtClean="0"/>
              <a:t> Результаты диагностики класса уровня знаний по краеведению до начала работы.</a:t>
            </a:r>
            <a:br>
              <a:rPr lang="ru-RU" sz="3600" dirty="0" smtClean="0"/>
            </a:b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7740352" y="5373216"/>
            <a:ext cx="946448" cy="752947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" name="Рисунок 3" descr="C:\Users\1\Desktop\диаг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63005"/>
            <a:ext cx="5904656" cy="4298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084169" y="3284984"/>
            <a:ext cx="30598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b="1" dirty="0" smtClean="0"/>
              <a:t>0 детей с оптимальным уровнем;</a:t>
            </a:r>
          </a:p>
          <a:p>
            <a:pPr fontAlgn="base"/>
            <a:r>
              <a:rPr lang="ru-RU" b="1" dirty="0" smtClean="0"/>
              <a:t>5 детей с высоким уровнем;</a:t>
            </a:r>
          </a:p>
          <a:p>
            <a:pPr fontAlgn="base"/>
            <a:r>
              <a:rPr lang="ru-RU" b="1" dirty="0" smtClean="0"/>
              <a:t>15 детей со средним уровнем.</a:t>
            </a:r>
          </a:p>
          <a:p>
            <a:pPr fontAlgn="base"/>
            <a:r>
              <a:rPr lang="ru-RU" b="1" dirty="0" smtClean="0"/>
              <a:t>10 детей с низким уровнем.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ytimg.com/vi/OgCKtvV3w-s/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 fontScale="90000"/>
          </a:bodyPr>
          <a:lstStyle/>
          <a:p>
            <a:pPr algn="r"/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80312" y="5229200"/>
            <a:ext cx="1306488" cy="896963"/>
          </a:xfrm>
        </p:spPr>
        <p:txBody>
          <a:bodyPr>
            <a:normAutofit/>
          </a:bodyPr>
          <a:lstStyle/>
          <a:p>
            <a:endParaRPr lang="ru-RU" sz="4500" dirty="0"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188640"/>
            <a:ext cx="8314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Азбука Смоленского края</a:t>
            </a:r>
            <a:endParaRPr lang="ru-RU" sz="4400" b="1" dirty="0"/>
          </a:p>
        </p:txBody>
      </p:sp>
      <p:pic>
        <p:nvPicPr>
          <p:cNvPr id="4" name="Picture 2" descr="C:\Users\1\Desktop\469de39d0885547d454f5ad5a1d8468c558f980cM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11959">
            <a:off x="268180" y="3095632"/>
            <a:ext cx="2812246" cy="3550093"/>
          </a:xfrm>
          <a:prstGeom prst="rect">
            <a:avLst/>
          </a:prstGeom>
          <a:noFill/>
        </p:spPr>
      </p:pic>
      <p:pic>
        <p:nvPicPr>
          <p:cNvPr id="1027" name="Picture 3" descr="C:\Users\1\Desktop\mir_ist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996952"/>
            <a:ext cx="2741131" cy="3508649"/>
          </a:xfrm>
          <a:prstGeom prst="rect">
            <a:avLst/>
          </a:prstGeom>
          <a:noFill/>
        </p:spPr>
      </p:pic>
      <p:pic>
        <p:nvPicPr>
          <p:cNvPr id="1028" name="Picture 4" descr="C:\Users\1\Desktop\0983c7decf476c804bf0ba41437fa2761cbe7c99M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15337">
            <a:off x="6226440" y="3259404"/>
            <a:ext cx="2764019" cy="34793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79512" y="980728"/>
            <a:ext cx="8964488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300" b="1" dirty="0" smtClean="0">
                <a:solidFill>
                  <a:srgbClr val="002060"/>
                </a:solidFill>
              </a:rPr>
              <a:t>20-летие использования регионального курса </a:t>
            </a:r>
          </a:p>
          <a:p>
            <a:pPr algn="ctr"/>
            <a:r>
              <a:rPr lang="ru-RU" sz="3300" b="1" dirty="0" smtClean="0">
                <a:solidFill>
                  <a:srgbClr val="002060"/>
                </a:solidFill>
              </a:rPr>
              <a:t>«Азбука Смоленского края» в практике работы МБОУ «СШ № 33» г. Смоленска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01356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Диаграмма 2.</a:t>
            </a:r>
            <a:r>
              <a:rPr lang="ru-RU" sz="3600" dirty="0" smtClean="0"/>
              <a:t> Выводы об уровне знаний по краеведению в классе на момент окончания работы.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 flipH="1">
            <a:off x="9144000" y="5805264"/>
            <a:ext cx="468560" cy="32089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13313" name="Рисунок 4" descr="C:\Users\1\Desktop\уыпкупукпу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6006983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300192" y="2204864"/>
            <a:ext cx="295232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b="1" dirty="0" smtClean="0"/>
              <a:t>8 детей с оптимальным уровнем;</a:t>
            </a:r>
          </a:p>
          <a:p>
            <a:pPr fontAlgn="base"/>
            <a:r>
              <a:rPr lang="ru-RU" b="1" dirty="0" smtClean="0"/>
              <a:t>14 детей с высоким уровнем;</a:t>
            </a:r>
          </a:p>
          <a:p>
            <a:pPr fontAlgn="base"/>
            <a:r>
              <a:rPr lang="ru-RU" b="1" dirty="0" smtClean="0"/>
              <a:t>6 детей со средним уровнем.</a:t>
            </a:r>
          </a:p>
          <a:p>
            <a:pPr fontAlgn="base"/>
            <a:r>
              <a:rPr lang="ru-RU" b="1" dirty="0" smtClean="0"/>
              <a:t>2 ребенка с низким уровнем.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5000" dirty="0" smtClean="0">
                <a:solidFill>
                  <a:srgbClr val="00B050"/>
                </a:solidFill>
                <a:latin typeface="Monotype Corsiva" pitchFamily="66" charset="0"/>
              </a:rPr>
              <a:t>Спасибо за внимание!</a:t>
            </a:r>
            <a:endParaRPr lang="ru-RU" sz="5000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4" name="Picture 2" descr="http://yakiev.com/images/wallpapers/1984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ytimg.com/vi/OgCKtvV3w-s/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4896544"/>
          </a:xfrm>
        </p:spPr>
        <p:txBody>
          <a:bodyPr>
            <a:normAutofit/>
          </a:bodyPr>
          <a:lstStyle/>
          <a:p>
            <a:pPr algn="r"/>
            <a:r>
              <a:rPr lang="ru-RU" sz="3500" b="1" dirty="0" smtClean="0"/>
              <a:t>Пусть мне твердят, что есть края иные, </a:t>
            </a:r>
            <a:br>
              <a:rPr lang="ru-RU" sz="3500" b="1" dirty="0" smtClean="0"/>
            </a:br>
            <a:r>
              <a:rPr lang="ru-RU" sz="3500" b="1" dirty="0" smtClean="0"/>
              <a:t>Что в мире есть иная красота,</a:t>
            </a:r>
            <a:br>
              <a:rPr lang="ru-RU" sz="3500" b="1" dirty="0" smtClean="0"/>
            </a:br>
            <a:r>
              <a:rPr lang="ru-RU" sz="3500" b="1" dirty="0" smtClean="0"/>
              <a:t>А я люблю свои места родные –</a:t>
            </a:r>
            <a:br>
              <a:rPr lang="ru-RU" sz="3500" b="1" dirty="0" smtClean="0"/>
            </a:br>
            <a:r>
              <a:rPr lang="ru-RU" sz="3500" b="1" dirty="0" smtClean="0"/>
              <a:t>Свои родные милые места!</a:t>
            </a:r>
            <a:br>
              <a:rPr lang="ru-RU" sz="3500" b="1" dirty="0" smtClean="0"/>
            </a:br>
            <a:r>
              <a:rPr lang="ru-RU" sz="3500" b="1" dirty="0" smtClean="0"/>
              <a:t>М. </a:t>
            </a:r>
            <a:r>
              <a:rPr lang="ru-RU" sz="3500" b="1" dirty="0" err="1" smtClean="0"/>
              <a:t>Пляцковский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80312" y="5229200"/>
            <a:ext cx="1306488" cy="896963"/>
          </a:xfrm>
        </p:spPr>
        <p:txBody>
          <a:bodyPr>
            <a:normAutofit/>
          </a:bodyPr>
          <a:lstStyle/>
          <a:p>
            <a:endParaRPr lang="ru-RU" sz="4500" dirty="0"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Picture 2" descr="C:\Users\1\Desktop\аск презе\P9165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140968"/>
            <a:ext cx="4752528" cy="35643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01356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4027"/>
            <a:ext cx="9144000" cy="68820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28604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Клуб «Юный краевед». </a:t>
            </a:r>
            <a:endParaRPr lang="ru-RU" sz="5000" dirty="0"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C:\Users\1\Desktop\аск презе\Фото049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48680"/>
            <a:ext cx="3807121" cy="2855341"/>
          </a:xfrm>
          <a:prstGeom prst="rect">
            <a:avLst/>
          </a:prstGeom>
          <a:noFill/>
        </p:spPr>
      </p:pic>
      <p:pic>
        <p:nvPicPr>
          <p:cNvPr id="11" name="Picture 2" descr="C:\Users\1\Desktop\аск презе\Фото05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1759" y="3717032"/>
            <a:ext cx="3812241" cy="2859181"/>
          </a:xfrm>
          <a:prstGeom prst="rect">
            <a:avLst/>
          </a:prstGeom>
          <a:noFill/>
        </p:spPr>
      </p:pic>
      <p:pic>
        <p:nvPicPr>
          <p:cNvPr id="12" name="Picture 3" descr="C:\Users\1\Desktop\аск презе\Фото04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17032"/>
            <a:ext cx="2987824" cy="2240869"/>
          </a:xfrm>
          <a:prstGeom prst="rect">
            <a:avLst/>
          </a:prstGeom>
          <a:noFill/>
        </p:spPr>
      </p:pic>
      <p:pic>
        <p:nvPicPr>
          <p:cNvPr id="14" name="Picture 5" descr="C:\Users\1\Desktop\аск презе\Фото05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476672"/>
            <a:ext cx="4076270" cy="3057203"/>
          </a:xfrm>
          <a:prstGeom prst="rect">
            <a:avLst/>
          </a:prstGeom>
          <a:noFill/>
        </p:spPr>
      </p:pic>
      <p:pic>
        <p:nvPicPr>
          <p:cNvPr id="16" name="Picture 7" descr="C:\Users\1\Desktop\аск презе\Фото05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3645024"/>
            <a:ext cx="2193708" cy="292494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0" y="6165304"/>
            <a:ext cx="2987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b="1" dirty="0" smtClean="0"/>
              <a:t>Ручная набойка на ткани</a:t>
            </a:r>
            <a:endParaRPr lang="ru-RU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792088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3600" dirty="0" smtClean="0"/>
              <a:t>Делать орнаменты на ткани, в частности на льне 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5122" name="Picture 2" descr="C:\Users\1\Desktop\аск презе\Фото05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271633">
            <a:off x="251520" y="1124744"/>
            <a:ext cx="2660113" cy="1995085"/>
          </a:xfrm>
          <a:prstGeom prst="rect">
            <a:avLst/>
          </a:prstGeom>
          <a:noFill/>
        </p:spPr>
      </p:pic>
      <p:pic>
        <p:nvPicPr>
          <p:cNvPr id="11" name="Picture 2" descr="C:\Users\1\Desktop\аск презе\Фото0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980728"/>
            <a:ext cx="2705273" cy="2028955"/>
          </a:xfrm>
          <a:prstGeom prst="rect">
            <a:avLst/>
          </a:prstGeom>
          <a:noFill/>
        </p:spPr>
      </p:pic>
      <p:pic>
        <p:nvPicPr>
          <p:cNvPr id="12" name="Picture 2" descr="C:\Users\1\Desktop\аск презе\Фото05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881336"/>
            <a:ext cx="2880320" cy="2160240"/>
          </a:xfrm>
          <a:prstGeom prst="rect">
            <a:avLst/>
          </a:prstGeom>
          <a:noFill/>
        </p:spPr>
      </p:pic>
      <p:pic>
        <p:nvPicPr>
          <p:cNvPr id="13" name="Picture 3" descr="C:\Users\1\Desktop\аск презе\Фото05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573016"/>
            <a:ext cx="2828132" cy="2121099"/>
          </a:xfrm>
          <a:prstGeom prst="rect">
            <a:avLst/>
          </a:prstGeom>
          <a:noFill/>
        </p:spPr>
      </p:pic>
      <p:pic>
        <p:nvPicPr>
          <p:cNvPr id="14" name="Picture 4" descr="C:\Users\1\Desktop\аск презе\Фото05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3573016"/>
            <a:ext cx="3116164" cy="2337123"/>
          </a:xfrm>
          <a:prstGeom prst="rect">
            <a:avLst/>
          </a:prstGeom>
          <a:noFill/>
        </p:spPr>
      </p:pic>
      <p:pic>
        <p:nvPicPr>
          <p:cNvPr id="15" name="Picture 5" descr="C:\Users\1\Desktop\аск презе\Фото053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3789040"/>
            <a:ext cx="2540100" cy="19050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E:\Новая папка\143___03\IMG_776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9536"/>
            <a:ext cx="9144000" cy="51389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54062"/>
            <a:ext cx="9324527" cy="76120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sz="5000" dirty="0" smtClean="0">
                <a:latin typeface="Monotype Corsiva" panose="03010101010201010101" pitchFamily="66" charset="0"/>
              </a:rPr>
              <a:t>Знаменитые земляки</a:t>
            </a:r>
            <a:endParaRPr lang="ru-RU" sz="5000" dirty="0">
              <a:latin typeface="Monotype Corsiva" panose="03010101010201010101" pitchFamily="66" charset="0"/>
            </a:endParaRPr>
          </a:p>
        </p:txBody>
      </p:sp>
      <p:pic>
        <p:nvPicPr>
          <p:cNvPr id="10245" name="Picture 5" descr="E:\Новая папка\143___03\IMG_777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4437113"/>
            <a:ext cx="4307630" cy="2420888"/>
          </a:xfrm>
          <a:prstGeom prst="roundRect">
            <a:avLst>
              <a:gd name="adj" fmla="val 16667"/>
            </a:avLst>
          </a:prstGeom>
          <a:ln>
            <a:solidFill>
              <a:schemeClr val="accent5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 1" descr="D:\Все фотографии\Все фотографии\музей\IMG_2046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90019">
            <a:off x="372114" y="641966"/>
            <a:ext cx="3799824" cy="28498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46" name="Picture 2" descr="D:\Все фотографии\Все фотографии\музей\IMG_2047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24003">
            <a:off x="4990962" y="818418"/>
            <a:ext cx="3625541" cy="271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194" name="Picture 2" descr="C:\Users\1\Desktop\аск презе\DSC0158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717032"/>
            <a:ext cx="3960440" cy="29698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792088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Мини-музей в классе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7175" name="Picture 7" descr="C:\Users\1\Desktop\аск презе\RcgGHS-R8N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157" y="836712"/>
            <a:ext cx="3855843" cy="6021288"/>
          </a:xfrm>
          <a:prstGeom prst="rect">
            <a:avLst/>
          </a:prstGeom>
          <a:noFill/>
        </p:spPr>
      </p:pic>
      <p:pic>
        <p:nvPicPr>
          <p:cNvPr id="15" name="Picture 3" descr="C:\Users\1\Desktop\аск презе\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880917"/>
            <a:ext cx="2636111" cy="1977083"/>
          </a:xfrm>
          <a:prstGeom prst="rect">
            <a:avLst/>
          </a:prstGeom>
          <a:noFill/>
        </p:spPr>
      </p:pic>
      <p:pic>
        <p:nvPicPr>
          <p:cNvPr id="16" name="Picture 8" descr="C:\Users\1\Desktop\аск презе\поенон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769768"/>
            <a:ext cx="2395996" cy="2088232"/>
          </a:xfrm>
          <a:prstGeom prst="rect">
            <a:avLst/>
          </a:prstGeom>
          <a:noFill/>
        </p:spPr>
      </p:pic>
      <p:pic>
        <p:nvPicPr>
          <p:cNvPr id="1026" name="Picture 2" descr="C:\Users\1\Desktop\арекгр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1" y="764704"/>
            <a:ext cx="5125619" cy="39604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Мобильный музей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9218" name="Picture 2" descr="C:\Users\1\Desktop\аск презе\DOr6C7Q-Ug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3834424" cy="5112568"/>
          </a:xfrm>
          <a:prstGeom prst="rect">
            <a:avLst/>
          </a:prstGeom>
          <a:noFill/>
        </p:spPr>
      </p:pic>
      <p:pic>
        <p:nvPicPr>
          <p:cNvPr id="10" name="Picture 9" descr="C:\Users\1\Desktop\аск презе\DSC021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908720"/>
            <a:ext cx="4512501" cy="3384376"/>
          </a:xfrm>
          <a:prstGeom prst="rect">
            <a:avLst/>
          </a:prstGeom>
          <a:noFill/>
        </p:spPr>
      </p:pic>
      <p:pic>
        <p:nvPicPr>
          <p:cNvPr id="11" name="Picture 10" descr="C:\Users\1\Desktop\аск презе\image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293096"/>
            <a:ext cx="3419872" cy="25649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highwallpaper.com/wp-content/uploads/Abstract-Random-Wallpa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06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Посещение экскурсий по г. Смоленску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11265" name="Picture 1" descr="C:\Users\1\Desktop\аск презе\45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4261769" cy="2841179"/>
          </a:xfrm>
          <a:prstGeom prst="rect">
            <a:avLst/>
          </a:prstGeom>
          <a:noFill/>
        </p:spPr>
      </p:pic>
      <p:pic>
        <p:nvPicPr>
          <p:cNvPr id="6" name="Picture 11" descr="C:\Users\1\Desktop\аск презе\DSC010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052736"/>
            <a:ext cx="4104456" cy="3078343"/>
          </a:xfrm>
          <a:prstGeom prst="rect">
            <a:avLst/>
          </a:prstGeom>
          <a:noFill/>
        </p:spPr>
      </p:pic>
      <p:pic>
        <p:nvPicPr>
          <p:cNvPr id="8" name="Picture 12" descr="C:\Users\1\Desktop\аск презе\IMG_89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7783" y="4160837"/>
            <a:ext cx="3596217" cy="2697163"/>
          </a:xfrm>
          <a:prstGeom prst="rect">
            <a:avLst/>
          </a:prstGeom>
          <a:noFill/>
        </p:spPr>
      </p:pic>
      <p:pic>
        <p:nvPicPr>
          <p:cNvPr id="9" name="Picture 13" descr="C:\Users\1\Desktop\аск презе\P91650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779658"/>
            <a:ext cx="4104456" cy="3078342"/>
          </a:xfrm>
          <a:prstGeom prst="rect">
            <a:avLst/>
          </a:prstGeom>
          <a:noFill/>
        </p:spPr>
      </p:pic>
      <p:pic>
        <p:nvPicPr>
          <p:cNvPr id="10" name="Picture 14" descr="C:\Users\1\Desktop\аск презе\m3EXEdpdV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3861048"/>
            <a:ext cx="1457470" cy="29969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</TotalTime>
  <Words>160</Words>
  <Application>Microsoft Office PowerPoint</Application>
  <PresentationFormat>Экран (4:3)</PresentationFormat>
  <Paragraphs>31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 </vt:lpstr>
      <vt:lpstr>Пусть мне твердят, что есть края иные,  Что в мире есть иная красота, А я люблю свои места родные – Свои родные милые места! М. Пляцковский </vt:lpstr>
      <vt:lpstr>Клуб «Юный краевед». </vt:lpstr>
      <vt:lpstr> Делать орнаменты на ткани, в частности на льне </vt:lpstr>
      <vt:lpstr>Знаменитые земляки</vt:lpstr>
      <vt:lpstr> Мини-музей в классе</vt:lpstr>
      <vt:lpstr>Мобильный музей</vt:lpstr>
      <vt:lpstr>Посещение экскурсий по г. Смоленску</vt:lpstr>
      <vt:lpstr>Музей скульптуры С.Т. Конёнкова</vt:lpstr>
      <vt:lpstr>«В мире сказки» - детский музей в Смоленске</vt:lpstr>
      <vt:lpstr>Смоленский зоопарк </vt:lpstr>
      <vt:lpstr>СмолГУ</vt:lpstr>
      <vt:lpstr>Музей «Смоленщина в годы Великой Отечественной войны»</vt:lpstr>
      <vt:lpstr>Смотр строя и песни </vt:lpstr>
      <vt:lpstr>Изготовление кормушек для птиц</vt:lpstr>
      <vt:lpstr>«Родной город - любимые места».</vt:lpstr>
      <vt:lpstr>Слайд 18</vt:lpstr>
      <vt:lpstr>Диаграмма 1. Результаты диагностики класса уровня знаний по краеведению до начала работы. </vt:lpstr>
      <vt:lpstr>Диаграмма 2. Выводы об уровне знаний по краеведению в классе на момент окончания работы.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Лунев А.А.</dc:creator>
  <cp:lastModifiedBy>1</cp:lastModifiedBy>
  <cp:revision>137</cp:revision>
  <dcterms:created xsi:type="dcterms:W3CDTF">2016-04-01T03:24:47Z</dcterms:created>
  <dcterms:modified xsi:type="dcterms:W3CDTF">2020-06-04T05:46:19Z</dcterms:modified>
</cp:coreProperties>
</file>