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detskijsad/didakticheskoe-posobie-dorozhki.html" TargetMode="External"/><Relationship Id="rId2" Type="http://schemas.openxmlformats.org/officeDocument/2006/relationships/hyperlink" Target="https://www.maam.ru/upload/blogs/detsad-1096494-1615361381.jpg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club212602048" TargetMode="External"/><Relationship Id="rId2" Type="http://schemas.openxmlformats.org/officeDocument/2006/relationships/hyperlink" Target="https://vk.com/club197608169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vk.com/club197231656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club197608169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Использование нетрадиционных форм работы классного руководителя с семьёй ребенка с умственной отсталостью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157192"/>
            <a:ext cx="4320480" cy="481608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Платонова Виктория Дмитриевна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учитель-логопед, дефектолог.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ГОКУ  школа-интернат 20 г. Иркутска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Важно помнить, что какую бы форму работы вы не выбрали, партнерское взаимодействие родителей и </a:t>
            </a:r>
            <a:r>
              <a:rPr lang="ru-RU" dirty="0" smtClean="0"/>
              <a:t>школы </a:t>
            </a:r>
            <a:r>
              <a:rPr lang="ru-RU" dirty="0" smtClean="0"/>
              <a:t>редко возникает сразу. Это длительный процесс, долгий и кропотливый труд, требующий терпеливого неуклонного следования к цели. </a:t>
            </a:r>
            <a:r>
              <a:rPr lang="ru-RU" b="1" i="1" dirty="0" smtClean="0"/>
              <a:t>Главное - не останавливаться на достигнутом, продолжать искать новые пути сотрудничества.</a:t>
            </a:r>
            <a:endParaRPr lang="ru-RU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user\Desktop\290d366c63b3e9aad9eb92d3976cee03-800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5" cy="64087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d.multiurok.ru/html/2020/12/11/s_5fd308c1326f5/1590599_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10267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Формы работы с родителями</a:t>
            </a:r>
            <a:endParaRPr lang="ru-RU" dirty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83568" y="1999436"/>
            <a:ext cx="7992888" cy="286232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Индивидуальная форма работы.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Классные родительские собрания.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Общешкольные собрания.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с родительским активом.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008313" cy="1162050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Познавательные</a:t>
            </a:r>
            <a:endParaRPr lang="ru-RU" sz="28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1Мастер-класс</a:t>
            </a:r>
          </a:p>
          <a:p>
            <a:r>
              <a:rPr lang="en-US" dirty="0" smtClean="0">
                <a:hlinkClick r:id="rId2"/>
              </a:rPr>
              <a:t>https://www.maam.ru/upload/blogs/detsad-1096494-1615361381.jpg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www.maam.ru/detskijsad/didakticheskoe-posobie-dorozhki.html</a:t>
            </a: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⁻ </a:t>
            </a:r>
            <a:r>
              <a:rPr lang="ru-RU" sz="2000" dirty="0" smtClean="0"/>
              <a:t>Семинары-практикумы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⁻ </a:t>
            </a:r>
            <a:r>
              <a:rPr lang="ru-RU" sz="2000" b="1" dirty="0" smtClean="0">
                <a:solidFill>
                  <a:srgbClr val="FF0000"/>
                </a:solidFill>
              </a:rPr>
              <a:t>Проведение собраний, консультаций в нетрадиционной </a:t>
            </a:r>
            <a:r>
              <a:rPr lang="ru-RU" sz="2000" b="1" dirty="0" smtClean="0">
                <a:solidFill>
                  <a:srgbClr val="FF0000"/>
                </a:solidFill>
              </a:rPr>
              <a:t>форме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⁻ Мини-собрания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dirty="0" smtClean="0"/>
              <a:t>⁻ </a:t>
            </a:r>
            <a:r>
              <a:rPr lang="ru-RU" sz="2000" dirty="0" smtClean="0"/>
              <a:t>Педагогическая гостиная </a:t>
            </a:r>
            <a:endParaRPr lang="ru-RU" sz="2000" dirty="0" smtClean="0"/>
          </a:p>
          <a:p>
            <a:r>
              <a:rPr lang="ru-RU" sz="2000" dirty="0" smtClean="0"/>
              <a:t>⁻ </a:t>
            </a:r>
            <a:r>
              <a:rPr lang="ru-RU" sz="2000" dirty="0" smtClean="0"/>
              <a:t>Устные педагогические журналы </a:t>
            </a:r>
            <a:r>
              <a:rPr lang="ru-RU" sz="2000" dirty="0" smtClean="0"/>
              <a:t>⁻</a:t>
            </a:r>
            <a:r>
              <a:rPr lang="ru-RU" sz="2000" b="1" dirty="0" smtClean="0">
                <a:solidFill>
                  <a:srgbClr val="FF0000"/>
                </a:solidFill>
              </a:rPr>
              <a:t>Исследовательская</a:t>
            </a:r>
            <a:r>
              <a:rPr lang="ru-RU" sz="2000" b="1" dirty="0" smtClean="0">
                <a:solidFill>
                  <a:srgbClr val="FF0000"/>
                </a:solidFill>
              </a:rPr>
              <a:t>, </a:t>
            </a:r>
            <a:r>
              <a:rPr lang="ru-RU" sz="2000" b="1" dirty="0" smtClean="0">
                <a:solidFill>
                  <a:srgbClr val="FF0000"/>
                </a:solidFill>
              </a:rPr>
              <a:t>деятельность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⁻ Интернет-журнал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/>
              <a:t>Информационно -аналитические </a:t>
            </a:r>
            <a:endParaRPr lang="ru-RU" sz="28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vk.com/club197608169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vk.com/club212602048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vk.com/club197231656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⁻ </a:t>
            </a:r>
            <a:r>
              <a:rPr lang="ru-RU" sz="1800" b="1" dirty="0" smtClean="0">
                <a:solidFill>
                  <a:srgbClr val="FF0000"/>
                </a:solidFill>
              </a:rPr>
              <a:t>Проведение социологических опросов </a:t>
            </a:r>
            <a:endParaRPr lang="ru-RU" sz="18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⁻ Анкеты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⁻ Индивидуальные беседы </a:t>
            </a:r>
            <a:endParaRPr lang="ru-RU" sz="18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⁻ </a:t>
            </a:r>
            <a:r>
              <a:rPr lang="ru-RU" sz="1800" b="1" dirty="0" smtClean="0">
                <a:solidFill>
                  <a:srgbClr val="FF0000"/>
                </a:solidFill>
              </a:rPr>
              <a:t>Картотеки </a:t>
            </a:r>
            <a:r>
              <a:rPr lang="ru-RU" sz="1800" b="1" dirty="0" smtClean="0"/>
              <a:t>«Педагогическая копилка: родители для педагогов», «Педагогическая копилка: педагоги для родителей» (с целью взаимообогащения педагогического мастерства) </a:t>
            </a:r>
            <a:endParaRPr lang="ru-RU" sz="1800" b="1" dirty="0" smtClean="0"/>
          </a:p>
          <a:p>
            <a:r>
              <a:rPr lang="ru-RU" sz="1800" b="1" dirty="0" smtClean="0"/>
              <a:t>⁻ </a:t>
            </a:r>
            <a:r>
              <a:rPr lang="ru-RU" sz="1800" b="1" dirty="0" smtClean="0">
                <a:solidFill>
                  <a:srgbClr val="FF0000"/>
                </a:solidFill>
              </a:rPr>
              <a:t>Переписка по электронной почте</a:t>
            </a:r>
            <a:endParaRPr lang="ru-RU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err="1" smtClean="0"/>
              <a:t>Досуговые</a:t>
            </a:r>
            <a:r>
              <a:rPr lang="ru-RU" sz="2800" u="sng" dirty="0" smtClean="0"/>
              <a:t> </a:t>
            </a:r>
            <a:endParaRPr lang="ru-RU" sz="28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https://vk.com/club200074580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⁻ Совместные досуги, </a:t>
            </a:r>
            <a:r>
              <a:rPr lang="ru-RU" sz="2800" dirty="0" smtClean="0"/>
              <a:t>праздники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⁻ Интерактивные </a:t>
            </a:r>
            <a:r>
              <a:rPr lang="ru-RU" sz="2800" dirty="0" err="1" smtClean="0"/>
              <a:t>досуговые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мероприятия </a:t>
            </a:r>
          </a:p>
          <a:p>
            <a:r>
              <a:rPr lang="ru-RU" sz="2800" dirty="0" smtClean="0"/>
              <a:t>⁻ </a:t>
            </a:r>
            <a:r>
              <a:rPr lang="ru-RU" sz="2800" dirty="0" smtClean="0">
                <a:solidFill>
                  <a:srgbClr val="FF0000"/>
                </a:solidFill>
              </a:rPr>
              <a:t>Выставки работ родителей и детей 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⁻ </a:t>
            </a:r>
            <a:r>
              <a:rPr lang="ru-RU" sz="2800" dirty="0" smtClean="0">
                <a:solidFill>
                  <a:srgbClr val="FF0000"/>
                </a:solidFill>
              </a:rPr>
              <a:t>Семинары 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⁻ </a:t>
            </a:r>
            <a:r>
              <a:rPr lang="ru-RU" sz="2800" dirty="0" smtClean="0">
                <a:solidFill>
                  <a:srgbClr val="FF0000"/>
                </a:solidFill>
              </a:rPr>
              <a:t>Мастер-классы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2592287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Наглядно-информационные</a:t>
            </a:r>
            <a:r>
              <a:rPr lang="ru-RU" u="sng" dirty="0" smtClean="0"/>
              <a:t>: </a:t>
            </a:r>
            <a:r>
              <a:rPr lang="ru-RU" u="sng" dirty="0" smtClean="0"/>
              <a:t>информационно-просветительские 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Буклеты </a:t>
            </a:r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1800" dirty="0" smtClean="0"/>
              <a:t>Электронные </a:t>
            </a:r>
            <a:r>
              <a:rPr lang="ru-RU" sz="1800" dirty="0" smtClean="0"/>
              <a:t>газеты</a:t>
            </a:r>
          </a:p>
          <a:p>
            <a:r>
              <a:rPr lang="ru-RU" sz="1800" dirty="0" smtClean="0"/>
              <a:t> </a:t>
            </a:r>
            <a:r>
              <a:rPr lang="ru-RU" sz="1800" dirty="0" smtClean="0"/>
              <a:t>Дни (недели) открытых дверей </a:t>
            </a:r>
            <a:endParaRPr lang="ru-RU" sz="1800" dirty="0" smtClean="0"/>
          </a:p>
          <a:p>
            <a:r>
              <a:rPr lang="ru-RU" sz="1800" dirty="0" smtClean="0"/>
              <a:t>⁻ </a:t>
            </a:r>
            <a:r>
              <a:rPr lang="ru-RU" sz="1800" b="1" dirty="0" smtClean="0">
                <a:solidFill>
                  <a:srgbClr val="FF0000"/>
                </a:solidFill>
              </a:rPr>
              <a:t>Открытые просмотры </a:t>
            </a:r>
            <a:r>
              <a:rPr lang="ru-RU" sz="1800" b="1" dirty="0" smtClean="0">
                <a:solidFill>
                  <a:srgbClr val="FF0000"/>
                </a:solidFill>
              </a:rPr>
              <a:t>уроков и </a:t>
            </a:r>
            <a:r>
              <a:rPr lang="ru-RU" sz="1800" b="1" dirty="0" smtClean="0">
                <a:solidFill>
                  <a:srgbClr val="FF0000"/>
                </a:solidFill>
              </a:rPr>
              <a:t>других видов деятельности </a:t>
            </a:r>
            <a:r>
              <a:rPr lang="ru-RU" sz="1800" b="1" dirty="0" smtClean="0">
                <a:solidFill>
                  <a:srgbClr val="FF0000"/>
                </a:solidFill>
              </a:rPr>
              <a:t>детей</a:t>
            </a:r>
          </a:p>
          <a:p>
            <a:r>
              <a:rPr lang="ru-RU" sz="1800" dirty="0" smtClean="0"/>
              <a:t>⁻ </a:t>
            </a:r>
            <a:r>
              <a:rPr lang="ru-RU" sz="1800" dirty="0" smtClean="0"/>
              <a:t>Выпуск стенгазет </a:t>
            </a:r>
            <a:endParaRPr lang="ru-RU" sz="1800" dirty="0" smtClean="0"/>
          </a:p>
          <a:p>
            <a:r>
              <a:rPr lang="ru-RU" sz="1800" b="1" dirty="0" smtClean="0">
                <a:solidFill>
                  <a:srgbClr val="FF0000"/>
                </a:solidFill>
              </a:rPr>
              <a:t>⁻ </a:t>
            </a:r>
            <a:r>
              <a:rPr lang="ru-RU" sz="1800" b="1" dirty="0" smtClean="0">
                <a:solidFill>
                  <a:srgbClr val="FF0000"/>
                </a:solidFill>
              </a:rPr>
              <a:t>Использование видеозаписей наблюдений за ребёнком в процессе его деятельности </a:t>
            </a:r>
            <a:endParaRPr lang="ru-RU" sz="1800" b="1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⁻ </a:t>
            </a:r>
            <a:r>
              <a:rPr lang="ru-RU" sz="1800" b="1" dirty="0" smtClean="0">
                <a:solidFill>
                  <a:srgbClr val="FF0000"/>
                </a:solidFill>
              </a:rPr>
              <a:t>Взаимообмен фотографиями, видеозаписями о жизни ребёнка </a:t>
            </a:r>
            <a:endParaRPr lang="ru-RU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vk.com/club197608169</a:t>
            </a:r>
            <a:endParaRPr lang="ru-RU" dirty="0" smtClean="0"/>
          </a:p>
          <a:p>
            <a:pPr algn="ctr"/>
            <a:r>
              <a:rPr lang="ru-RU" dirty="0" smtClean="0"/>
              <a:t>Тематические  планы </a:t>
            </a:r>
          </a:p>
          <a:p>
            <a:pPr algn="ctr"/>
            <a:r>
              <a:rPr lang="ru-RU" dirty="0" smtClean="0"/>
              <a:t>Индивидуальные консультации</a:t>
            </a:r>
          </a:p>
          <a:p>
            <a:pPr algn="ctr"/>
            <a:r>
              <a:rPr lang="ru-RU" dirty="0" smtClean="0"/>
              <a:t>Литература!!!</a:t>
            </a:r>
          </a:p>
          <a:p>
            <a:pPr algn="ctr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257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Использование нетрадиционных форм работы классного руководителя с семьёй ребенка с умственной отсталостью</vt:lpstr>
      <vt:lpstr>Слайд 2</vt:lpstr>
      <vt:lpstr>Слайд 3</vt:lpstr>
      <vt:lpstr>Формы работы с родителями</vt:lpstr>
      <vt:lpstr>Познавательные</vt:lpstr>
      <vt:lpstr>Информационно -аналитические </vt:lpstr>
      <vt:lpstr>Досуговые </vt:lpstr>
      <vt:lpstr>    Наглядно-информационные: информационно-просветительские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нетрадиционных форм работы классного руководителя с семьёй ребенка с умственной отсталостью</dc:title>
  <dc:creator>Любовь Кириловна</dc:creator>
  <cp:lastModifiedBy>Пользователь Windows</cp:lastModifiedBy>
  <cp:revision>2</cp:revision>
  <dcterms:created xsi:type="dcterms:W3CDTF">2022-11-11T01:25:18Z</dcterms:created>
  <dcterms:modified xsi:type="dcterms:W3CDTF">2022-11-11T05:31:21Z</dcterms:modified>
</cp:coreProperties>
</file>