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69" r:id="rId4"/>
    <p:sldId id="270" r:id="rId5"/>
    <p:sldId id="260" r:id="rId6"/>
    <p:sldId id="259" r:id="rId7"/>
    <p:sldId id="256" r:id="rId8"/>
    <p:sldId id="282" r:id="rId9"/>
    <p:sldId id="281" r:id="rId10"/>
    <p:sldId id="283" r:id="rId11"/>
    <p:sldId id="268" r:id="rId12"/>
    <p:sldId id="271" r:id="rId13"/>
    <p:sldId id="272" r:id="rId14"/>
    <p:sldId id="28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C00CC"/>
    <a:srgbClr val="FF66FF"/>
    <a:srgbClr val="6630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75" d="100"/>
          <a:sy n="75" d="100"/>
        </p:scale>
        <p:origin x="-8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0A71D-16B7-490C-8436-0DE31EF24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B8A0-4B59-4B24-8A6A-D40223507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DD34A-2925-462B-AE7D-76D83307D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90208-947C-4CB7-881E-58752AC65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6A353-EDA7-464C-BD5E-138ED9B24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F3666-F898-4D74-BD02-C4A0EFC1C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FF4E-23A9-4035-A97C-96969279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98137-3E28-46C6-B84D-B032DD68A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4CEC1-63A8-4BAC-9000-E8FFCE045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D74F1-58D6-4E18-8A63-8D55D9F20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5784A-D846-4E2C-86DC-93A65786D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B4CC18B-0364-498F-9AE4-9210ADCD0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len\Desktop\схемы\шаблоны мои\матем\2011-10-27_073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13" y="357188"/>
            <a:ext cx="8005762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428625"/>
          <a:ext cx="8643940" cy="21748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</a:tblGrid>
              <a:tr h="10874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743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58" y="5143512"/>
            <a:ext cx="3143809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16 - 8</a:t>
            </a:r>
            <a:endParaRPr lang="ru-RU" sz="8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144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289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716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86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34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85750" y="1714500"/>
            <a:ext cx="785813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5143512"/>
            <a:ext cx="3044423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</a:t>
            </a: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3579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215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143875" y="642938"/>
            <a:ext cx="785813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2144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07168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289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78618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6434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58016" y="5143512"/>
            <a:ext cx="1713931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23" grpId="0" animBg="1"/>
      <p:bldP spid="16" grpId="0" animBg="1"/>
      <p:bldP spid="17" grpId="0" animBg="1"/>
      <p:bldP spid="19" grpId="0" animBg="1"/>
      <p:bldP spid="21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elen\Desktop\схемы\шаблоны мои\матем\2011-10-27_072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925" y="214313"/>
            <a:ext cx="810895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86446" y="5072074"/>
            <a:ext cx="24474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87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Users\Helen\Desktop\схемы\сканир\сканир\87.jpg"/>
          <p:cNvPicPr>
            <a:picLocks noChangeAspect="1" noChangeArrowheads="1"/>
          </p:cNvPicPr>
          <p:nvPr/>
        </p:nvPicPr>
        <p:blipFill>
          <a:blip r:embed="rId2" cstate="print"/>
          <a:srcRect l="2776" r="27824" b="75594"/>
          <a:stretch>
            <a:fillRect/>
          </a:stretch>
        </p:blipFill>
        <p:spPr bwMode="auto">
          <a:xfrm>
            <a:off x="446088" y="428625"/>
            <a:ext cx="80549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elen\Desktop\схемы\сканир\сканир\87.jpg"/>
          <p:cNvPicPr>
            <a:picLocks noChangeAspect="1" noChangeArrowheads="1"/>
          </p:cNvPicPr>
          <p:nvPr/>
        </p:nvPicPr>
        <p:blipFill>
          <a:blip r:embed="rId2" cstate="print"/>
          <a:srcRect l="5847" t="24407" r="26541" b="52348"/>
          <a:stretch>
            <a:fillRect/>
          </a:stretch>
        </p:blipFill>
        <p:spPr bwMode="auto">
          <a:xfrm>
            <a:off x="714375" y="357188"/>
            <a:ext cx="8143875" cy="3741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:\Users\Helen\Desktop\схемы\сканир\сканир\87.jpg"/>
          <p:cNvPicPr>
            <a:picLocks noChangeAspect="1" noChangeArrowheads="1"/>
          </p:cNvPicPr>
          <p:nvPr/>
        </p:nvPicPr>
        <p:blipFill>
          <a:blip r:embed="rId2" cstate="print"/>
          <a:srcRect l="3107" t="47652" r="25446" b="6039"/>
          <a:stretch>
            <a:fillRect/>
          </a:stretch>
        </p:blipFill>
        <p:spPr bwMode="auto">
          <a:xfrm>
            <a:off x="1143000" y="357188"/>
            <a:ext cx="692943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D:\клипарты\Бабочки\0_b63ad_f93abb3b_S.png"/>
          <p:cNvPicPr>
            <a:picLocks noChangeAspect="1" noChangeArrowheads="1"/>
          </p:cNvPicPr>
          <p:nvPr/>
        </p:nvPicPr>
        <p:blipFill>
          <a:blip r:embed="rId2" cstate="print"/>
          <a:srcRect t="11029" b="22794"/>
          <a:stretch>
            <a:fillRect/>
          </a:stretch>
        </p:blipFill>
        <p:spPr bwMode="auto">
          <a:xfrm>
            <a:off x="928688" y="1285875"/>
            <a:ext cx="19431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" descr="D:\клипарты\Бабочки\0_b63ad_f93abb3b_S.png"/>
          <p:cNvPicPr>
            <a:picLocks noChangeAspect="1" noChangeArrowheads="1"/>
          </p:cNvPicPr>
          <p:nvPr/>
        </p:nvPicPr>
        <p:blipFill>
          <a:blip r:embed="rId3" cstate="print"/>
          <a:srcRect t="11029" b="22794"/>
          <a:stretch>
            <a:fillRect/>
          </a:stretch>
        </p:blipFill>
        <p:spPr bwMode="auto">
          <a:xfrm>
            <a:off x="7000875" y="214313"/>
            <a:ext cx="19288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 descr="D:\клипарты\Бабочки\0_b63b1_fcaca115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00063"/>
            <a:ext cx="2071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D:\клипарты\Бабочки\0_b638d_f287635c_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3775" y="442912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 descr="D:\клипарты\Бабочки\02444706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" y="3643313"/>
            <a:ext cx="155257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 descr="D:\клипарты\Бабочки\02444706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13" y="2571750"/>
            <a:ext cx="15430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857250" y="285750"/>
            <a:ext cx="4745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Найди примеры с ответом 16.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2571744"/>
            <a:ext cx="200888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8 + 8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072074"/>
            <a:ext cx="200888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7 + 8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1571612"/>
            <a:ext cx="218842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+ 7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3571876"/>
            <a:ext cx="218842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+ 5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5715016"/>
            <a:ext cx="2541081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+ 6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2000240"/>
            <a:ext cx="218842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+ 8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8" y="5715016"/>
            <a:ext cx="218842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+ 9 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71868" y="3929066"/>
            <a:ext cx="218842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+ 9  </a:t>
            </a:r>
          </a:p>
        </p:txBody>
      </p:sp>
      <p:pic>
        <p:nvPicPr>
          <p:cNvPr id="7185" name="Picture 7" descr="D:\клипарты\Бабочки\0_b638a_a1d4622c_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5" y="4714875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6" descr="D:\клипарты\Бабочки\02444708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25" y="3214688"/>
            <a:ext cx="169386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714375" y="214313"/>
            <a:ext cx="80279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  У клоуна было </a:t>
            </a: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8</a:t>
            </a:r>
            <a:r>
              <a:rPr lang="ru-RU" b="1">
                <a:latin typeface="Arial" charset="0"/>
                <a:cs typeface="Arial" charset="0"/>
              </a:rPr>
              <a:t> мячиков . Он достал из-под </a:t>
            </a:r>
          </a:p>
          <a:p>
            <a:r>
              <a:rPr lang="ru-RU" b="1">
                <a:latin typeface="Arial" charset="0"/>
                <a:cs typeface="Arial" charset="0"/>
              </a:rPr>
              <a:t>фуражки ещё </a:t>
            </a: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5</a:t>
            </a:r>
            <a:r>
              <a:rPr lang="ru-RU" b="1">
                <a:latin typeface="Arial" charset="0"/>
                <a:cs typeface="Arial" charset="0"/>
              </a:rPr>
              <a:t> и из рукава </a:t>
            </a: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ru-RU" b="1">
                <a:latin typeface="Arial" charset="0"/>
                <a:cs typeface="Arial" charset="0"/>
              </a:rPr>
              <a:t>. Сколько мячей стало </a:t>
            </a:r>
          </a:p>
          <a:p>
            <a:r>
              <a:rPr lang="ru-RU" b="1">
                <a:latin typeface="Arial" charset="0"/>
                <a:cs typeface="Arial" charset="0"/>
              </a:rPr>
              <a:t>у клоуна ?</a:t>
            </a:r>
          </a:p>
        </p:txBody>
      </p:sp>
      <p:pic>
        <p:nvPicPr>
          <p:cNvPr id="4099" name="Picture 1" descr="D:\клипарты\Цирк\2246f4ee1d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714500"/>
            <a:ext cx="45212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22713" y="3643314"/>
            <a:ext cx="196720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42875" y="214313"/>
            <a:ext cx="87074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  </a:t>
            </a:r>
            <a:r>
              <a:rPr lang="ru-RU" sz="2800" b="1">
                <a:latin typeface="Arial" charset="0"/>
                <a:cs typeface="Arial" charset="0"/>
              </a:rPr>
              <a:t>На арене </a:t>
            </a:r>
            <a:r>
              <a:rPr lang="ru-RU" sz="2800" b="1">
                <a:solidFill>
                  <a:srgbClr val="00B050"/>
                </a:solidFill>
                <a:latin typeface="Arial" charset="0"/>
                <a:cs typeface="Arial" charset="0"/>
              </a:rPr>
              <a:t>выступало</a:t>
            </a:r>
            <a:r>
              <a:rPr lang="ru-RU" sz="2800" b="1">
                <a:latin typeface="Arial" charset="0"/>
                <a:cs typeface="Arial" charset="0"/>
              </a:rPr>
              <a:t> 9 собачек. 7 собачек </a:t>
            </a:r>
          </a:p>
          <a:p>
            <a:r>
              <a:rPr lang="ru-RU" sz="2800" b="1">
                <a:solidFill>
                  <a:srgbClr val="00B050"/>
                </a:solidFill>
                <a:latin typeface="Arial" charset="0"/>
                <a:cs typeface="Arial" charset="0"/>
              </a:rPr>
              <a:t>село </a:t>
            </a:r>
            <a:r>
              <a:rPr lang="ru-RU" sz="2800" b="1">
                <a:latin typeface="Arial" charset="0"/>
                <a:cs typeface="Arial" charset="0"/>
              </a:rPr>
              <a:t>на тумбочки, а </a:t>
            </a:r>
            <a:r>
              <a:rPr lang="ru-RU" sz="2800" b="1">
                <a:solidFill>
                  <a:srgbClr val="00B050"/>
                </a:solidFill>
                <a:latin typeface="Arial" charset="0"/>
                <a:cs typeface="Arial" charset="0"/>
              </a:rPr>
              <a:t>остальные</a:t>
            </a:r>
            <a:r>
              <a:rPr lang="ru-RU" sz="2800" b="1">
                <a:latin typeface="Arial" charset="0"/>
                <a:cs typeface="Arial" charset="0"/>
              </a:rPr>
              <a:t> запрыгнули</a:t>
            </a:r>
          </a:p>
          <a:p>
            <a:r>
              <a:rPr lang="ru-RU" sz="2800" b="1">
                <a:latin typeface="Arial" charset="0"/>
                <a:cs typeface="Arial" charset="0"/>
              </a:rPr>
              <a:t>в домик. Сколько собачек оказалось в домике?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6314" y="5572140"/>
            <a:ext cx="2188420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(с.)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5572140"/>
            <a:ext cx="2834429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9 – 7 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604" name="Picture 4" descr="http://www.livekuban.ru/files/imagecache/normal/paper/cirk_sobachki_sm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1857375"/>
            <a:ext cx="5143500" cy="343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09588" y="285750"/>
            <a:ext cx="84010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  </a:t>
            </a:r>
            <a:r>
              <a:rPr lang="ru-RU" sz="3200" b="1">
                <a:latin typeface="Arial" charset="0"/>
                <a:cs typeface="Arial" charset="0"/>
              </a:rPr>
              <a:t>Дрессировщик вывел на арену </a:t>
            </a:r>
            <a:r>
              <a:rPr lang="ru-RU" sz="3200" b="1">
                <a:solidFill>
                  <a:srgbClr val="FF0000"/>
                </a:solidFill>
                <a:latin typeface="Arial" charset="0"/>
                <a:cs typeface="Arial" charset="0"/>
              </a:rPr>
              <a:t>4 льва</a:t>
            </a:r>
            <a:r>
              <a:rPr lang="ru-RU" sz="3200" b="1">
                <a:latin typeface="Arial" charset="0"/>
                <a:cs typeface="Arial" charset="0"/>
              </a:rPr>
              <a:t>, </a:t>
            </a:r>
          </a:p>
          <a:p>
            <a:r>
              <a:rPr lang="ru-RU" sz="3200" b="1">
                <a:solidFill>
                  <a:srgbClr val="00B050"/>
                </a:solidFill>
                <a:latin typeface="Arial" charset="0"/>
                <a:cs typeface="Arial" charset="0"/>
              </a:rPr>
              <a:t>6 тигров</a:t>
            </a:r>
            <a:r>
              <a:rPr lang="ru-RU" sz="3200" b="1">
                <a:latin typeface="Arial" charset="0"/>
                <a:cs typeface="Arial" charset="0"/>
              </a:rPr>
              <a:t>, а </a:t>
            </a:r>
            <a:r>
              <a:rPr lang="ru-RU" sz="3200" b="1">
                <a:solidFill>
                  <a:srgbClr val="CC00CC"/>
                </a:solidFill>
                <a:latin typeface="Arial" charset="0"/>
                <a:cs typeface="Arial" charset="0"/>
              </a:rPr>
              <a:t>пантер</a:t>
            </a:r>
            <a:r>
              <a:rPr lang="ru-RU" sz="3200" b="1">
                <a:latin typeface="Arial" charset="0"/>
                <a:cs typeface="Arial" charset="0"/>
              </a:rPr>
              <a:t> столько, сколько</a:t>
            </a:r>
          </a:p>
          <a:p>
            <a:r>
              <a:rPr lang="ru-RU" sz="3200" b="1">
                <a:latin typeface="Arial" charset="0"/>
                <a:cs typeface="Arial" charset="0"/>
              </a:rPr>
              <a:t> львов и тигров вместе. Сколько  всего</a:t>
            </a:r>
          </a:p>
          <a:p>
            <a:r>
              <a:rPr lang="ru-RU" sz="3200" b="1">
                <a:latin typeface="Arial" charset="0"/>
                <a:cs typeface="Arial" charset="0"/>
              </a:rPr>
              <a:t> зверей вывел дрессировщик на арену?</a:t>
            </a:r>
          </a:p>
        </p:txBody>
      </p:sp>
      <p:pic>
        <p:nvPicPr>
          <p:cNvPr id="24580" name="Picture 4" descr="http://3.bp.blogspot.com/_zu5MrqSihwU/TGrD22Q_A1I/AAAAAAAACN8/zyXl6pzCWKc/s1600/artur07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786063"/>
            <a:ext cx="5048250" cy="3786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5500702"/>
            <a:ext cx="3985386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 зверей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785813"/>
            <a:ext cx="8143875" cy="378618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Первое слагаемое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второе 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Вычисли сумму.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Уменьшаемое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вычитаемое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Чему равна 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                                                                     разность?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3. Увеличь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4. Из какого числа вычли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и получили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?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5. Какое число при счёте называют за числом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?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6. На сколько число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меньше, чем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?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7. Вычисли разность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8. Запиши число, в котором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десяток и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единиц.</a:t>
            </a:r>
          </a:p>
          <a:p>
            <a:pPr marL="457200" indent="-457200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9. Запиши число, которое при счёте идёт перед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714375" y="142875"/>
            <a:ext cx="2627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  <a:cs typeface="Arial" charset="0"/>
              </a:rPr>
              <a:t>Запиши ответы</a:t>
            </a:r>
            <a:r>
              <a:rPr lang="ru-RU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286388"/>
            <a:ext cx="864396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13  9  11  16  20  10  4 17  13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500042"/>
            <a:ext cx="807249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Вычитание  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</a:t>
            </a: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786710" y="714356"/>
            <a:ext cx="642937" cy="78581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197" name="Picture 5" descr="D:\клипарты\Цирк\aa244c4930c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811588"/>
            <a:ext cx="207168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57375" y="1714500"/>
          <a:ext cx="6322219" cy="371475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382175"/>
                <a:gridCol w="1832637"/>
                <a:gridCol w="2107407"/>
              </a:tblGrid>
              <a:tr h="175206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268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5984" y="2786058"/>
            <a:ext cx="178595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857364"/>
            <a:ext cx="800219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1857364"/>
            <a:ext cx="800220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714752"/>
            <a:ext cx="800220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714752"/>
            <a:ext cx="800220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5786454"/>
            <a:ext cx="280878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способ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00232" y="285728"/>
            <a:ext cx="555357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 числа </a:t>
            </a: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428625"/>
          <a:ext cx="8643940" cy="21748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  <a:gridCol w="864394"/>
              </a:tblGrid>
              <a:tr h="10874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7438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58" y="5143512"/>
            <a:ext cx="3143810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16 - 7</a:t>
            </a:r>
            <a:endParaRPr lang="ru-RU" sz="8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144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289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716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86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34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85750" y="1714500"/>
            <a:ext cx="785813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5143512"/>
            <a:ext cx="3044423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– </a:t>
            </a: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35793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215188" y="642938"/>
            <a:ext cx="785812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143875" y="642938"/>
            <a:ext cx="785813" cy="785812"/>
          </a:xfrm>
          <a:prstGeom prst="ellipse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2144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07168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289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78618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643438" y="1714500"/>
            <a:ext cx="785812" cy="785813"/>
          </a:xfrm>
          <a:prstGeom prst="ellipse">
            <a:avLst/>
          </a:prstGeom>
          <a:solidFill>
            <a:srgbClr val="C00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3286124"/>
            <a:ext cx="280878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способ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000891" y="5143512"/>
            <a:ext cx="1713931" cy="14465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- 1 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16" grpId="0" animBg="1"/>
      <p:bldP spid="17" grpId="0" animBg="1"/>
      <p:bldP spid="19" grpId="0" animBg="1"/>
      <p:bldP spid="21" grpId="0" animBg="1"/>
      <p:bldP spid="2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275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User</cp:lastModifiedBy>
  <cp:revision>22</cp:revision>
  <dcterms:created xsi:type="dcterms:W3CDTF">2008-05-28T10:20:44Z</dcterms:created>
  <dcterms:modified xsi:type="dcterms:W3CDTF">2019-04-24T14:06:35Z</dcterms:modified>
</cp:coreProperties>
</file>