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57" r:id="rId4"/>
    <p:sldId id="258" r:id="rId5"/>
    <p:sldId id="256" r:id="rId6"/>
    <p:sldId id="265" r:id="rId7"/>
    <p:sldId id="272" r:id="rId8"/>
    <p:sldId id="264" r:id="rId9"/>
    <p:sldId id="261" r:id="rId10"/>
    <p:sldId id="269" r:id="rId11"/>
    <p:sldId id="262" r:id="rId12"/>
    <p:sldId id="266" r:id="rId13"/>
    <p:sldId id="267" r:id="rId14"/>
    <p:sldId id="273" r:id="rId15"/>
    <p:sldId id="268" r:id="rId16"/>
    <p:sldId id="270" r:id="rId17"/>
    <p:sldId id="27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0937CC-2A08-43E0-A64D-5526F3728D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E25CF0E-3B6B-43A4-A947-171968F766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287FBD-91AF-408B-823D-DC40222F4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617E-DB2E-428D-A4E1-55355FB1E76E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34178B6-4F10-469A-8FFD-0B217902F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D88648C-84EB-4431-A60C-1B03EF85D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BE1E6-F1F8-4C59-9B52-99F2F3750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996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1E6196-C782-40AE-B2AF-50FD1A8EB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B3A0120-64D7-4615-96E2-3FCE08B305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47462D5-3519-4419-8A20-6B73B6E55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617E-DB2E-428D-A4E1-55355FB1E76E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B3BA36-704E-465C-9833-A00A4A62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F5E9FC-12FB-4595-B3FB-E095D3174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BE1E6-F1F8-4C59-9B52-99F2F3750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343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B60F761-01B4-45B3-8764-053F00226F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215EE13-4D39-4551-BD1E-35C367BCA6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861449-C4E2-4324-A239-829AC41DB5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617E-DB2E-428D-A4E1-55355FB1E76E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4A5435-9B0D-44DB-9566-0CA78E920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519D21-1D50-4269-9959-242EC4434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BE1E6-F1F8-4C59-9B52-99F2F3750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972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6469B3-5A7A-4134-A12B-6F8D5BD93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A713A2-1959-4AE3-B0F0-B057F518BC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58F1D4-D793-428D-BB71-5FAD9EE8A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617E-DB2E-428D-A4E1-55355FB1E76E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09E4DA-B989-4739-8396-82123B844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52AE56B-FA3E-4F46-AD15-3502ACAB9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BE1E6-F1F8-4C59-9B52-99F2F3750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753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BCE172-5E4E-4507-A0E7-70C888405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030E2A2-5338-47A8-9BD2-E74017B07A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B13BCE5-A8FA-4A7D-B1C3-7C7E70A43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617E-DB2E-428D-A4E1-55355FB1E76E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A91B771-4401-4C3A-920F-1091F3496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3A15B7-60E8-48D4-8C3A-8E5893E07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BE1E6-F1F8-4C59-9B52-99F2F3750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10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0C57BD-C5B2-4063-A107-131973863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093882-C3CF-48E5-9DB5-834190CC5C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E0CA246-F903-46E0-BE56-3EF5854A3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55B21BD-850E-4722-935A-B7DD5AB9D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617E-DB2E-428D-A4E1-55355FB1E76E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82F9F04-41F7-45F9-BEEB-313639D68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5B2FBBD-4758-4166-B1FA-1A4A15517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BE1E6-F1F8-4C59-9B52-99F2F3750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203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61EC3D-1F2E-439F-B669-73B72F6B9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4363A80-8F9B-418B-BB57-380EB0811B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4504BCE-28A1-412C-BF6D-B5797A6C0C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2CC4949-503B-47D8-8FE7-32D8663302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B0CB57A-D107-4EBC-A084-FB3E13247B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ABD1648-82F0-46A6-972F-E56F582D3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617E-DB2E-428D-A4E1-55355FB1E76E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4C24D94-8012-447E-A270-862B19556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3E812EE-7352-44EB-ACEF-B92BBC0A7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BE1E6-F1F8-4C59-9B52-99F2F3750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544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E697A7-1697-4C1D-A12C-7F6630CF2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D6F0A21-8AD3-4C23-B1B1-62FBF1B95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617E-DB2E-428D-A4E1-55355FB1E76E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B144B21-DED7-4EF3-9B22-3D369A6C4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FC9AE70-187A-4EB6-BB5D-EAECD089E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BE1E6-F1F8-4C59-9B52-99F2F3750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081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342E859-2D39-4E6D-9033-CEEDAD5C3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617E-DB2E-428D-A4E1-55355FB1E76E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AE7A360-B505-42E9-9E46-66F892A43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5424E12-231C-476D-991B-C0D7F4031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BE1E6-F1F8-4C59-9B52-99F2F3750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649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DF8FA2-A39D-4738-B4D9-5D9B8ABD3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D93FA4-7AA6-4AE2-BE8E-C76D6B4642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D840415-CB29-449B-9C4D-24BE235E39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4ED4F6A-0108-4CC6-A465-0F2C94C34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617E-DB2E-428D-A4E1-55355FB1E76E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0162746-4743-477C-8931-6576A7A13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FEE8E06-0B28-4AFF-B8B8-8785770E8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BE1E6-F1F8-4C59-9B52-99F2F3750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930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579B1B-2E72-40F5-9442-36BF84F71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465F520-BB55-4D23-87CC-3F51E71AA3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441FE99-4C82-47F1-9DFD-949D85512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08676A3-24D5-4839-B465-FDB73A201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617E-DB2E-428D-A4E1-55355FB1E76E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304F3CF-AF39-4D1D-8FB7-58565155F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2687D75-F9B8-4F74-BAAB-4091E1832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BE1E6-F1F8-4C59-9B52-99F2F3750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252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83CFF9-6D4F-4509-893C-899896016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150F4D7-5A79-49EE-AE65-99210B55EE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BCAA9F2-3189-4787-BCE8-26DCB26D3B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8617E-DB2E-428D-A4E1-55355FB1E76E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6E3582-9117-421F-81A6-2C5D5EB3B8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DF239AD-2FD2-499D-A0DF-11A996A2CA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BE1E6-F1F8-4C59-9B52-99F2F3750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465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yandex.ru/images/search?viewport=wide&amp;text=%D1%81%D1%83%D1%88%D0%B8%20%D0%B8%D0%B5%D1%80%D0%BE%D0%B3%D0%BB%D0%B8%D1%84&amp;img_url=http://www.reteteculinare.ro/forum/files/sushi-din-clatite-de-ciocolata-cu-visine-62453.png&amp;pos=0&amp;uinfo=sw-1438-sh-808-ww-1420-wh-708-pd-0.949999988079071-wp-16x9_1366x768&amp;rpt=simage&amp;_=1417609690961&amp;pin=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i.pinimg.com/originals/7f/98/36/7f983697a0339ece9596d68cd3ea3c58.jpg">
            <a:extLst>
              <a:ext uri="{FF2B5EF4-FFF2-40B4-BE49-F238E27FC236}">
                <a16:creationId xmlns:a16="http://schemas.microsoft.com/office/drawing/2014/main" id="{D84C4CF6-5B79-4791-A967-A7C7FF5F8A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75B248F-08C0-4277-A796-FA3CDFF1967D}"/>
              </a:ext>
            </a:extLst>
          </p:cNvPr>
          <p:cNvSpPr/>
          <p:nvPr/>
        </p:nvSpPr>
        <p:spPr>
          <a:xfrm>
            <a:off x="1343024" y="495300"/>
            <a:ext cx="9201151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Муниципальное бюджетное общеобразовательное учреждение "Средняя школа № 25 им. Героя Советского Союза генерал-лейтенанта              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Д.М. Карбышева с кадетскими классами»</a:t>
            </a:r>
          </a:p>
          <a:p>
            <a:pPr algn="ctr"/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Наименование секции: культурология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Исследовательская работа: 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Японский подарок 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Автор работы: 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Миронов Александр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5 класс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Руководитель работы: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Миронова Наталья Геннадьевна,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учитель английского язык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1281770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7f/98/36/7f983697a0339ece9596d68cd3ea3c58.jpg">
            <a:extLst>
              <a:ext uri="{FF2B5EF4-FFF2-40B4-BE49-F238E27FC236}">
                <a16:creationId xmlns:a16="http://schemas.microsoft.com/office/drawing/2014/main" id="{F1BC9315-7227-4776-9C3E-9CFC27F350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76667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6FFBF44-2C89-442F-B187-CE4036C555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94" b="7916"/>
          <a:stretch/>
        </p:blipFill>
        <p:spPr>
          <a:xfrm>
            <a:off x="8153399" y="0"/>
            <a:ext cx="4123268" cy="704849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66F641B-7F28-426B-A915-920443F9D2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4076700" cy="701039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E3CEB5B-4A1D-4A74-A894-A0AD98A799F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17"/>
          <a:stretch/>
        </p:blipFill>
        <p:spPr>
          <a:xfrm>
            <a:off x="4057650" y="1"/>
            <a:ext cx="4076700" cy="7048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9470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.pinimg.com/originals/7f/98/36/7f983697a0339ece9596d68cd3ea3c58.jpg">
            <a:extLst>
              <a:ext uri="{FF2B5EF4-FFF2-40B4-BE49-F238E27FC236}">
                <a16:creationId xmlns:a16="http://schemas.microsoft.com/office/drawing/2014/main" id="{F4097B13-85A9-4634-A15A-6B60ABAC6C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493" y="1"/>
            <a:ext cx="12341491" cy="6932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 ">
            <a:extLst>
              <a:ext uri="{FF2B5EF4-FFF2-40B4-BE49-F238E27FC236}">
                <a16:creationId xmlns:a16="http://schemas.microsoft.com/office/drawing/2014/main" id="{C3DCCB49-2014-41A7-9E80-B6A4174F261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0" y="205274"/>
            <a:ext cx="4278085" cy="30975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 ">
            <a:extLst>
              <a:ext uri="{FF2B5EF4-FFF2-40B4-BE49-F238E27FC236}">
                <a16:creationId xmlns:a16="http://schemas.microsoft.com/office/drawing/2014/main" id="{BC47546D-DFA7-4DED-A22F-01DF5EF9EE71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735" y="205274"/>
            <a:ext cx="4637312" cy="30975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 ">
            <a:extLst>
              <a:ext uri="{FF2B5EF4-FFF2-40B4-BE49-F238E27FC236}">
                <a16:creationId xmlns:a16="http://schemas.microsoft.com/office/drawing/2014/main" id="{804299B9-B27D-4869-8B4C-BB034A0D1FEF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652" y="3302803"/>
            <a:ext cx="4460033" cy="30975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 ">
            <a:extLst>
              <a:ext uri="{FF2B5EF4-FFF2-40B4-BE49-F238E27FC236}">
                <a16:creationId xmlns:a16="http://schemas.microsoft.com/office/drawing/2014/main" id="{41CB045D-38AB-4596-A460-8C474E6426A5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739" y="3302801"/>
            <a:ext cx="4716922" cy="30975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1207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7f/98/36/7f983697a0339ece9596d68cd3ea3c58.jpg">
            <a:extLst>
              <a:ext uri="{FF2B5EF4-FFF2-40B4-BE49-F238E27FC236}">
                <a16:creationId xmlns:a16="http://schemas.microsoft.com/office/drawing/2014/main" id="{FD5B0797-BD0E-43BA-8709-98AFEC1E0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242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B88458C-3FAA-4CF0-BFE9-ABEB2B479D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9" t="19456" r="15330"/>
          <a:stretch/>
        </p:blipFill>
        <p:spPr>
          <a:xfrm>
            <a:off x="0" y="0"/>
            <a:ext cx="5485340" cy="439420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0F5BC29-F8FF-443A-9F3A-D32D13E5373E}"/>
              </a:ext>
            </a:extLst>
          </p:cNvPr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996" t="1770" r="22159" b="12391"/>
          <a:stretch/>
        </p:blipFill>
        <p:spPr bwMode="auto">
          <a:xfrm rot="5400000">
            <a:off x="6929273" y="1532903"/>
            <a:ext cx="3751059" cy="663892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6" descr="https://kcson-kuragino.krn.socinfo.ru/media/2021/02/10/1247712312/1_5.jpg">
            <a:extLst>
              <a:ext uri="{FF2B5EF4-FFF2-40B4-BE49-F238E27FC236}">
                <a16:creationId xmlns:a16="http://schemas.microsoft.com/office/drawing/2014/main" id="{41EC573D-29B6-4C75-9ADB-823A81A321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588" y="130104"/>
            <a:ext cx="3089494" cy="273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33066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7f/98/36/7f983697a0339ece9596d68cd3ea3c58.jpg">
            <a:extLst>
              <a:ext uri="{FF2B5EF4-FFF2-40B4-BE49-F238E27FC236}">
                <a16:creationId xmlns:a16="http://schemas.microsoft.com/office/drawing/2014/main" id="{F8F95521-EDB2-4C0B-9522-6DD60788EB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242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8CF751C-8A6B-49CB-8FDD-365CC1CF00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90" r="45442" b="22184"/>
          <a:stretch/>
        </p:blipFill>
        <p:spPr>
          <a:xfrm rot="10800000">
            <a:off x="41927" y="0"/>
            <a:ext cx="3113574" cy="2878667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02A2301-C6A7-4056-9F7E-8E083753B308}"/>
              </a:ext>
            </a:extLst>
          </p:cNvPr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65" t="17726" b="15565"/>
          <a:stretch/>
        </p:blipFill>
        <p:spPr bwMode="auto">
          <a:xfrm>
            <a:off x="3166136" y="0"/>
            <a:ext cx="3313740" cy="28786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A177DFF-D089-4E54-BEA0-FE5412B4B4E9}"/>
              </a:ext>
            </a:extLst>
          </p:cNvPr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019" r="17783"/>
          <a:stretch/>
        </p:blipFill>
        <p:spPr bwMode="auto">
          <a:xfrm rot="5400000">
            <a:off x="2431578" y="2809702"/>
            <a:ext cx="3979332" cy="41172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77175D4-A774-48AF-ACEF-325EAA008A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23824" y="1166693"/>
            <a:ext cx="6857996" cy="4524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290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7f/98/36/7f983697a0339ece9596d68cd3ea3c58.jpg">
            <a:extLst>
              <a:ext uri="{FF2B5EF4-FFF2-40B4-BE49-F238E27FC236}">
                <a16:creationId xmlns:a16="http://schemas.microsoft.com/office/drawing/2014/main" id="{D21E5AC2-BEE8-47B0-BDE5-D9B230D9BC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1258"/>
            <a:ext cx="12276667" cy="711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static.riafan.ru/uploads/2018/03/24/orig-1521888479dd5aa5f22769ef0357f66aaafb99399b.jpeg">
            <a:extLst>
              <a:ext uri="{FF2B5EF4-FFF2-40B4-BE49-F238E27FC236}">
                <a16:creationId xmlns:a16="http://schemas.microsoft.com/office/drawing/2014/main" id="{B7982630-C9C1-4D4D-8D01-7A2BB9526C8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35" y="108857"/>
            <a:ext cx="8210938" cy="323215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7CE8D0-B07B-446E-A158-7E4FE3F4AA2D}"/>
              </a:ext>
            </a:extLst>
          </p:cNvPr>
          <p:cNvSpPr/>
          <p:nvPr/>
        </p:nvSpPr>
        <p:spPr>
          <a:xfrm rot="10800000" flipV="1">
            <a:off x="3153743" y="3580674"/>
            <a:ext cx="75298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Я подошел творчески к созданию своего блюда, решив объединить русскую и восточную традиционные кухни.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77312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7f/98/36/7f983697a0339ece9596d68cd3ea3c58.jpg">
            <a:extLst>
              <a:ext uri="{FF2B5EF4-FFF2-40B4-BE49-F238E27FC236}">
                <a16:creationId xmlns:a16="http://schemas.microsoft.com/office/drawing/2014/main" id="{9A60A18F-77F1-4115-9430-6DEC5B4F21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33350"/>
            <a:ext cx="12124266" cy="699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60A724-F155-4DE9-83FA-175DC662BF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0537" y="-268433"/>
            <a:ext cx="3539770" cy="414084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C7400FE-A03E-49DF-A921-59AC92F88FA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25" r="3538" b="6947"/>
          <a:stretch/>
        </p:blipFill>
        <p:spPr>
          <a:xfrm rot="5400000">
            <a:off x="3064325" y="2047682"/>
            <a:ext cx="5213091" cy="414084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E5D97BD-B2E5-4220-A06B-B3A113B308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61500" y="2270357"/>
            <a:ext cx="4384221" cy="467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3868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7f/98/36/7f983697a0339ece9596d68cd3ea3c58.jpg">
            <a:extLst>
              <a:ext uri="{FF2B5EF4-FFF2-40B4-BE49-F238E27FC236}">
                <a16:creationId xmlns:a16="http://schemas.microsoft.com/office/drawing/2014/main" id="{F72D4BB1-E201-4ED9-BDAE-031F2131B9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76667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DF1F011-C1C6-4D05-8E5C-2EEA42FB2F20}"/>
              </a:ext>
            </a:extLst>
          </p:cNvPr>
          <p:cNvSpPr/>
          <p:nvPr/>
        </p:nvSpPr>
        <p:spPr>
          <a:xfrm>
            <a:off x="1924051" y="733425"/>
            <a:ext cx="8153400" cy="584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Японский подарок всему миру-суши и роллы-завоевали любовь и признание вполне заслуженно. Мы получили необыкновенно вкусное и полезное для здоровья блюдо. Кроме того, мы приобщились к культуре Страны Восходящего солнца: это и эстетика оформления блюд, культура поведения за столом во время совершения особого ежедневного таинства-процесса еды.</a:t>
            </a:r>
            <a:endParaRPr lang="ru-RU" sz="2400" b="1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D1192A-AC18-487D-9725-E224E67990DF}"/>
              </a:ext>
            </a:extLst>
          </p:cNvPr>
          <p:cNvSpPr txBox="1"/>
          <p:nvPr/>
        </p:nvSpPr>
        <p:spPr>
          <a:xfrm>
            <a:off x="2409825" y="123825"/>
            <a:ext cx="5086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Вывод</a:t>
            </a:r>
          </a:p>
        </p:txBody>
      </p:sp>
    </p:spTree>
    <p:extLst>
      <p:ext uri="{BB962C8B-B14F-4D97-AF65-F5344CB8AC3E}">
        <p14:creationId xmlns:p14="http://schemas.microsoft.com/office/powerpoint/2010/main" val="25463323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7f/98/36/7f983697a0339ece9596d68cd3ea3c58.jpg">
            <a:extLst>
              <a:ext uri="{FF2B5EF4-FFF2-40B4-BE49-F238E27FC236}">
                <a16:creationId xmlns:a16="http://schemas.microsoft.com/office/drawing/2014/main" id="{581A6E77-F41C-465B-9393-8227BCA6ED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76667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43D217E-F376-4181-9658-0589BC8C23E2}"/>
              </a:ext>
            </a:extLst>
          </p:cNvPr>
          <p:cNvSpPr txBox="1"/>
          <p:nvPr/>
        </p:nvSpPr>
        <p:spPr>
          <a:xfrm flipH="1">
            <a:off x="2057398" y="190500"/>
            <a:ext cx="7210426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115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128036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.pinimg.com/originals/7f/98/36/7f983697a0339ece9596d68cd3ea3c58.jpg">
            <a:extLst>
              <a:ext uri="{FF2B5EF4-FFF2-40B4-BE49-F238E27FC236}">
                <a16:creationId xmlns:a16="http://schemas.microsoft.com/office/drawing/2014/main" id="{6BD05F1F-7E74-4BCC-B296-9C861BF0B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702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2" descr="http://itd0.mycdn.me/image?id=880073933827&amp;t=20&amp;plc=MOBILE&amp;tkn=*quS0pRhBc-zEiFA1zHrqLZyL31A">
            <a:extLst>
              <a:ext uri="{FF2B5EF4-FFF2-40B4-BE49-F238E27FC236}">
                <a16:creationId xmlns:a16="http://schemas.microsoft.com/office/drawing/2014/main" id="{5EB70ADD-1C34-4592-AD07-EB042E01FD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132"/>
            <a:ext cx="4303866" cy="359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 descr="https://st21.styapokupayu.ru/images/og_image/000/252/887_original.jpg">
            <a:extLst>
              <a:ext uri="{FF2B5EF4-FFF2-40B4-BE49-F238E27FC236}">
                <a16:creationId xmlns:a16="http://schemas.microsoft.com/office/drawing/2014/main" id="{F66E324D-FF79-4CFD-803C-519E3AF3A6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866" y="93133"/>
            <a:ext cx="4314947" cy="356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https://www.yumisushibh.com/wp-content/uploads/2015/12/food-1070688_1280.jpg">
            <a:extLst>
              <a:ext uri="{FF2B5EF4-FFF2-40B4-BE49-F238E27FC236}">
                <a16:creationId xmlns:a16="http://schemas.microsoft.com/office/drawing/2014/main" id="{D8DC2677-C130-4713-84D5-C262A92600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335" y="3657599"/>
            <a:ext cx="4620839" cy="3369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https://avatars.mds.yandex.net/get-altay/1666174/2a0000016e27fe306ed8cb7aace52fb25bf3/XXL">
            <a:extLst>
              <a:ext uri="{FF2B5EF4-FFF2-40B4-BE49-F238E27FC236}">
                <a16:creationId xmlns:a16="http://schemas.microsoft.com/office/drawing/2014/main" id="{606371FB-326E-4D81-9690-B17B68B60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469" y="3657598"/>
            <a:ext cx="4303866" cy="3369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021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originals/7f/98/36/7f983697a0339ece9596d68cd3ea3c58.jpg">
            <a:extLst>
              <a:ext uri="{FF2B5EF4-FFF2-40B4-BE49-F238E27FC236}">
                <a16:creationId xmlns:a16="http://schemas.microsoft.com/office/drawing/2014/main" id="{FFBAC7D5-0019-425D-84FF-D8DE873702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7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77BE581-09D4-4DA9-943F-AB97E7B1072B}"/>
              </a:ext>
            </a:extLst>
          </p:cNvPr>
          <p:cNvSpPr/>
          <p:nvPr/>
        </p:nvSpPr>
        <p:spPr>
          <a:xfrm>
            <a:off x="50799" y="93133"/>
            <a:ext cx="388620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Интерес к изучению культуры потребления и приготовления суши и роллов возник у меня после посещения ресторана японской кухни, когда я впервые попробовал эти блюда.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F5A60F5-32A5-426A-8CD2-CA9A3BDFED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27132" y="2606265"/>
            <a:ext cx="4391264" cy="393699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CCCC18F-3288-4E92-B145-9576261FCDD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0" t="8844" r="20368" b="24354"/>
          <a:stretch/>
        </p:blipFill>
        <p:spPr>
          <a:xfrm>
            <a:off x="3937000" y="152213"/>
            <a:ext cx="4033061" cy="458133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0975AB7-8A32-4160-9639-C0BA5BC0A1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540519" y="2150929"/>
            <a:ext cx="5081017" cy="422194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DA71DFB-D0E2-494B-A121-E634C71885F4}"/>
              </a:ext>
            </a:extLst>
          </p:cNvPr>
          <p:cNvSpPr/>
          <p:nvPr/>
        </p:nvSpPr>
        <p:spPr>
          <a:xfrm rot="10800000" flipV="1">
            <a:off x="4221943" y="4654566"/>
            <a:ext cx="3937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Используйте влажное полотенце, которое кладут на стол перед трапезой. Оно называется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Осибори</a:t>
            </a: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». 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783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i.pinimg.com/originals/7f/98/36/7f983697a0339ece9596d68cd3ea3c58.jpg">
            <a:extLst>
              <a:ext uri="{FF2B5EF4-FFF2-40B4-BE49-F238E27FC236}">
                <a16:creationId xmlns:a16="http://schemas.microsoft.com/office/drawing/2014/main" id="{0C5DD194-627A-449B-81E5-F4FC0ABDA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3682316-1AF7-4F4D-A2A1-0C4E13B604FF}"/>
              </a:ext>
            </a:extLst>
          </p:cNvPr>
          <p:cNvSpPr/>
          <p:nvPr/>
        </p:nvSpPr>
        <p:spPr>
          <a:xfrm>
            <a:off x="1763486" y="121299"/>
            <a:ext cx="8210938" cy="6044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750"/>
              </a:spcAft>
            </a:pP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Цель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 познакомиться и рассказать о новом появившимся </a:t>
            </a:r>
          </a:p>
          <a:p>
            <a:pPr algn="ctr">
              <a:lnSpc>
                <a:spcPct val="150000"/>
              </a:lnSpc>
              <a:spcAft>
                <a:spcPts val="750"/>
              </a:spcAft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продукте - подарке Японии всему миру: суши и роллах, приготовить роллы по собственному рецепту.</a:t>
            </a:r>
          </a:p>
          <a:p>
            <a:pPr algn="ctr">
              <a:lnSpc>
                <a:spcPct val="150000"/>
              </a:lnSpc>
              <a:spcAft>
                <a:spcPts val="750"/>
              </a:spcAft>
            </a:pP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Задачи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algn="ctr">
              <a:lnSpc>
                <a:spcPct val="150000"/>
              </a:lnSpc>
              <a:spcAft>
                <a:spcPts val="750"/>
              </a:spcAft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Узнать историю происхождения суши и роллов;</a:t>
            </a:r>
          </a:p>
          <a:p>
            <a:pPr algn="ctr">
              <a:lnSpc>
                <a:spcPct val="150000"/>
              </a:lnSpc>
              <a:spcAft>
                <a:spcPts val="750"/>
              </a:spcAft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Изучить культуру потребления суши и роллов</a:t>
            </a:r>
          </a:p>
          <a:p>
            <a:pPr lvl="0" algn="ctr">
              <a:lnSpc>
                <a:spcPct val="150000"/>
              </a:lnSpc>
              <a:spcAft>
                <a:spcPts val="750"/>
              </a:spcAft>
              <a:buSzPts val="1000"/>
              <a:tabLst>
                <a:tab pos="457200" algn="l"/>
              </a:tabLst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Провести опрос среди учеников школы по теме:</a:t>
            </a:r>
          </a:p>
          <a:p>
            <a:pPr lvl="0" algn="ctr">
              <a:lnSpc>
                <a:spcPct val="150000"/>
              </a:lnSpc>
              <a:spcAft>
                <a:spcPts val="750"/>
              </a:spcAft>
              <a:buSzPts val="1000"/>
              <a:tabLst>
                <a:tab pos="457200" algn="l"/>
              </a:tabLst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«Суши и роллы»;</a:t>
            </a:r>
          </a:p>
          <a:p>
            <a:pPr lvl="0" algn="ctr">
              <a:lnSpc>
                <a:spcPct val="150000"/>
              </a:lnSpc>
              <a:spcAft>
                <a:spcPts val="750"/>
              </a:spcAft>
              <a:buSzPts val="1000"/>
              <a:tabLst>
                <a:tab pos="457200" algn="l"/>
              </a:tabLst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Изучить способы изготовления суши и роллов;</a:t>
            </a:r>
          </a:p>
          <a:p>
            <a:pPr lvl="0" algn="ctr">
              <a:lnSpc>
                <a:spcPct val="150000"/>
              </a:lnSpc>
              <a:spcAft>
                <a:spcPts val="750"/>
              </a:spcAft>
              <a:buSzPts val="1000"/>
              <a:tabLst>
                <a:tab pos="457200" algn="l"/>
              </a:tabLst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Создать продукт собственного изготовления;</a:t>
            </a:r>
          </a:p>
          <a:p>
            <a:pPr marL="342900" lvl="0" indent="-342900" algn="ctr">
              <a:lnSpc>
                <a:spcPct val="150000"/>
              </a:lnSpc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Придумать собственный рецепт суши и роллов.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3611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.pinimg.com/originals/7f/98/36/7f983697a0339ece9596d68cd3ea3c58.jpg">
            <a:extLst>
              <a:ext uri="{FF2B5EF4-FFF2-40B4-BE49-F238E27FC236}">
                <a16:creationId xmlns:a16="http://schemas.microsoft.com/office/drawing/2014/main" id="{C33C27E1-C23A-4C0D-BF96-1992802425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EEE135A-4EAB-42BE-B955-C9C2BF67A596}"/>
              </a:ext>
            </a:extLst>
          </p:cNvPr>
          <p:cNvSpPr/>
          <p:nvPr/>
        </p:nvSpPr>
        <p:spPr>
          <a:xfrm>
            <a:off x="1343608" y="149290"/>
            <a:ext cx="7800392" cy="1234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750"/>
              </a:spcAft>
            </a:pP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Вкус пищи узнают, когда она во рту..."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  <a:spcAft>
                <a:spcPts val="750"/>
              </a:spcAft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(Японская народная мудрость)</a:t>
            </a:r>
          </a:p>
        </p:txBody>
      </p:sp>
      <p:pic>
        <p:nvPicPr>
          <p:cNvPr id="4" name="Рисунок 3" descr="http://im1-tub-ru.yandex.net/i?id=cccebbd28b458b459f9ffb84ccfe75ef-27-144&amp;n=21">
            <a:hlinkClick r:id="rId3"/>
            <a:extLst>
              <a:ext uri="{FF2B5EF4-FFF2-40B4-BE49-F238E27FC236}">
                <a16:creationId xmlns:a16="http://schemas.microsoft.com/office/drawing/2014/main" id="{293044E3-3740-409B-A4BC-34B0C0A9CC02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1" y="1383730"/>
            <a:ext cx="4238623" cy="1902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media.leverans.ru/product_images/tiumen/sushi-master/6b2c57d1196e19b09354b4cbe9026378.jpg">
            <a:extLst>
              <a:ext uri="{FF2B5EF4-FFF2-40B4-BE49-F238E27FC236}">
                <a16:creationId xmlns:a16="http://schemas.microsoft.com/office/drawing/2014/main" id="{556DBCB8-0268-4276-BEFE-3750D293CFBE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105" r="3017"/>
          <a:stretch/>
        </p:blipFill>
        <p:spPr bwMode="auto">
          <a:xfrm>
            <a:off x="5229224" y="1758316"/>
            <a:ext cx="5972175" cy="437722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7F67C5C-DDE2-4AC8-B931-5CBACC7D5C9E}"/>
              </a:ext>
            </a:extLst>
          </p:cNvPr>
          <p:cNvSpPr/>
          <p:nvPr/>
        </p:nvSpPr>
        <p:spPr>
          <a:xfrm>
            <a:off x="-158620" y="3193480"/>
            <a:ext cx="5075853" cy="2949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7480" marR="179705" algn="ctr">
              <a:lnSpc>
                <a:spcPct val="150000"/>
              </a:lnSpc>
              <a:spcAft>
                <a:spcPts val="0"/>
              </a:spcAft>
            </a:pPr>
            <a:r>
              <a:rPr lang="en-US" dirty="0" err="1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寿司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— </a:t>
            </a:r>
            <a:r>
              <a:rPr lang="ru-RU" dirty="0" err="1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shòusī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697480" marR="179705" algn="ctr">
              <a:lnSpc>
                <a:spcPct val="150000"/>
              </a:lnSpc>
              <a:spcAft>
                <a:spcPts val="0"/>
              </a:spcAft>
            </a:pPr>
            <a:r>
              <a:rPr lang="ru-RU" dirty="0" err="1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Shòu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долголетие, долгая жизнь, долголетний.</a:t>
            </a:r>
          </a:p>
          <a:p>
            <a:pPr marL="2697480" marR="179705" algn="ctr">
              <a:lnSpc>
                <a:spcPct val="150000"/>
              </a:lnSpc>
              <a:spcAft>
                <a:spcPts val="0"/>
              </a:spcAft>
            </a:pPr>
            <a:r>
              <a:rPr lang="ru-RU" dirty="0" err="1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Sī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-управлять, заведовать, ведать.</a:t>
            </a:r>
          </a:p>
        </p:txBody>
      </p:sp>
    </p:spTree>
    <p:extLst>
      <p:ext uri="{BB962C8B-B14F-4D97-AF65-F5344CB8AC3E}">
        <p14:creationId xmlns:p14="http://schemas.microsoft.com/office/powerpoint/2010/main" val="1687616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.pinimg.com/originals/7f/98/36/7f983697a0339ece9596d68cd3ea3c58.jpg">
            <a:extLst>
              <a:ext uri="{FF2B5EF4-FFF2-40B4-BE49-F238E27FC236}">
                <a16:creationId xmlns:a16="http://schemas.microsoft.com/office/drawing/2014/main" id="{F7B5EDC9-AF34-4557-AFAE-3AEB433386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://viewout.ru/0018/sushi.jpg">
            <a:extLst>
              <a:ext uri="{FF2B5EF4-FFF2-40B4-BE49-F238E27FC236}">
                <a16:creationId xmlns:a16="http://schemas.microsoft.com/office/drawing/2014/main" id="{C1A8FE77-61D9-4772-BB10-8D249D31543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59" y="121298"/>
            <a:ext cx="5271796" cy="4096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https://legkovmeste.ru/wp-content/uploads/2018/11/post_5be359c04a410.jpg">
            <a:extLst>
              <a:ext uri="{FF2B5EF4-FFF2-40B4-BE49-F238E27FC236}">
                <a16:creationId xmlns:a16="http://schemas.microsoft.com/office/drawing/2014/main" id="{C64950F5-0A30-49F8-86A3-E1B9EBE06D5D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954" y="2146042"/>
            <a:ext cx="5794311" cy="4024798"/>
          </a:xfrm>
          <a:prstGeom prst="rect">
            <a:avLst/>
          </a:prstGeom>
          <a:noFill/>
          <a:ex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118036E-0AE5-42DA-88FE-46D47A5CDF60}"/>
              </a:ext>
            </a:extLst>
          </p:cNvPr>
          <p:cNvSpPr txBox="1"/>
          <p:nvPr/>
        </p:nvSpPr>
        <p:spPr>
          <a:xfrm flipH="1">
            <a:off x="6095999" y="793102"/>
            <a:ext cx="31506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роллы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DB8811-7180-480D-9A1C-02064DFF7135}"/>
              </a:ext>
            </a:extLst>
          </p:cNvPr>
          <p:cNvSpPr txBox="1"/>
          <p:nvPr/>
        </p:nvSpPr>
        <p:spPr>
          <a:xfrm>
            <a:off x="2397967" y="4777273"/>
            <a:ext cx="2486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суши</a:t>
            </a:r>
          </a:p>
        </p:txBody>
      </p:sp>
    </p:spTree>
    <p:extLst>
      <p:ext uri="{BB962C8B-B14F-4D97-AF65-F5344CB8AC3E}">
        <p14:creationId xmlns:p14="http://schemas.microsoft.com/office/powerpoint/2010/main" val="2819045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7f/98/36/7f983697a0339ece9596d68cd3ea3c58.jpg">
            <a:extLst>
              <a:ext uri="{FF2B5EF4-FFF2-40B4-BE49-F238E27FC236}">
                <a16:creationId xmlns:a16="http://schemas.microsoft.com/office/drawing/2014/main" id="{EB4D0910-8486-478C-A74D-C025C48816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76667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s://sun9-47.userapi.com/c844722/v844722720/848c5/S_PuHWEs5AM.jpg">
            <a:extLst>
              <a:ext uri="{FF2B5EF4-FFF2-40B4-BE49-F238E27FC236}">
                <a16:creationId xmlns:a16="http://schemas.microsoft.com/office/drawing/2014/main" id="{84771EA5-F496-49FE-A455-4FFE3AE5C3C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4" y="101730"/>
            <a:ext cx="3882896" cy="3247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zdraveda.ru/wp-content/uploads/2018/09/nori-2.jpg">
            <a:extLst>
              <a:ext uri="{FF2B5EF4-FFF2-40B4-BE49-F238E27FC236}">
                <a16:creationId xmlns:a16="http://schemas.microsoft.com/office/drawing/2014/main" id="{32CDCA9B-3D59-4BFB-BCF1-DA9F9EF7F807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678" y="3349690"/>
            <a:ext cx="4058816" cy="2817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sun9-41.userapi.com/c855736/v855736867/126cb8/JCPwPgh2Yzg.jpg">
            <a:extLst>
              <a:ext uri="{FF2B5EF4-FFF2-40B4-BE49-F238E27FC236}">
                <a16:creationId xmlns:a16="http://schemas.microsoft.com/office/drawing/2014/main" id="{9279883B-10AA-4A10-A860-84A0121D28B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946" y="3349690"/>
            <a:ext cx="4170784" cy="288601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3B47406-0A44-4E81-83CB-167300BF501D}"/>
              </a:ext>
            </a:extLst>
          </p:cNvPr>
          <p:cNvSpPr/>
          <p:nvPr/>
        </p:nvSpPr>
        <p:spPr>
          <a:xfrm>
            <a:off x="4029463" y="186612"/>
            <a:ext cx="582366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Польза продукта заключается в особом химическом составе, который близок структуре человеческой крови. Водоросли богаты кальцием, медью, железом, магнием, марганцем, фосфором, калием, селеном, цинком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99457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.pinimg.com/originals/7f/98/36/7f983697a0339ece9596d68cd3ea3c58.jpg">
            <a:extLst>
              <a:ext uri="{FF2B5EF4-FFF2-40B4-BE49-F238E27FC236}">
                <a16:creationId xmlns:a16="http://schemas.microsoft.com/office/drawing/2014/main" id="{976A8B8B-6DC4-4A40-9827-3564EB0654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cdn.fishki.net/upload/post/201410/09/1313771/18_image.jpg">
            <a:extLst>
              <a:ext uri="{FF2B5EF4-FFF2-40B4-BE49-F238E27FC236}">
                <a16:creationId xmlns:a16="http://schemas.microsoft.com/office/drawing/2014/main" id="{BC04DEC9-B691-452D-A2A3-C4B177FDF0C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61872" cy="3220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http://www.uralstudent.ru/i/uploads/Photo/1729424/g13_01_10__01_06_17_702267_1.jpg">
            <a:extLst>
              <a:ext uri="{FF2B5EF4-FFF2-40B4-BE49-F238E27FC236}">
                <a16:creationId xmlns:a16="http://schemas.microsoft.com/office/drawing/2014/main" id="{B3CA383A-7098-4F1A-B6CB-D70FF262F0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733" y="2940685"/>
            <a:ext cx="5810250" cy="3815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8E02082-14E5-4BBC-B06C-3C1ADFEEB7B8}"/>
              </a:ext>
            </a:extLst>
          </p:cNvPr>
          <p:cNvSpPr/>
          <p:nvPr/>
        </p:nvSpPr>
        <p:spPr>
          <a:xfrm>
            <a:off x="5782734" y="310514"/>
            <a:ext cx="33612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dirty="0">
                <a:solidFill>
                  <a:srgbClr val="002060"/>
                </a:solidFill>
              </a:rPr>
              <a:t>Екатеринбург вошел в Книгу рекордов Гиннесса как город, в котором приготовили самый длинный ролл в мире</a:t>
            </a:r>
            <a:r>
              <a:rPr lang="ru-RU" b="1" i="0" dirty="0">
                <a:latin typeface="PT Sans"/>
              </a:rPr>
              <a:t>. </a:t>
            </a:r>
            <a:endParaRPr lang="ru-RU" b="1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AE97D03-E99E-429C-B7D6-C27847A404A8}"/>
              </a:ext>
            </a:extLst>
          </p:cNvPr>
          <p:cNvSpPr/>
          <p:nvPr/>
        </p:nvSpPr>
        <p:spPr>
          <a:xfrm>
            <a:off x="1972734" y="3429000"/>
            <a:ext cx="3810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По оценкам Книги рекордов Гиннеса, особый ролл </a:t>
            </a:r>
            <a:r>
              <a:rPr lang="ru-RU" sz="2000" b="1" dirty="0" err="1">
                <a:solidFill>
                  <a:srgbClr val="002060"/>
                </a:solidFill>
              </a:rPr>
              <a:t>нигири</a:t>
            </a:r>
            <a:r>
              <a:rPr lang="ru-RU" sz="2000" b="1" dirty="0">
                <a:solidFill>
                  <a:srgbClr val="002060"/>
                </a:solidFill>
              </a:rPr>
              <a:t> из пяти частей, стоимость которого составляет 1 978 долларов США, официально считается самым дорогим суши в мире.</a:t>
            </a:r>
          </a:p>
        </p:txBody>
      </p:sp>
    </p:spTree>
    <p:extLst>
      <p:ext uri="{BB962C8B-B14F-4D97-AF65-F5344CB8AC3E}">
        <p14:creationId xmlns:p14="http://schemas.microsoft.com/office/powerpoint/2010/main" val="630081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.pinimg.com/originals/7f/98/36/7f983697a0339ece9596d68cd3ea3c58.jpg">
            <a:extLst>
              <a:ext uri="{FF2B5EF4-FFF2-40B4-BE49-F238E27FC236}">
                <a16:creationId xmlns:a16="http://schemas.microsoft.com/office/drawing/2014/main" id="{F7B5EDC9-AF34-4557-AFAE-3AEB433386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Все о посуде для суши">
            <a:extLst>
              <a:ext uri="{FF2B5EF4-FFF2-40B4-BE49-F238E27FC236}">
                <a16:creationId xmlns:a16="http://schemas.microsoft.com/office/drawing/2014/main" id="{E56B0D6C-BDCC-4EB0-9685-9DB646DFCC0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3475" y="327505"/>
            <a:ext cx="5059330" cy="291021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ae01.alicdn.com/kf/Heaab4c6ffdd9422ebd86d332ba821ebas/1-paar-Japanische-essst-bchen-Legierung-Nicht-Slip-Sushi-Lebensmittel-sticks-Chop-Sticks-Chinesischen-Geschenk-palillos.jpg">
            <a:extLst>
              <a:ext uri="{FF2B5EF4-FFF2-40B4-BE49-F238E27FC236}">
                <a16:creationId xmlns:a16="http://schemas.microsoft.com/office/drawing/2014/main" id="{4E8A451B-1110-4E28-883B-679EF18EC0B8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368" y="3341720"/>
            <a:ext cx="5180294" cy="28270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ae01.alicdn.com/kf/HTB1eU.nXlUSMeJjSszeq6AKgpXap/2.jpg">
            <a:extLst>
              <a:ext uri="{FF2B5EF4-FFF2-40B4-BE49-F238E27FC236}">
                <a16:creationId xmlns:a16="http://schemas.microsoft.com/office/drawing/2014/main" id="{F91E2E6B-8F69-4FE2-9E98-84673B62DCDF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628" y="3237723"/>
            <a:ext cx="4594860" cy="300546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D740249-F9FA-4410-A9A4-2AB9F6F45D69}"/>
              </a:ext>
            </a:extLst>
          </p:cNvPr>
          <p:cNvSpPr/>
          <p:nvPr/>
        </p:nvSpPr>
        <p:spPr>
          <a:xfrm>
            <a:off x="6318628" y="513184"/>
            <a:ext cx="344119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</a:rPr>
              <a:t>Прием пищи – это философия, а она не терпит спешки. И именно посуда создает дополнительный настрой на прекрасное времяпрепровождение. 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69250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225</Words>
  <Application>Microsoft Office PowerPoint</Application>
  <PresentationFormat>Широкоэкранный</PresentationFormat>
  <Paragraphs>40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Monotype Corsiva</vt:lpstr>
      <vt:lpstr>PT Sans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Миронова</dc:creator>
  <cp:lastModifiedBy>Наталья Миронова</cp:lastModifiedBy>
  <cp:revision>26</cp:revision>
  <dcterms:created xsi:type="dcterms:W3CDTF">2021-04-02T14:09:03Z</dcterms:created>
  <dcterms:modified xsi:type="dcterms:W3CDTF">2021-04-03T08:13:22Z</dcterms:modified>
</cp:coreProperties>
</file>