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80" r:id="rId4"/>
  </p:sldMasterIdLst>
  <p:notesMasterIdLst>
    <p:notesMasterId r:id="rId37"/>
  </p:notesMasterIdLst>
  <p:handoutMasterIdLst>
    <p:handoutMasterId r:id="rId38"/>
  </p:handoutMasterIdLst>
  <p:sldIdLst>
    <p:sldId id="283" r:id="rId5"/>
    <p:sldId id="287" r:id="rId6"/>
    <p:sldId id="300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1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8" r:id="rId34"/>
    <p:sldId id="317" r:id="rId35"/>
    <p:sldId id="319" r:id="rId3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2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3296810-A885-4BE3-A3E7-6D5BEEA58F35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08" autoAdjust="0"/>
  </p:normalViewPr>
  <p:slideViewPr>
    <p:cSldViewPr snapToGrid="0">
      <p:cViewPr varScale="1">
        <p:scale>
          <a:sx n="115" d="100"/>
          <a:sy n="115" d="100"/>
        </p:scale>
        <p:origin x="37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67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E2833C-BE82-4A7C-95A5-05EE92016B5B}" type="datetime1">
              <a:rPr lang="ru-RU" smtClean="0"/>
              <a:t>01.01.2023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7B202-C390-493D-8D1F-E22209051E94}" type="datetime1">
              <a:rPr lang="ru-RU" smtClean="0"/>
              <a:pPr/>
              <a:t>01.01.2023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DDBACE-0F8F-43FD-98F0-DEE13552DADA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55722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709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Полилиния: Фигура 10">
            <a:extLst>
              <a:ext uri="{FF2B5EF4-FFF2-40B4-BE49-F238E27FC236}">
                <a16:creationId xmlns:a16="http://schemas.microsoft.com/office/drawing/2014/main" id="{94E84508-12CE-4C86-B2C4-1D5DE1634B46}"/>
              </a:ext>
            </a:extLst>
          </p:cNvPr>
          <p:cNvSpPr/>
          <p:nvPr userDrawn="1"/>
        </p:nvSpPr>
        <p:spPr>
          <a:xfrm rot="900000">
            <a:off x="5042826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333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1077360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5204454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 с фотографией">
    <p:bg>
      <p:bgPr>
        <a:gradFill>
          <a:gsLst>
            <a:gs pos="0">
              <a:schemeClr val="accent3">
                <a:lumMod val="50000"/>
              </a:schemeClr>
            </a:gs>
            <a:gs pos="76000">
              <a:schemeClr val="accent3">
                <a:lumMod val="75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id="{EA43BE58-813F-4D03-87F1-5A7708ED6326}"/>
              </a:ext>
            </a:extLst>
          </p:cNvPr>
          <p:cNvSpPr/>
          <p:nvPr userDrawn="1"/>
        </p:nvSpPr>
        <p:spPr>
          <a:xfrm rot="10800000">
            <a:off x="242195" y="54131"/>
            <a:ext cx="6839968" cy="674973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2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2" y="5428423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820DE84E-DA13-4173-AAC9-86C27FFB1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2512" y="842713"/>
            <a:ext cx="5039333" cy="5172574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3462999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bg>
      <p:bgPr>
        <a:gradFill>
          <a:gsLst>
            <a:gs pos="0">
              <a:schemeClr val="accent3">
                <a:lumMod val="50000"/>
              </a:schemeClr>
            </a:gs>
            <a:gs pos="76000">
              <a:schemeClr val="accent3">
                <a:lumMod val="75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94E84508-12CE-4C86-B2C4-1D5DE1634B46}"/>
              </a:ext>
            </a:extLst>
          </p:cNvPr>
          <p:cNvSpPr/>
          <p:nvPr userDrawn="1"/>
        </p:nvSpPr>
        <p:spPr>
          <a:xfrm rot="900000">
            <a:off x="5042826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2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2" y="5428423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37832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03B4A2F-5217-4795-8F6B-BFD7CF459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332C6E1E-0AF9-4CBB-8AF8-AE4DF400FC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B21A256C-91C2-4AC0-B272-C68D44C3EE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508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152525"/>
            <a:ext cx="5508000" cy="503872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312EF92-D0F7-4157-AFAF-E4A3058C5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B74888-33BB-4321-ABBD-249FF790012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F53E52F9-0BF1-4A0A-B070-5CF233041DC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508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508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584325"/>
            <a:ext cx="5508000" cy="460692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1152525"/>
            <a:ext cx="5508000" cy="358775"/>
          </a:xfrm>
        </p:spPr>
        <p:txBody>
          <a:bodyPr rtlCol="0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E4307A33-2967-4899-A40F-2B187086D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21E492D2-A4F7-402D-8D63-336C4327294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59C6AEB5-34C4-41E3-AF24-81740A7555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E2E0109-A852-4B1A-84CE-848A1D64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C962B4-1A24-4802-B0E3-A18DD38015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050B94B-1D31-4C5A-8138-5F7EC4E5A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C1F9D68-D408-4753-A4A2-75AC2CD42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7B0D1A-A27D-4434-9AAE-AAE33E2C5C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E17A8530-3866-411E-B986-53F7E2467F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id="{019DB6E4-6C15-4E62-A17A-F29ECC34AA96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id="{87B8423A-8ECB-46CC-AA96-AFD30DF27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292" y="359999"/>
            <a:ext cx="6579707" cy="5764939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 3">
            <a:extLst>
              <a:ext uri="{FF2B5EF4-FFF2-40B4-BE49-F238E27FC236}">
                <a16:creationId xmlns:a16="http://schemas.microsoft.com/office/drawing/2014/main" id="{0CA8C527-C631-42AF-94C4-70728E2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41868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7674D4AD-4133-4DB9-B1FD-CF7D8D1B5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59999"/>
            <a:ext cx="4186800" cy="3400227"/>
          </a:xfrm>
        </p:spPr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F12DF4A-E965-4E74-8613-208AEAED1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1E03D32-E1DA-40B5-B3BC-A1FA9604F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9519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46355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id="{A8EDAC6F-6E13-4FA6-876A-5648C81B1943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6E51F880-E841-47CE-8E64-B0D1C6EF00F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1291" y="359999"/>
            <a:ext cx="6579708" cy="576493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82207D3A-6D77-4068-8652-5FE1DE2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59998"/>
            <a:ext cx="4186799" cy="340022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1" name="Текст 3">
            <a:extLst>
              <a:ext uri="{FF2B5EF4-FFF2-40B4-BE49-F238E27FC236}">
                <a16:creationId xmlns:a16="http://schemas.microsoft.com/office/drawing/2014/main" id="{917DEB87-DE66-4311-84F4-4A1AE244A9D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359999" y="3960000"/>
            <a:ext cx="4186799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EF37FB2-C8E4-48B7-AD0B-D7D416D5BA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15922EC6-D3E6-47C7-AA58-7987C644DB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7150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1643234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9253383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79376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3366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733093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  <p:sp>
        <p:nvSpPr>
          <p:cNvPr id="8" name="Полилиния: Фигура 16">
            <a:extLst>
              <a:ext uri="{FF2B5EF4-FFF2-40B4-BE49-F238E27FC236}">
                <a16:creationId xmlns:a16="http://schemas.microsoft.com/office/drawing/2014/main" id="{019DB6E4-6C15-4E62-A17A-F29ECC34AA96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9" name="Полилиния: Фигура 12">
            <a:extLst>
              <a:ext uri="{FF2B5EF4-FFF2-40B4-BE49-F238E27FC236}">
                <a16:creationId xmlns:a16="http://schemas.microsoft.com/office/drawing/2014/main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1126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1/1/2023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 dirty="0"/>
          </a:p>
        </p:txBody>
      </p:sp>
      <p:sp>
        <p:nvSpPr>
          <p:cNvPr id="8" name="Полилиния: Фигура 11">
            <a:extLst>
              <a:ext uri="{FF2B5EF4-FFF2-40B4-BE49-F238E27FC236}">
                <a16:creationId xmlns:a16="http://schemas.microsoft.com/office/drawing/2014/main" id="{A8EDAC6F-6E13-4FA6-876A-5648C81B1943}"/>
              </a:ext>
            </a:extLst>
          </p:cNvPr>
          <p:cNvSpPr/>
          <p:nvPr userDrawn="1"/>
        </p:nvSpPr>
        <p:spPr>
          <a:xfrm rot="10800000">
            <a:off x="2289031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  <p:sp>
        <p:nvSpPr>
          <p:cNvPr id="9" name="Полилиния: Фигура 12">
            <a:extLst>
              <a:ext uri="{FF2B5EF4-FFF2-40B4-BE49-F238E27FC236}">
                <a16:creationId xmlns:a16="http://schemas.microsoft.com/office/drawing/2014/main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0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2699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1/1/2023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6E215A-5CBB-4D87-AC07-D4489F92376D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0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5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675" r:id="rId13"/>
    <p:sldLayoutId id="2147483650" r:id="rId14"/>
    <p:sldLayoutId id="2147483652" r:id="rId15"/>
    <p:sldLayoutId id="2147483653" r:id="rId16"/>
    <p:sldLayoutId id="2147483654" r:id="rId17"/>
    <p:sldLayoutId id="2147483655" r:id="rId18"/>
    <p:sldLayoutId id="2147483677" r:id="rId19"/>
    <p:sldLayoutId id="214748367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0E8F8-CBC6-4A56-A60B-FDBF1E1F1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7999" y="2743199"/>
            <a:ext cx="4866331" cy="2211185"/>
          </a:xfrm>
        </p:spPr>
        <p:txBody>
          <a:bodyPr rtlCol="0">
            <a:normAutofit fontScale="90000"/>
          </a:bodyPr>
          <a:lstStyle/>
          <a:p>
            <a:pPr rtl="0">
              <a:lnSpc>
                <a:spcPct val="100000"/>
              </a:lnSpc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«Случай с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евсейкой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258620-D380-473B-A288-E14928A16B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2" y="5428423"/>
            <a:ext cx="4553268" cy="1048939"/>
          </a:xfrm>
        </p:spPr>
        <p:txBody>
          <a:bodyPr rtlCol="0"/>
          <a:lstStyle/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Кужелева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Андреевна</a:t>
            </a:r>
            <a:endParaRPr lang="ru-RU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8A0520-36DB-4CF2-AE3A-5DFDAF9E6B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4" y="649957"/>
            <a:ext cx="5997343" cy="5501461"/>
          </a:xfrm>
        </p:spPr>
      </p:pic>
    </p:spTree>
    <p:extLst>
      <p:ext uri="{BB962C8B-B14F-4D97-AF65-F5344CB8AC3E}">
        <p14:creationId xmlns:p14="http://schemas.microsoft.com/office/powerpoint/2010/main" val="8092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89130" y="2402103"/>
            <a:ext cx="4532745" cy="29263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10</a:t>
            </a:fld>
            <a:endParaRPr lang="ru-RU" noProof="0" dirty="0"/>
          </a:p>
        </p:txBody>
      </p:sp>
      <p:pic>
        <p:nvPicPr>
          <p:cNvPr id="7170" name="Picture 2" descr="https://cherepah.ru/wp-content/uploads/a/7/a/a7a012d772b6d3268de50a5df1e5d6f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381" y="2575502"/>
            <a:ext cx="7370619" cy="414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07821" y="83126"/>
            <a:ext cx="5602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Рак-отшельник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262" y="2801389"/>
            <a:ext cx="39485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Меняют свои домики от внешних условий.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17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9120" y="984485"/>
            <a:ext cx="6927891" cy="24403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956" y="1"/>
            <a:ext cx="5105400" cy="106787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черепахи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11</a:t>
            </a:fld>
            <a:endParaRPr lang="ru-RU" noProof="0" dirty="0"/>
          </a:p>
        </p:txBody>
      </p:sp>
      <p:pic>
        <p:nvPicPr>
          <p:cNvPr id="8194" name="Picture 2" descr="https://kartinkin.net/pics/uploads/posts/2022-08/1661352525_59-kartinkin-net-p-oboi-cherepakha-krasivo-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430" y="1"/>
            <a:ext cx="4617570" cy="369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quarium-fish-home.ru/wp-content/uploads/2019/01/bTPVPTZib6Cc0DK3Ur9afh_qCezCmvoXhq7mPjSYeecPiAXOG4YuSN-OHV_uJREJgKt75ffD66_0zAFYWYxsdL0wVa53Zy8xHcD3MZErnz5dfh7518ssVUdv4r51nm5i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465" y="3694057"/>
            <a:ext cx="4311535" cy="323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static.tildacdn.com/tild3531-3865-4666-b632-653963343734/ss120306AT18todayssslidedeskt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47" y="3694056"/>
            <a:ext cx="4839318" cy="316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4723" y="1282735"/>
            <a:ext cx="6716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черепахи не умеют втягивать в панцирь ни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конечности-ласты.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22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12</a:t>
            </a:fld>
            <a:endParaRPr lang="ru-RU" noProof="0" dirty="0"/>
          </a:p>
        </p:txBody>
      </p:sp>
      <p:pic>
        <p:nvPicPr>
          <p:cNvPr id="5" name="Picture 14" descr="https://www.biletik.aero/upload/iblock/afa/afa8e62299ea786a2c5c7c9faffb5f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252" y="1951051"/>
            <a:ext cx="7356748" cy="490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upload.wikimedia.org/wikipedia/commons/thumb/e/ec/Marrus_orthocanna.jpg/1200px-Marrus_orthocan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352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20443" y="144528"/>
            <a:ext cx="4580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Сифонофоры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6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2880" y="1845425"/>
            <a:ext cx="4962698" cy="442394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13</a:t>
            </a:fld>
            <a:endParaRPr lang="ru-RU" noProof="0" dirty="0"/>
          </a:p>
        </p:txBody>
      </p:sp>
      <p:pic>
        <p:nvPicPr>
          <p:cNvPr id="10244" name="Picture 4" descr="https://cdn.nwmgroups.hu/s/img/i/2103/20210323tengeri-ubork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45" y="2257833"/>
            <a:ext cx="6871855" cy="46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37361" y="0"/>
            <a:ext cx="9468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Голотурии (морские огурцы)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" y="1986742"/>
            <a:ext cx="50458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создания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делать своё тело как жёстким, так и практически жидким. Благодаря этому они могут просачиваться в самые узкие щели.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0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-53339" y="1632144"/>
            <a:ext cx="6961215" cy="371578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513" y="0"/>
            <a:ext cx="494745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пузырь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(Рыба Фугу)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14</a:t>
            </a:fld>
            <a:endParaRPr lang="ru-RU" noProof="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7876" y="3045154"/>
            <a:ext cx="5284124" cy="38265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877" y="-17985"/>
            <a:ext cx="5284124" cy="30631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6320" y="2269375"/>
            <a:ext cx="61818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этим рыбам угрожает опасность, они могут надуться, чтобы сделать себя в три раза больше.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62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15</a:t>
            </a:fld>
            <a:endParaRPr lang="ru-RU" noProof="0" dirty="0"/>
          </a:p>
        </p:txBody>
      </p:sp>
      <p:pic>
        <p:nvPicPr>
          <p:cNvPr id="12290" name="Picture 2" descr="https://img.abc-import.ru/0f587e1bbfad7037cbd47786fa51a78a/wp-content/uploads/2018/11/d11fc26c3f7092353dac2a432227f7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260" y="2975956"/>
            <a:ext cx="5793740" cy="388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cherepah.ru/wp-content/uploads/e/6/7/e67b0a8b932026783ff2cd1aa1bd3d5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98260" cy="479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25244" y="573579"/>
            <a:ext cx="5153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Сепия (Каракатица)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5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16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57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6469" y="2459932"/>
            <a:ext cx="2195946" cy="132556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17</a:t>
            </a:fld>
            <a:endParaRPr lang="ru-RU" noProof="0" dirty="0"/>
          </a:p>
        </p:txBody>
      </p:sp>
      <p:pic>
        <p:nvPicPr>
          <p:cNvPr id="13318" name="Picture 6" descr="http://cdn01.ru/files/users/images/e2/2c/e22cf92c77a7aba0dacf761792fbc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26" y="-357447"/>
            <a:ext cx="7182747" cy="721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2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18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324" y="479013"/>
            <a:ext cx="114965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Укажи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произведения «Случай с </a:t>
            </a:r>
            <a:r>
              <a:rPr lang="ru-RU" sz="4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Евсейкой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 Паустовский  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  А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Куприн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 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Горький</a:t>
            </a:r>
            <a:endParaRPr lang="ru-RU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19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382386" y="665019"/>
            <a:ext cx="1059872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имя мальчика, который сидел на берегу моря и удил рыбу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Евгений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Евсейка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Епистафий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269" y="989216"/>
            <a:ext cx="79552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он может жить на свете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усов и чешуи?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бы, рыбы, не могли бы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раздвоить хвосты свои!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похож он ни на рака, ни на нас —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во многом.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родня ли это чудо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безобразным осьминогам?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549" y="1047406"/>
            <a:ext cx="3190256" cy="42145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0641" y="6342611"/>
            <a:ext cx="1413164" cy="399011"/>
          </a:xfrm>
          <a:prstGeom prst="rect">
            <a:avLst/>
          </a:prstGeom>
          <a:solidFill>
            <a:srgbClr val="E3F2ED"/>
          </a:solidFill>
          <a:ln>
            <a:solidFill>
              <a:srgbClr val="E3F2ED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E3F2ED"/>
                </a:solidFill>
              </a:ln>
              <a:solidFill>
                <a:srgbClr val="E3F2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04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20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90204" y="997527"/>
            <a:ext cx="1113905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 мальчик оказался в подводном царстве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свалился в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воду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нырнул в воду  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2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21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32262" y="648393"/>
            <a:ext cx="1078160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 каком музыкальном инструменте упоминается в рассказе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баяне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кларнете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скрипке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3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22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07077" y="881149"/>
            <a:ext cx="1124712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Какое слово пропущено в предложении?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«Немецкий я вовсе не понимаю, а _______ язык сразу понял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рыбий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морской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черепаший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23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65513" y="548640"/>
            <a:ext cx="1088828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«Серьёзный какой», - подумал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 ком он так подумал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усатом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лангусте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большом раке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крабе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1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24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399011" y="673331"/>
            <a:ext cx="1150481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Назови причину, по которой папа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ест рыбу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предпочитает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овощи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она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неприятный запах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костлявая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99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25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98764" y="548640"/>
            <a:ext cx="111141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Почему морские жители считали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Евсейку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чудищем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у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него 2 хвоста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у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него 3 головы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него 1 нога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26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40327" y="532015"/>
            <a:ext cx="1107255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Назови главную тему рассказа «Случай с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Евсейкой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поиск затерянного клада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путешествие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подводному миру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состава воды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60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27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65513" y="640080"/>
            <a:ext cx="1108917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На кого была похожа голотурия, которая взбиралась на ногу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скользкую жабу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 нарисованного поросёнка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длинного удава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34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28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15636" y="423949"/>
            <a:ext cx="11238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На что была похожа мимо проплывавшая сепия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носовой платок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 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цветную косынку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тёплый шарфик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0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29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15389" y="673331"/>
            <a:ext cx="1113905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Что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Евсейка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предложил болтливой рыбе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поплавать наперегонки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поискать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червячков    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поиграть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5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87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30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66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0986" y="115743"/>
            <a:ext cx="2885902" cy="132556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31</a:t>
            </a:fld>
            <a:endParaRPr lang="ru-RU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3591099" y="1808376"/>
            <a:ext cx="14630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 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а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90510" y="1807527"/>
            <a:ext cx="198674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 в 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 а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 б 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 б  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 а  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  в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3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34051" y="591683"/>
            <a:ext cx="5536276" cy="20787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за  урок!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1" r="19961"/>
          <a:stretch>
            <a:fillRect/>
          </a:stretch>
        </p:blipFill>
        <p:spPr>
          <a:xfrm>
            <a:off x="817967" y="591683"/>
            <a:ext cx="5616084" cy="5764667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32</a:t>
            </a:fld>
            <a:endParaRPr lang="ru-RU" noProof="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757" y="4143375"/>
            <a:ext cx="28670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9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19" y="199505"/>
            <a:ext cx="11770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жители, которые встретились в произведении: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2472" y="6334298"/>
            <a:ext cx="1413164" cy="399011"/>
          </a:xfrm>
          <a:prstGeom prst="rect">
            <a:avLst/>
          </a:prstGeom>
          <a:solidFill>
            <a:srgbClr val="E3F2ED"/>
          </a:solidFill>
          <a:ln>
            <a:solidFill>
              <a:srgbClr val="E3F2ED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E3F2ED"/>
                </a:solidFill>
              </a:ln>
              <a:solidFill>
                <a:srgbClr val="E3F2ED"/>
              </a:solidFill>
            </a:endParaRPr>
          </a:p>
        </p:txBody>
      </p:sp>
      <p:pic>
        <p:nvPicPr>
          <p:cNvPr id="1026" name="Picture 2" descr="https://w-dog.ru/wallpapers/5/12/336785948203830/krab-more-plyazh-pes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52" y="1420603"/>
            <a:ext cx="3053290" cy="228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6405/81563225.3b7/0_72d6d_da68fd97_-1-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062" y="1488653"/>
            <a:ext cx="3185545" cy="222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as-kvas.com/uploads/posts/2022-06/1655229708_19-gas-kvas-com-p-langust-foto-zhivotnoe-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933" y="1466326"/>
            <a:ext cx="3005153" cy="225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my-goldfish.ru/wp-content/uploads/2021/01/krevetka-ril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75" y="3887250"/>
            <a:ext cx="2773244" cy="277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vsegda-pomnim.com/uploads/posts/2022-04/1651048541_37-vsegda-pomnim-com-p-morskaya-aktiniya-foto-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038" y="4013941"/>
            <a:ext cx="3149209" cy="251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ww.biletik.aero/upload/iblock/afa/afa8e62299ea786a2c5c7c9faffb5f9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066" y="4013941"/>
            <a:ext cx="3777905" cy="251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9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5</a:t>
            </a:fld>
            <a:endParaRPr lang="ru-RU" noProof="0" dirty="0"/>
          </a:p>
        </p:txBody>
      </p:sp>
      <p:pic>
        <p:nvPicPr>
          <p:cNvPr id="4" name="Picture 2" descr="https://w-dog.ru/wallpapers/5/12/336785948203830/krab-more-plyazh-pes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27468" cy="416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962996" y="224772"/>
            <a:ext cx="5993477" cy="212805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8563" y="503971"/>
            <a:ext cx="48823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Крабы общаются друг с другом,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барабаня или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размахивая клешнями.</a:t>
            </a:r>
            <a:endParaRPr lang="ru-RU" sz="3200" b="1" i="0" dirty="0">
              <a:solidFill>
                <a:srgbClr val="14141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vsegda-pomnim.com/uploads/posts/2022-04/1649338389_21-vsegda-pomnim-com-p-krab-na-plyazhe-foto-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469" y="2577601"/>
            <a:ext cx="6464532" cy="428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8428" y="5095840"/>
            <a:ext cx="1770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Краб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4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602778" y="332509"/>
            <a:ext cx="6450677" cy="25104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6</a:t>
            </a:fld>
            <a:endParaRPr lang="ru-RU" noProof="0" dirty="0"/>
          </a:p>
        </p:txBody>
      </p:sp>
      <p:pic>
        <p:nvPicPr>
          <p:cNvPr id="4" name="Picture 4" descr="https://img-fotki.yandex.ru/get/6405/81563225.3b7/0_72d6d_da68fd97_-1-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254" y="3086742"/>
            <a:ext cx="4826924" cy="363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originals/95/ce/72/95ce72cc1338fed9cb8cfd68b6d5f9f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00" y="407870"/>
            <a:ext cx="5054137" cy="379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6458" y="5220393"/>
            <a:ext cx="5153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Морская звезда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2778" y="556679"/>
            <a:ext cx="6392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морских звёзд, как и у медуз, нет ни крови, ни мозга. Вместо крови организм морских звёзд использует воду.</a:t>
            </a:r>
          </a:p>
        </p:txBody>
      </p:sp>
    </p:spTree>
    <p:extLst>
      <p:ext uri="{BB962C8B-B14F-4D97-AF65-F5344CB8AC3E}">
        <p14:creationId xmlns:p14="http://schemas.microsoft.com/office/powerpoint/2010/main" val="35586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7</a:t>
            </a:fld>
            <a:endParaRPr lang="ru-RU" noProof="0" dirty="0"/>
          </a:p>
        </p:txBody>
      </p:sp>
      <p:sp>
        <p:nvSpPr>
          <p:cNvPr id="5" name="TextBox 4"/>
          <p:cNvSpPr txBox="1"/>
          <p:nvPr/>
        </p:nvSpPr>
        <p:spPr>
          <a:xfrm>
            <a:off x="378230" y="5155068"/>
            <a:ext cx="5153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Усатые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лангусты</a:t>
            </a:r>
          </a:p>
        </p:txBody>
      </p:sp>
      <p:pic>
        <p:nvPicPr>
          <p:cNvPr id="6" name="Picture 6" descr="https://gas-kvas.com/uploads/posts/2022-06/1655229708_19-gas-kvas-com-p-langust-foto-zhivotnoe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5910348" cy="443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tazztravel.com/wp-content/uploads/2019/02/38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349" y="2146761"/>
            <a:ext cx="6281651" cy="471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5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6932814" y="1188444"/>
            <a:ext cx="5137266" cy="275209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52411" y="6381289"/>
            <a:ext cx="2743200" cy="365125"/>
          </a:xfrm>
        </p:spPr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8</a:t>
            </a:fld>
            <a:endParaRPr lang="ru-RU" noProof="0" dirty="0"/>
          </a:p>
        </p:txBody>
      </p:sp>
      <p:pic>
        <p:nvPicPr>
          <p:cNvPr id="4" name="Picture 8" descr="https://my-goldfish.ru/wp-content/uploads/2021/01/krevetka-ri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6932815" cy="693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80218" y="133004"/>
            <a:ext cx="2867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Креветки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731" y="1795394"/>
            <a:ext cx="51594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креветки находится у неё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голове.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98480" y="5868785"/>
            <a:ext cx="1230284" cy="85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3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57198" y="1740942"/>
            <a:ext cx="7049193" cy="3183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9</a:t>
            </a:fld>
            <a:endParaRPr lang="ru-RU" noProof="0" dirty="0"/>
          </a:p>
        </p:txBody>
      </p:sp>
      <p:pic>
        <p:nvPicPr>
          <p:cNvPr id="4" name="Picture 12" descr="https://vsegda-pomnim.com/uploads/posts/2022-04/1651048541_37-vsegda-pomnim-com-p-morskaya-aktiniya-foto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857" y="3394307"/>
            <a:ext cx="4158143" cy="332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get.pxhere.com/photo/sea-water-flower-petal-animal-biology-colorful-coral-coral-reef-invertebrate-reef-cnidaria-creature-anemone-macro-photography-sea-anemone-marine-biology-marine-invertebrates-11571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782" y="108065"/>
            <a:ext cx="4170218" cy="31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3699" y="2455666"/>
            <a:ext cx="69161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морские представители опасны для человека, тем, что могут вызвать ожог.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4276" y="199505"/>
            <a:ext cx="7207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Актинии (анемоны)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2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5F3C09B-154E-4A52-A906-C3F4A2C7EF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B3A9A4-3B1F-4ADC-9D4B-3B70E586C5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33E771-E022-4C55-86B2-92F4B446C696}">
  <ds:schemaRefs>
    <ds:schemaRef ds:uri="http://schemas.microsoft.com/office/2006/metadata/properties"/>
    <ds:schemaRef ds:uri="http://purl.org/dc/terms/"/>
    <ds:schemaRef ds:uri="http://purl.org/dc/dcmitype/"/>
    <ds:schemaRef ds:uri="71af3243-3dd4-4a8d-8c0d-dd76da1f02a5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16c05727-aa75-4e4a-9b5f-8a80a116589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514</Words>
  <Application>Microsoft Office PowerPoint</Application>
  <PresentationFormat>Широкоэкранный</PresentationFormat>
  <Paragraphs>136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 Office</vt:lpstr>
      <vt:lpstr>«Случай с евсейкой»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Морские черепахи</vt:lpstr>
      <vt:lpstr>Презентация PowerPoint</vt:lpstr>
      <vt:lpstr>Презентация PowerPoint</vt:lpstr>
      <vt:lpstr>Морской пузырь (Рыба Фугу) </vt:lpstr>
      <vt:lpstr>Презентация PowerPoint</vt:lpstr>
      <vt:lpstr>Презентация PowerPoint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Ответы:</vt:lpstr>
      <vt:lpstr>Спасибо  за 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2023-01-01T15:26:40Z</dcterms:created>
  <dcterms:modified xsi:type="dcterms:W3CDTF">2023-01-01T18:18:32Z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