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44"/>
  </p:notesMasterIdLst>
  <p:sldIdLst>
    <p:sldId id="262" r:id="rId2"/>
    <p:sldId id="272" r:id="rId3"/>
    <p:sldId id="282" r:id="rId4"/>
    <p:sldId id="289" r:id="rId5"/>
    <p:sldId id="263" r:id="rId6"/>
    <p:sldId id="283" r:id="rId7"/>
    <p:sldId id="261" r:id="rId8"/>
    <p:sldId id="284" r:id="rId9"/>
    <p:sldId id="260" r:id="rId10"/>
    <p:sldId id="258" r:id="rId11"/>
    <p:sldId id="273" r:id="rId12"/>
    <p:sldId id="310" r:id="rId13"/>
    <p:sldId id="264" r:id="rId14"/>
    <p:sldId id="266" r:id="rId15"/>
    <p:sldId id="267" r:id="rId16"/>
    <p:sldId id="268" r:id="rId17"/>
    <p:sldId id="295" r:id="rId18"/>
    <p:sldId id="296" r:id="rId19"/>
    <p:sldId id="290" r:id="rId20"/>
    <p:sldId id="291" r:id="rId21"/>
    <p:sldId id="301" r:id="rId22"/>
    <p:sldId id="314" r:id="rId23"/>
    <p:sldId id="294" r:id="rId24"/>
    <p:sldId id="300" r:id="rId25"/>
    <p:sldId id="292" r:id="rId26"/>
    <p:sldId id="298" r:id="rId27"/>
    <p:sldId id="271" r:id="rId28"/>
    <p:sldId id="311" r:id="rId29"/>
    <p:sldId id="269" r:id="rId30"/>
    <p:sldId id="275" r:id="rId31"/>
    <p:sldId id="305" r:id="rId32"/>
    <p:sldId id="302" r:id="rId33"/>
    <p:sldId id="304" r:id="rId34"/>
    <p:sldId id="309" r:id="rId35"/>
    <p:sldId id="306" r:id="rId36"/>
    <p:sldId id="307" r:id="rId37"/>
    <p:sldId id="303" r:id="rId38"/>
    <p:sldId id="312" r:id="rId39"/>
    <p:sldId id="315" r:id="rId40"/>
    <p:sldId id="277" r:id="rId41"/>
    <p:sldId id="313" r:id="rId42"/>
    <p:sldId id="265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06" autoAdjust="0"/>
    <p:restoredTop sz="94660"/>
  </p:normalViewPr>
  <p:slideViewPr>
    <p:cSldViewPr>
      <p:cViewPr varScale="1">
        <p:scale>
          <a:sx n="38" d="100"/>
          <a:sy n="38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9B38ED-CD48-4DAD-A991-376D0C861EC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E37F1084-C72F-48F0-BCF4-36F305AA5978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80F57F75-1522-41C5-A997-8E63778AD7FE}" type="parTrans" cxnId="{6E4CFCDA-29EE-495B-BDBC-10580D136EF9}">
      <dgm:prSet/>
      <dgm:spPr/>
      <dgm:t>
        <a:bodyPr/>
        <a:lstStyle/>
        <a:p>
          <a:endParaRPr lang="ru-RU"/>
        </a:p>
      </dgm:t>
    </dgm:pt>
    <dgm:pt modelId="{E66046DB-9B24-4845-B7D3-121901365A6E}" type="sibTrans" cxnId="{6E4CFCDA-29EE-495B-BDBC-10580D136EF9}">
      <dgm:prSet/>
      <dgm:spPr/>
      <dgm:t>
        <a:bodyPr/>
        <a:lstStyle/>
        <a:p>
          <a:endParaRPr lang="ru-RU"/>
        </a:p>
      </dgm:t>
    </dgm:pt>
    <dgm:pt modelId="{637C32B6-2FAE-4DA3-B327-F2012A3C76DE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6364908C-E107-46E3-AA51-9864CBA5225F}" type="parTrans" cxnId="{238013FA-7698-456F-AAEC-2151561D4540}">
      <dgm:prSet/>
      <dgm:spPr/>
      <dgm:t>
        <a:bodyPr/>
        <a:lstStyle/>
        <a:p>
          <a:endParaRPr lang="ru-RU"/>
        </a:p>
      </dgm:t>
    </dgm:pt>
    <dgm:pt modelId="{D2553E26-B101-4891-9AAC-7972C1957DCC}" type="sibTrans" cxnId="{238013FA-7698-456F-AAEC-2151561D4540}">
      <dgm:prSet/>
      <dgm:spPr/>
      <dgm:t>
        <a:bodyPr/>
        <a:lstStyle/>
        <a:p>
          <a:endParaRPr lang="ru-RU"/>
        </a:p>
      </dgm:t>
    </dgm:pt>
    <dgm:pt modelId="{31B6EAF0-F0D6-482B-A1ED-9A0A0BF94EFA}">
      <dgm:prSet phldrT="[Текст]"/>
      <dgm:spPr/>
      <dgm:t>
        <a:bodyPr/>
        <a:lstStyle/>
        <a:p>
          <a:r>
            <a:rPr lang="ru-RU" dirty="0" smtClean="0"/>
            <a:t>учащийся</a:t>
          </a:r>
          <a:endParaRPr lang="ru-RU" dirty="0"/>
        </a:p>
      </dgm:t>
    </dgm:pt>
    <dgm:pt modelId="{992C10BD-F42F-4F35-A93D-A132C57C6D32}" type="parTrans" cxnId="{F06255F6-D8F3-43DC-B2EF-1A0C5C508AF5}">
      <dgm:prSet/>
      <dgm:spPr/>
      <dgm:t>
        <a:bodyPr/>
        <a:lstStyle/>
        <a:p>
          <a:endParaRPr lang="ru-RU"/>
        </a:p>
      </dgm:t>
    </dgm:pt>
    <dgm:pt modelId="{D14B6C0F-29DD-471B-8E3A-0D19FE29F82A}" type="sibTrans" cxnId="{F06255F6-D8F3-43DC-B2EF-1A0C5C508AF5}">
      <dgm:prSet/>
      <dgm:spPr/>
      <dgm:t>
        <a:bodyPr/>
        <a:lstStyle/>
        <a:p>
          <a:endParaRPr lang="ru-RU"/>
        </a:p>
      </dgm:t>
    </dgm:pt>
    <dgm:pt modelId="{ABB01910-8453-4C94-A141-7C6E23B8D40D}" type="pres">
      <dgm:prSet presAssocID="{DC9B38ED-CD48-4DAD-A991-376D0C861ECA}" presName="compositeShape" presStyleCnt="0">
        <dgm:presLayoutVars>
          <dgm:chMax val="7"/>
          <dgm:dir/>
          <dgm:resizeHandles val="exact"/>
        </dgm:presLayoutVars>
      </dgm:prSet>
      <dgm:spPr/>
    </dgm:pt>
    <dgm:pt modelId="{D3D3628E-3277-4C67-8ABF-DA43298D156C}" type="pres">
      <dgm:prSet presAssocID="{E37F1084-C72F-48F0-BCF4-36F305AA5978}" presName="circ1" presStyleLbl="vennNode1" presStyleIdx="0" presStyleCnt="3" custLinFactNeighborX="-161" custLinFactNeighborY="3206"/>
      <dgm:spPr/>
      <dgm:t>
        <a:bodyPr/>
        <a:lstStyle/>
        <a:p>
          <a:endParaRPr lang="ru-RU"/>
        </a:p>
      </dgm:t>
    </dgm:pt>
    <dgm:pt modelId="{24A343FA-EE86-4271-9DC3-0EB60D56837F}" type="pres">
      <dgm:prSet presAssocID="{E37F1084-C72F-48F0-BCF4-36F305AA597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C2D513-E4F2-4FA4-A6CC-79313F113FED}" type="pres">
      <dgm:prSet presAssocID="{637C32B6-2FAE-4DA3-B327-F2012A3C76DE}" presName="circ2" presStyleLbl="vennNode1" presStyleIdx="1" presStyleCnt="3"/>
      <dgm:spPr/>
      <dgm:t>
        <a:bodyPr/>
        <a:lstStyle/>
        <a:p>
          <a:endParaRPr lang="ru-RU"/>
        </a:p>
      </dgm:t>
    </dgm:pt>
    <dgm:pt modelId="{9C90F42A-1A57-4346-9A66-AED9490121E2}" type="pres">
      <dgm:prSet presAssocID="{637C32B6-2FAE-4DA3-B327-F2012A3C76D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4BE40-13C9-4902-8EA8-7CCD91190BA7}" type="pres">
      <dgm:prSet presAssocID="{31B6EAF0-F0D6-482B-A1ED-9A0A0BF94EFA}" presName="circ3" presStyleLbl="vennNode1" presStyleIdx="2" presStyleCnt="3"/>
      <dgm:spPr/>
      <dgm:t>
        <a:bodyPr/>
        <a:lstStyle/>
        <a:p>
          <a:endParaRPr lang="ru-RU"/>
        </a:p>
      </dgm:t>
    </dgm:pt>
    <dgm:pt modelId="{0007E362-84BD-455A-A203-FF5B3F77E80F}" type="pres">
      <dgm:prSet presAssocID="{31B6EAF0-F0D6-482B-A1ED-9A0A0BF94EF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67A389-EBF6-46E2-BE52-6BF5826FA720}" type="presOf" srcId="{637C32B6-2FAE-4DA3-B327-F2012A3C76DE}" destId="{27C2D513-E4F2-4FA4-A6CC-79313F113FED}" srcOrd="0" destOrd="0" presId="urn:microsoft.com/office/officeart/2005/8/layout/venn1"/>
    <dgm:cxn modelId="{6E4CFCDA-29EE-495B-BDBC-10580D136EF9}" srcId="{DC9B38ED-CD48-4DAD-A991-376D0C861ECA}" destId="{E37F1084-C72F-48F0-BCF4-36F305AA5978}" srcOrd="0" destOrd="0" parTransId="{80F57F75-1522-41C5-A997-8E63778AD7FE}" sibTransId="{E66046DB-9B24-4845-B7D3-121901365A6E}"/>
    <dgm:cxn modelId="{85AB558F-D6A6-44BA-AA57-C3A0EE03DCB8}" type="presOf" srcId="{E37F1084-C72F-48F0-BCF4-36F305AA5978}" destId="{D3D3628E-3277-4C67-8ABF-DA43298D156C}" srcOrd="0" destOrd="0" presId="urn:microsoft.com/office/officeart/2005/8/layout/venn1"/>
    <dgm:cxn modelId="{238013FA-7698-456F-AAEC-2151561D4540}" srcId="{DC9B38ED-CD48-4DAD-A991-376D0C861ECA}" destId="{637C32B6-2FAE-4DA3-B327-F2012A3C76DE}" srcOrd="1" destOrd="0" parTransId="{6364908C-E107-46E3-AA51-9864CBA5225F}" sibTransId="{D2553E26-B101-4891-9AAC-7972C1957DCC}"/>
    <dgm:cxn modelId="{4270361C-01A8-4EB7-84A2-8C6B33F270DB}" type="presOf" srcId="{31B6EAF0-F0D6-482B-A1ED-9A0A0BF94EFA}" destId="{55E4BE40-13C9-4902-8EA8-7CCD91190BA7}" srcOrd="0" destOrd="0" presId="urn:microsoft.com/office/officeart/2005/8/layout/venn1"/>
    <dgm:cxn modelId="{0265BA52-C388-4244-AFAC-828D57C0257D}" type="presOf" srcId="{E37F1084-C72F-48F0-BCF4-36F305AA5978}" destId="{24A343FA-EE86-4271-9DC3-0EB60D56837F}" srcOrd="1" destOrd="0" presId="urn:microsoft.com/office/officeart/2005/8/layout/venn1"/>
    <dgm:cxn modelId="{22CDDD40-5A70-4D0D-8232-0795F133FC64}" type="presOf" srcId="{31B6EAF0-F0D6-482B-A1ED-9A0A0BF94EFA}" destId="{0007E362-84BD-455A-A203-FF5B3F77E80F}" srcOrd="1" destOrd="0" presId="urn:microsoft.com/office/officeart/2005/8/layout/venn1"/>
    <dgm:cxn modelId="{3D838484-5880-4F7C-9921-13C15947D9E7}" type="presOf" srcId="{637C32B6-2FAE-4DA3-B327-F2012A3C76DE}" destId="{9C90F42A-1A57-4346-9A66-AED9490121E2}" srcOrd="1" destOrd="0" presId="urn:microsoft.com/office/officeart/2005/8/layout/venn1"/>
    <dgm:cxn modelId="{F06255F6-D8F3-43DC-B2EF-1A0C5C508AF5}" srcId="{DC9B38ED-CD48-4DAD-A991-376D0C861ECA}" destId="{31B6EAF0-F0D6-482B-A1ED-9A0A0BF94EFA}" srcOrd="2" destOrd="0" parTransId="{992C10BD-F42F-4F35-A93D-A132C57C6D32}" sibTransId="{D14B6C0F-29DD-471B-8E3A-0D19FE29F82A}"/>
    <dgm:cxn modelId="{61717A59-16D5-4273-9813-C79BD83DBBCB}" type="presOf" srcId="{DC9B38ED-CD48-4DAD-A991-376D0C861ECA}" destId="{ABB01910-8453-4C94-A141-7C6E23B8D40D}" srcOrd="0" destOrd="0" presId="urn:microsoft.com/office/officeart/2005/8/layout/venn1"/>
    <dgm:cxn modelId="{8C31C083-0CA3-44DE-BE22-B30E68C4605F}" type="presParOf" srcId="{ABB01910-8453-4C94-A141-7C6E23B8D40D}" destId="{D3D3628E-3277-4C67-8ABF-DA43298D156C}" srcOrd="0" destOrd="0" presId="urn:microsoft.com/office/officeart/2005/8/layout/venn1"/>
    <dgm:cxn modelId="{8CDA94D2-1845-46D9-8FAF-EDBAD7813D01}" type="presParOf" srcId="{ABB01910-8453-4C94-A141-7C6E23B8D40D}" destId="{24A343FA-EE86-4271-9DC3-0EB60D56837F}" srcOrd="1" destOrd="0" presId="urn:microsoft.com/office/officeart/2005/8/layout/venn1"/>
    <dgm:cxn modelId="{375C7CF2-75DA-49AE-B3E7-D8D7CE5873E5}" type="presParOf" srcId="{ABB01910-8453-4C94-A141-7C6E23B8D40D}" destId="{27C2D513-E4F2-4FA4-A6CC-79313F113FED}" srcOrd="2" destOrd="0" presId="urn:microsoft.com/office/officeart/2005/8/layout/venn1"/>
    <dgm:cxn modelId="{8B0DBE8B-2E13-41E1-B519-3317426C7B85}" type="presParOf" srcId="{ABB01910-8453-4C94-A141-7C6E23B8D40D}" destId="{9C90F42A-1A57-4346-9A66-AED9490121E2}" srcOrd="3" destOrd="0" presId="urn:microsoft.com/office/officeart/2005/8/layout/venn1"/>
    <dgm:cxn modelId="{1A61049F-F573-4241-99BE-F28C61EA5CCB}" type="presParOf" srcId="{ABB01910-8453-4C94-A141-7C6E23B8D40D}" destId="{55E4BE40-13C9-4902-8EA8-7CCD91190BA7}" srcOrd="4" destOrd="0" presId="urn:microsoft.com/office/officeart/2005/8/layout/venn1"/>
    <dgm:cxn modelId="{4FC4C7CC-C549-4638-A0FC-B397FFD6EAD5}" type="presParOf" srcId="{ABB01910-8453-4C94-A141-7C6E23B8D40D}" destId="{0007E362-84BD-455A-A203-FF5B3F77E80F}" srcOrd="5" destOrd="0" presId="urn:microsoft.com/office/officeart/2005/8/layout/ven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D3628E-3277-4C67-8ABF-DA43298D156C}">
      <dsp:nvSpPr>
        <dsp:cNvPr id="0" name=""/>
        <dsp:cNvSpPr/>
      </dsp:nvSpPr>
      <dsp:spPr>
        <a:xfrm>
          <a:off x="2926744" y="32403"/>
          <a:ext cx="1555372" cy="155537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педагог</a:t>
          </a:r>
          <a:endParaRPr lang="ru-RU" sz="1700" kern="1200" dirty="0"/>
        </a:p>
      </dsp:txBody>
      <dsp:txXfrm>
        <a:off x="3134127" y="304593"/>
        <a:ext cx="1140606" cy="699917"/>
      </dsp:txXfrm>
    </dsp:sp>
    <dsp:sp modelId="{27C2D513-E4F2-4FA4-A6CC-79313F113FED}">
      <dsp:nvSpPr>
        <dsp:cNvPr id="0" name=""/>
        <dsp:cNvSpPr/>
      </dsp:nvSpPr>
      <dsp:spPr>
        <a:xfrm>
          <a:off x="3487975" y="1004511"/>
          <a:ext cx="1555372" cy="155537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родитель</a:t>
          </a:r>
          <a:endParaRPr lang="ru-RU" sz="1700" kern="1200" dirty="0"/>
        </a:p>
      </dsp:txBody>
      <dsp:txXfrm>
        <a:off x="3963659" y="1406315"/>
        <a:ext cx="933223" cy="855454"/>
      </dsp:txXfrm>
    </dsp:sp>
    <dsp:sp modelId="{55E4BE40-13C9-4902-8EA8-7CCD91190BA7}">
      <dsp:nvSpPr>
        <dsp:cNvPr id="0" name=""/>
        <dsp:cNvSpPr/>
      </dsp:nvSpPr>
      <dsp:spPr>
        <a:xfrm>
          <a:off x="2365514" y="1004511"/>
          <a:ext cx="1555372" cy="155537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учащийся</a:t>
          </a:r>
          <a:endParaRPr lang="ru-RU" sz="1700" kern="1200" dirty="0"/>
        </a:p>
      </dsp:txBody>
      <dsp:txXfrm>
        <a:off x="2511978" y="1406315"/>
        <a:ext cx="933223" cy="855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915B6-F18F-4449-A21F-CF654B6F90E3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BA909-47F4-48BF-80B2-5E9637172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E7E4036-1392-4151-AF84-3794E8589184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47DF387-47EB-4856-A529-75051C543D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57222" y="3000372"/>
            <a:ext cx="9858444" cy="1656184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8000" b="1" i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85786" y="214290"/>
            <a:ext cx="7745505" cy="3877815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 «Использование интерактивной технологии «</a:t>
            </a:r>
            <a:r>
              <a:rPr lang="ru-RU" sz="4800" dirty="0" err="1" smtClean="0">
                <a:solidFill>
                  <a:srgbClr val="FF0000"/>
                </a:solidFill>
              </a:rPr>
              <a:t>Лэпбук</a:t>
            </a:r>
            <a:r>
              <a:rPr lang="ru-RU" sz="4800" dirty="0" smtClean="0">
                <a:solidFill>
                  <a:srgbClr val="FF0000"/>
                </a:solidFill>
              </a:rPr>
              <a:t>» на уроках английского языка»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46" y="3214686"/>
            <a:ext cx="4606044" cy="25909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66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73933162"/>
              </p:ext>
            </p:extLst>
          </p:nvPr>
        </p:nvGraphicFramePr>
        <p:xfrm>
          <a:off x="719066" y="2060849"/>
          <a:ext cx="7408862" cy="2592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«Творческое взаимодействие»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6585" y="4653136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При сборе информации и оформлении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лэпбука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происходит взаимодействие: педагог-ученик, ребёнок-родитель, педагог-родитель.</a:t>
            </a:r>
          </a:p>
          <a:p>
            <a:pPr algn="just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	Это отличный метод  совместной работы  между школой и родителями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092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C0CDE5-970C-4CC4-BF43-0DA127E73E82}" type="slidenum">
              <a:rPr lang="ru-RU" noProof="0" smtClean="0"/>
              <a:pPr rtl="0"/>
              <a:t>11</a:t>
            </a:fld>
            <a:endParaRPr lang="ru-RU" noProof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Преимущества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Вовлеченность в процесс Удовольствие от работы всеми учениками</a:t>
            </a:r>
          </a:p>
          <a:p>
            <a:r>
              <a:rPr lang="ru-RU" dirty="0" smtClean="0"/>
              <a:t>Визуализация правил ИЯ</a:t>
            </a:r>
          </a:p>
          <a:p>
            <a:r>
              <a:rPr lang="ru-RU" dirty="0" smtClean="0"/>
              <a:t>Систематизация информации</a:t>
            </a:r>
          </a:p>
          <a:p>
            <a:r>
              <a:rPr lang="ru-RU" dirty="0" smtClean="0"/>
              <a:t>Легкость поиска, запоминания и использования в учебе</a:t>
            </a:r>
          </a:p>
          <a:p>
            <a:r>
              <a:rPr lang="ru-RU" dirty="0" smtClean="0"/>
              <a:t>Повышение </a:t>
            </a:r>
            <a:r>
              <a:rPr lang="ru-RU" dirty="0"/>
              <a:t>интереса к </a:t>
            </a:r>
            <a:r>
              <a:rPr lang="ru-RU" dirty="0" smtClean="0"/>
              <a:t>предмету</a:t>
            </a:r>
          </a:p>
          <a:p>
            <a:r>
              <a:rPr lang="ru-RU" dirty="0" smtClean="0"/>
              <a:t>Возможность организации удаленных заданий в обучении детей с ОВЗ</a:t>
            </a: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Недостатки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Временные затраты на подготовку шаблонов у учителя</a:t>
            </a:r>
          </a:p>
          <a:p>
            <a:r>
              <a:rPr lang="ru-RU" dirty="0" smtClean="0"/>
              <a:t>Недостаток времени на уроке для оформления</a:t>
            </a:r>
          </a:p>
          <a:p>
            <a:r>
              <a:rPr lang="ru-RU" dirty="0" smtClean="0"/>
              <a:t>Необходимость родительского контроля по подготовке тетрадей и финансовые затраты на оформительский материал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1788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информативен;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обладает дидактическими свойствами;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познавательную, исследовательскую, творческую и игровую активность школьников;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вариативен (есть несколько вариантов использования каждой его части);</a:t>
            </a:r>
          </a:p>
          <a:p>
            <a:pPr lvl="0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полифункционален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способствует развитию памяти, внимания, воображения, творчества, мышления, логики.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здоровьесберегающего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содержания позволяет рассказывать школьникам о сохранении и укреплении их здоровья в нетрадиционной, интересной форме, кроме этого, ребенок является активным участником всего процесса работы над созданием собственного дидактического материала - все это является самой главной ценностью данной методической разработки.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отвечает требованиям ФГОС: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12593" y="2287489"/>
            <a:ext cx="7745505" cy="3877815"/>
          </a:xfrm>
        </p:spPr>
        <p:txBody>
          <a:bodyPr>
            <a:normAutofit fontScale="85000" lnSpcReduction="20000"/>
          </a:bodyPr>
          <a:lstStyle/>
          <a:p>
            <a:pPr marL="171450" lvl="0" indent="-171450" algn="just" defTabSz="685800">
              <a:lnSpc>
                <a:spcPct val="107000"/>
              </a:lnSpc>
              <a:spcBef>
                <a:spcPts val="750"/>
              </a:spcBef>
              <a:buClrTx/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Тема для папки может быть совершенно любой, как и ее сложность, но </a:t>
            </a:r>
            <a:r>
              <a:rPr lang="ru-RU" sz="3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лучше всего, выбирать </a:t>
            </a:r>
            <a:r>
              <a:rPr lang="ru-RU" sz="3000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частные,</a:t>
            </a:r>
            <a:r>
              <a:rPr lang="ru-RU" sz="3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а не на общие темы. </a:t>
            </a:r>
          </a:p>
          <a:p>
            <a:pPr marL="0" lvl="0" indent="0" algn="just" defTabSz="685800">
              <a:lnSpc>
                <a:spcPct val="107000"/>
              </a:lnSpc>
              <a:spcBef>
                <a:spcPts val="750"/>
              </a:spcBef>
              <a:buClrTx/>
              <a:buNone/>
            </a:pPr>
            <a:r>
              <a:rPr lang="ru-RU" sz="3000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Например:</a:t>
            </a:r>
          </a:p>
          <a:p>
            <a:pPr marL="171450" lvl="0" indent="-171450" algn="just" defTabSz="685800">
              <a:lnSpc>
                <a:spcPct val="107000"/>
              </a:lnSpc>
              <a:spcBef>
                <a:spcPts val="750"/>
              </a:spcBef>
              <a:buClrTx/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Animals</a:t>
            </a:r>
            <a:r>
              <a:rPr lang="ru-RU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ru-RU" sz="30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 defTabSz="685800">
              <a:lnSpc>
                <a:spcPct val="107000"/>
              </a:lnSpc>
              <a:spcBef>
                <a:spcPts val="750"/>
              </a:spcBef>
              <a:buClrTx/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Seasons</a:t>
            </a:r>
            <a:r>
              <a:rPr lang="ru-RU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ru-RU" sz="30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 defTabSz="685800">
              <a:lnSpc>
                <a:spcPct val="107000"/>
              </a:lnSpc>
              <a:spcBef>
                <a:spcPts val="750"/>
              </a:spcBef>
              <a:buClrTx/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My </a:t>
            </a:r>
            <a:r>
              <a:rPr lang="en-US" sz="3000" dirty="0" err="1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favourite</a:t>
            </a:r>
            <a:r>
              <a:rPr lang="en-US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writer (book….)</a:t>
            </a:r>
            <a:r>
              <a:rPr lang="ru-RU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ru-RU" sz="3000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 algn="just" defTabSz="685800">
              <a:lnSpc>
                <a:spcPct val="107000"/>
              </a:lnSpc>
              <a:spcBef>
                <a:spcPts val="750"/>
              </a:spcBef>
              <a:buClrTx/>
              <a:buFont typeface="Arial" panose="020B0604020202020204" pitchFamily="34" charset="0"/>
              <a:buChar char="•"/>
            </a:pPr>
            <a:r>
              <a:rPr lang="ru-RU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грамматические </a:t>
            </a:r>
            <a:r>
              <a:rPr lang="ru-RU" sz="3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темы: </a:t>
            </a:r>
            <a:r>
              <a:rPr lang="ru-RU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en-US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Plurals</a:t>
            </a:r>
            <a:r>
              <a:rPr lang="ru-RU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», «</a:t>
            </a:r>
            <a:r>
              <a:rPr lang="en-US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Present Simple</a:t>
            </a:r>
            <a:r>
              <a:rPr lang="ru-RU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», «</a:t>
            </a:r>
            <a:r>
              <a:rPr lang="en-US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Comparisons</a:t>
            </a:r>
            <a:r>
              <a:rPr lang="ru-RU" sz="3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»и </a:t>
            </a:r>
            <a:r>
              <a:rPr lang="ru-RU" sz="3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др.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tx1"/>
                </a:solidFill>
              </a:rPr>
              <a:t>Как изготовить </a:t>
            </a:r>
            <a:r>
              <a:rPr lang="ru-RU" sz="3600" b="1" i="1" dirty="0" err="1" smtClean="0">
                <a:solidFill>
                  <a:schemeClr val="tx1"/>
                </a:solidFill>
              </a:rPr>
              <a:t>лэпбук</a:t>
            </a:r>
            <a:r>
              <a:rPr lang="ru-RU" sz="3600" b="1" i="1" dirty="0" smtClean="0">
                <a:solidFill>
                  <a:schemeClr val="tx1"/>
                </a:solidFill>
              </a:rPr>
              <a:t>? </a:t>
            </a:r>
            <a:br>
              <a:rPr lang="ru-RU" sz="3600" b="1" i="1" dirty="0" smtClean="0">
                <a:solidFill>
                  <a:schemeClr val="tx1"/>
                </a:solidFill>
              </a:rPr>
            </a:br>
            <a:r>
              <a:rPr lang="en-US" sz="3600" b="1" i="1" dirty="0" smtClean="0">
                <a:solidFill>
                  <a:schemeClr val="tx1"/>
                </a:solidFill>
              </a:rPr>
              <a:t>I</a:t>
            </a:r>
            <a:r>
              <a:rPr lang="ru-RU" sz="3600" b="1" i="1" dirty="0" smtClean="0">
                <a:solidFill>
                  <a:schemeClr val="tx1"/>
                </a:solidFill>
              </a:rPr>
              <a:t> этап – Выбор темы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109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 теме «</a:t>
            </a:r>
            <a:r>
              <a:rPr lang="en-US" dirty="0" smtClean="0"/>
              <a:t>Seasons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Названия времен года и месяцев,</a:t>
            </a:r>
          </a:p>
          <a:p>
            <a:r>
              <a:rPr lang="ru-RU" dirty="0" smtClean="0"/>
              <a:t>Погода,</a:t>
            </a:r>
          </a:p>
          <a:p>
            <a:r>
              <a:rPr lang="ru-RU" dirty="0" smtClean="0"/>
              <a:t>Виды деятельности,</a:t>
            </a:r>
          </a:p>
          <a:p>
            <a:r>
              <a:rPr lang="ru-RU" dirty="0" smtClean="0"/>
              <a:t>Одежда,</a:t>
            </a:r>
          </a:p>
          <a:p>
            <a:r>
              <a:rPr lang="ru-RU" dirty="0" smtClean="0"/>
              <a:t>Стихи, загадки о временах года, </a:t>
            </a:r>
          </a:p>
          <a:p>
            <a:r>
              <a:rPr lang="ru-RU" dirty="0" smtClean="0"/>
              <a:t>Картинки о разных временах года.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II</a:t>
            </a:r>
            <a:r>
              <a:rPr lang="ru-RU" sz="3600" b="1" i="1" dirty="0" smtClean="0">
                <a:solidFill>
                  <a:schemeClr val="tx1"/>
                </a:solidFill>
              </a:rPr>
              <a:t> этап План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492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III </a:t>
            </a:r>
            <a:r>
              <a:rPr lang="ru-RU" sz="3600" b="1" i="1" dirty="0" smtClean="0">
                <a:solidFill>
                  <a:schemeClr val="tx1"/>
                </a:solidFill>
              </a:rPr>
              <a:t>этап - Макет</a:t>
            </a:r>
            <a:endParaRPr lang="ru-RU" sz="3600" b="1" i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7072361" cy="469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6287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i="1" dirty="0" smtClean="0">
                <a:solidFill>
                  <a:schemeClr val="tx1"/>
                </a:solidFill>
              </a:rPr>
              <a:t>IV </a:t>
            </a:r>
            <a:r>
              <a:rPr lang="ru-RU" sz="3600" b="1" i="1" dirty="0" smtClean="0">
                <a:solidFill>
                  <a:schemeClr val="tx1"/>
                </a:solidFill>
              </a:rPr>
              <a:t>этап - оформление</a:t>
            </a:r>
            <a:endParaRPr lang="ru-RU" sz="3600" b="1" i="1" dirty="0">
              <a:solidFill>
                <a:schemeClr val="tx1"/>
              </a:solidFill>
            </a:endParaRPr>
          </a:p>
        </p:txBody>
      </p:sp>
      <p:pic>
        <p:nvPicPr>
          <p:cNvPr id="8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1714488"/>
            <a:ext cx="7786742" cy="45720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804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«ПЛЮСЫ»</a:t>
            </a:r>
          </a:p>
          <a:p>
            <a:r>
              <a:rPr lang="ru-RU" dirty="0" smtClean="0"/>
              <a:t>мощный справочный инструмент </a:t>
            </a:r>
          </a:p>
          <a:p>
            <a:r>
              <a:rPr lang="ru-RU" dirty="0" smtClean="0"/>
              <a:t>совместная проектная деятельность</a:t>
            </a:r>
          </a:p>
          <a:p>
            <a:r>
              <a:rPr lang="ru-RU" dirty="0" smtClean="0"/>
              <a:t>дифференциация заданий</a:t>
            </a:r>
          </a:p>
          <a:p>
            <a:r>
              <a:rPr lang="ru-RU" dirty="0" smtClean="0"/>
              <a:t>идеален на всех типах уроков</a:t>
            </a:r>
          </a:p>
          <a:p>
            <a:r>
              <a:rPr lang="ru-RU" dirty="0" smtClean="0"/>
              <a:t>информативность</a:t>
            </a:r>
          </a:p>
          <a:p>
            <a:r>
              <a:rPr lang="ru-RU" dirty="0" smtClean="0"/>
              <a:t>интерактивность</a:t>
            </a:r>
          </a:p>
          <a:p>
            <a:r>
              <a:rPr lang="ru-RU" dirty="0" smtClean="0"/>
              <a:t>наглядность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хвасталка</a:t>
            </a:r>
            <a:r>
              <a:rPr lang="ru-RU" dirty="0" smtClean="0"/>
              <a:t>»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Индивидуальный </a:t>
            </a:r>
            <a:r>
              <a:rPr lang="ru-RU" dirty="0" err="1" smtClean="0">
                <a:solidFill>
                  <a:schemeClr val="tx1"/>
                </a:solidFill>
              </a:rPr>
              <a:t>лэпбук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«МИНУСЫ»</a:t>
            </a:r>
          </a:p>
          <a:p>
            <a:r>
              <a:rPr lang="ru-RU" dirty="0" smtClean="0"/>
              <a:t>трудоемкость (создание шаблонов)</a:t>
            </a:r>
          </a:p>
          <a:p>
            <a:r>
              <a:rPr lang="ru-RU" dirty="0" smtClean="0"/>
              <a:t>трудоемкость (создание </a:t>
            </a:r>
            <a:r>
              <a:rPr lang="ru-RU" dirty="0" err="1" smtClean="0"/>
              <a:t>лэпбука</a:t>
            </a:r>
            <a:r>
              <a:rPr lang="ru-RU" dirty="0" smtClean="0"/>
              <a:t>)</a:t>
            </a:r>
          </a:p>
          <a:p>
            <a:r>
              <a:rPr lang="ru-RU" dirty="0" smtClean="0"/>
              <a:t>требует  много времени</a:t>
            </a:r>
          </a:p>
          <a:p>
            <a:r>
              <a:rPr lang="ru-RU" dirty="0" smtClean="0"/>
              <a:t>плохо развитая мелкая моторика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Индивидуальный </a:t>
            </a:r>
            <a:r>
              <a:rPr lang="ru-RU" dirty="0" err="1" smtClean="0">
                <a:solidFill>
                  <a:schemeClr val="tx1"/>
                </a:solidFill>
              </a:rPr>
              <a:t>лэпбук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один </a:t>
            </a:r>
            <a:r>
              <a:rPr lang="ru-RU" dirty="0" err="1" smtClean="0"/>
              <a:t>лэпбук</a:t>
            </a:r>
            <a:r>
              <a:rPr lang="ru-RU" dirty="0" smtClean="0"/>
              <a:t> на класс</a:t>
            </a:r>
          </a:p>
          <a:p>
            <a:r>
              <a:rPr lang="ru-RU" dirty="0" smtClean="0"/>
              <a:t>групповая работа</a:t>
            </a:r>
          </a:p>
          <a:p>
            <a:r>
              <a:rPr lang="ru-RU" dirty="0" smtClean="0"/>
              <a:t>выявление сильных сторон учащихся</a:t>
            </a:r>
          </a:p>
          <a:p>
            <a:r>
              <a:rPr lang="ru-RU" dirty="0" err="1" smtClean="0"/>
              <a:t>командообразование</a:t>
            </a:r>
            <a:endParaRPr lang="ru-RU" dirty="0" smtClean="0"/>
          </a:p>
          <a:p>
            <a:r>
              <a:rPr lang="ru-RU" dirty="0" smtClean="0"/>
              <a:t>экономия сил, времени и материалов</a:t>
            </a:r>
          </a:p>
          <a:p>
            <a:r>
              <a:rPr lang="ru-RU" dirty="0" smtClean="0"/>
              <a:t>возможен формат А4 и А3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Коллективный </a:t>
            </a:r>
            <a:r>
              <a:rPr lang="ru-RU" dirty="0" err="1" smtClean="0">
                <a:solidFill>
                  <a:schemeClr val="tx1"/>
                </a:solidFill>
              </a:rPr>
              <a:t>лэпбук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04" y="3933824"/>
            <a:ext cx="4606044" cy="25909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3" y="570155"/>
            <a:ext cx="7617169" cy="3002861"/>
          </a:xfrm>
        </p:spPr>
        <p:txBody>
          <a:bodyPr/>
          <a:lstStyle/>
          <a:p>
            <a:r>
              <a:rPr lang="ru-RU" sz="3600" b="1" i="1" dirty="0">
                <a:solidFill>
                  <a:schemeClr val="accent5">
                    <a:lumMod val="75000"/>
                  </a:schemeClr>
                </a:solidFill>
              </a:rPr>
              <a:t>«Час работы научит большему, чем день </a:t>
            </a: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>объяснений,</a:t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>ибо, </a:t>
            </a: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>занимая </a:t>
            </a: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>ребенка </a:t>
            </a:r>
            <a:r>
              <a:rPr lang="ru-RU" sz="3600" b="1" i="1" dirty="0">
                <a:solidFill>
                  <a:schemeClr val="accent5">
                    <a:lumMod val="75000"/>
                  </a:schemeClr>
                </a:solidFill>
              </a:rPr>
              <a:t>в мастерской, его руки работают на пользу его ума» </a:t>
            </a:r>
          </a:p>
        </p:txBody>
      </p:sp>
    </p:spTree>
    <p:extLst>
      <p:ext uri="{BB962C8B-B14F-4D97-AF65-F5344CB8AC3E}">
        <p14:creationId xmlns="" xmlns:p14="http://schemas.microsoft.com/office/powerpoint/2010/main" val="251836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полностью авторский макет(индивидуальный </a:t>
            </a:r>
            <a:r>
              <a:rPr lang="ru-RU" dirty="0" err="1" smtClean="0"/>
              <a:t>лэпбук</a:t>
            </a:r>
            <a:r>
              <a:rPr lang="ru-RU" dirty="0" smtClean="0"/>
              <a:t>)</a:t>
            </a:r>
          </a:p>
          <a:p>
            <a:r>
              <a:rPr lang="ru-RU" dirty="0" smtClean="0"/>
              <a:t>•возможность индивидуальной, парной и групповой работы</a:t>
            </a:r>
          </a:p>
          <a:p>
            <a:r>
              <a:rPr lang="ru-RU" dirty="0" smtClean="0"/>
              <a:t>•легко добавить новые карточки</a:t>
            </a:r>
          </a:p>
          <a:p>
            <a:r>
              <a:rPr lang="ru-RU" dirty="0" smtClean="0"/>
              <a:t>•несколько тем </a:t>
            </a:r>
          </a:p>
          <a:p>
            <a:r>
              <a:rPr lang="ru-RU" dirty="0" smtClean="0"/>
              <a:t>•возможность выбора информации для заполнения</a:t>
            </a:r>
          </a:p>
          <a:p>
            <a:r>
              <a:rPr lang="ru-RU" dirty="0" smtClean="0"/>
              <a:t>•удобство «шпаргалки» при ответе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2 класс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428604"/>
            <a:ext cx="8143931" cy="60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21536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страноведение (Великобритания)</a:t>
            </a:r>
          </a:p>
          <a:p>
            <a:r>
              <a:rPr lang="ru-RU" dirty="0" smtClean="0"/>
              <a:t>•создание </a:t>
            </a:r>
            <a:r>
              <a:rPr lang="ru-RU" dirty="0" err="1" smtClean="0"/>
              <a:t>лэпбукана</a:t>
            </a:r>
            <a:r>
              <a:rPr lang="ru-RU" dirty="0" smtClean="0"/>
              <a:t> уроке обобщения и закрепления знаний</a:t>
            </a:r>
          </a:p>
          <a:p>
            <a:r>
              <a:rPr lang="ru-RU" dirty="0" smtClean="0"/>
              <a:t>•заполненный </a:t>
            </a:r>
            <a:r>
              <a:rPr lang="ru-RU" dirty="0" err="1" smtClean="0"/>
              <a:t>лэпбук</a:t>
            </a:r>
            <a:r>
              <a:rPr lang="ru-RU" dirty="0" smtClean="0"/>
              <a:t>–на уроке знакомства с новой лексикой</a:t>
            </a:r>
          </a:p>
          <a:p>
            <a:r>
              <a:rPr lang="ru-RU" dirty="0" smtClean="0"/>
              <a:t>•различные виды заданий по </a:t>
            </a:r>
            <a:r>
              <a:rPr lang="ru-RU" dirty="0" err="1" smtClean="0"/>
              <a:t>лэпбуку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6 </a:t>
            </a:r>
            <a:r>
              <a:rPr lang="ru-RU" dirty="0" smtClean="0">
                <a:solidFill>
                  <a:schemeClr val="tx1"/>
                </a:solidFill>
              </a:rPr>
              <a:t>класс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286807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•все элементы для вырезания –на одном листе А4</a:t>
            </a:r>
          </a:p>
          <a:p>
            <a:r>
              <a:rPr lang="ru-RU" dirty="0" smtClean="0"/>
              <a:t>•дифференциация заданий (3 уровня сложности)</a:t>
            </a:r>
          </a:p>
          <a:p>
            <a:r>
              <a:rPr lang="ru-RU" dirty="0" smtClean="0"/>
              <a:t>•возможность проведения творческой домашней работы (раскрашивание)</a:t>
            </a:r>
          </a:p>
          <a:p>
            <a:r>
              <a:rPr lang="ru-RU" dirty="0" smtClean="0"/>
              <a:t>•6 фраз+6 достопримечательностей+4 бонуса=48 предложений!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London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501121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100" dirty="0"/>
              <a:t>Для создания </a:t>
            </a:r>
            <a:r>
              <a:rPr lang="ru-RU" sz="2100" dirty="0" err="1"/>
              <a:t>лэпбука</a:t>
            </a:r>
            <a:r>
              <a:rPr lang="ru-RU" sz="2100" dirty="0"/>
              <a:t> вам понадобятся такие материалы: </a:t>
            </a:r>
          </a:p>
          <a:p>
            <a:r>
              <a:rPr lang="ru-RU" sz="2100" dirty="0"/>
              <a:t>Картонная папка-основа. Ее можно купить готовую (кое-где она продается), а можно сделать своими руками. </a:t>
            </a:r>
          </a:p>
          <a:p>
            <a:r>
              <a:rPr lang="ru-RU" sz="2100" dirty="0"/>
              <a:t>Обычная бумага. Можно использовать в своих </a:t>
            </a:r>
            <a:r>
              <a:rPr lang="ru-RU" sz="2100" dirty="0" err="1"/>
              <a:t>лэпбуках</a:t>
            </a:r>
            <a:r>
              <a:rPr lang="ru-RU" sz="2100" dirty="0"/>
              <a:t> цветную бумагу для принтера, но и просто белые листы, если их хорошо оформить и раскрасить, смотрятся очень неплохо.</a:t>
            </a:r>
          </a:p>
          <a:p>
            <a:r>
              <a:rPr lang="ru-RU" sz="2100" dirty="0"/>
              <a:t>Ножницы.</a:t>
            </a:r>
          </a:p>
          <a:p>
            <a:r>
              <a:rPr lang="ru-RU" sz="2100" dirty="0" smtClean="0"/>
              <a:t>Клей (клей-карандаш) </a:t>
            </a:r>
            <a:r>
              <a:rPr lang="ru-RU" sz="2100" dirty="0"/>
              <a:t>для </a:t>
            </a:r>
            <a:r>
              <a:rPr lang="ru-RU" sz="2100" dirty="0" smtClean="0"/>
              <a:t>бумаги</a:t>
            </a:r>
            <a:endParaRPr lang="ru-RU" sz="2100" dirty="0"/>
          </a:p>
          <a:p>
            <a:r>
              <a:rPr lang="ru-RU" sz="2100" dirty="0" err="1" smtClean="0"/>
              <a:t>Стэплер</a:t>
            </a:r>
            <a:r>
              <a:rPr lang="ru-RU" sz="2100" dirty="0"/>
              <a:t>.</a:t>
            </a:r>
          </a:p>
          <a:p>
            <a:r>
              <a:rPr lang="ru-RU" sz="2100" dirty="0"/>
              <a:t>Скотч.</a:t>
            </a:r>
          </a:p>
          <a:p>
            <a:r>
              <a:rPr lang="ru-RU" sz="2100" dirty="0"/>
              <a:t>Вырезаем детали, приклеиваем все на свои места. </a:t>
            </a:r>
            <a:r>
              <a:rPr lang="ru-RU" sz="2100" dirty="0" smtClean="0"/>
              <a:t>После этого можно приступать к работе с </a:t>
            </a:r>
            <a:r>
              <a:rPr lang="ru-RU" sz="2100" dirty="0" err="1" smtClean="0"/>
              <a:t>лэпбуком</a:t>
            </a:r>
            <a:r>
              <a:rPr lang="ru-RU" sz="2100" dirty="0" smtClean="0"/>
              <a:t>.</a:t>
            </a:r>
            <a:endParaRPr lang="ru-RU" sz="21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/>
              <a:t>Что нужно для создания </a:t>
            </a:r>
            <a:r>
              <a:rPr lang="ru-RU" sz="3600" b="1" i="1" dirty="0" err="1" smtClean="0"/>
              <a:t>лэпбука</a:t>
            </a:r>
            <a:r>
              <a:rPr lang="ru-RU" sz="3600" b="1" i="1" dirty="0"/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424968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be7912ea46337074a54524a03d96d5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642918"/>
            <a:ext cx="4075233" cy="3878263"/>
          </a:xfrm>
          <a:prstGeom prst="rect">
            <a:avLst/>
          </a:prstGeom>
          <a:noFill/>
        </p:spPr>
      </p:pic>
      <p:pic>
        <p:nvPicPr>
          <p:cNvPr id="1027" name="Picture 3" descr="C:\Users\User\Desktop\гармошки-729x10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571480"/>
            <a:ext cx="3214710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07" t="11887" r="4198" b="17558"/>
          <a:stretch/>
        </p:blipFill>
        <p:spPr>
          <a:xfrm>
            <a:off x="1071538" y="1000108"/>
            <a:ext cx="1944217" cy="37444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352" r="19695"/>
          <a:stretch/>
        </p:blipFill>
        <p:spPr>
          <a:xfrm>
            <a:off x="3786182" y="2143116"/>
            <a:ext cx="1676562" cy="38884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51" t="12201" r="7475" b="20600"/>
          <a:stretch/>
        </p:blipFill>
        <p:spPr>
          <a:xfrm rot="5400000">
            <a:off x="5365572" y="1849610"/>
            <a:ext cx="3888432" cy="1760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030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Что такое </a:t>
            </a:r>
            <a:r>
              <a:rPr lang="ru-RU" dirty="0" err="1" smtClean="0">
                <a:solidFill>
                  <a:schemeClr val="tx1"/>
                </a:solidFill>
              </a:rPr>
              <a:t>лэпбук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en-US" dirty="0" err="1" smtClean="0">
                <a:solidFill>
                  <a:schemeClr val="tx1"/>
                </a:solidFill>
              </a:rPr>
              <a:t>lapbook</a:t>
            </a:r>
            <a:r>
              <a:rPr lang="en-US" dirty="0" smtClean="0">
                <a:solidFill>
                  <a:schemeClr val="tx1"/>
                </a:solidFill>
              </a:rPr>
              <a:t>)?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64722" y="2247900"/>
            <a:ext cx="5814555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C0CDE5-970C-4CC4-BF43-0DA127E73E82}" type="slidenum">
              <a:rPr lang="ru-RU" noProof="0" smtClean="0"/>
              <a:pPr rtl="0"/>
              <a:t>30</a:t>
            </a:fld>
            <a:endParaRPr lang="ru-RU" noProof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 pronouns+ to be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1041" y="2096994"/>
            <a:ext cx="4744881" cy="376854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99910" y="2181087"/>
            <a:ext cx="4825440" cy="3519796"/>
          </a:xfrm>
        </p:spPr>
      </p:pic>
    </p:spTree>
    <p:extLst>
      <p:ext uri="{BB962C8B-B14F-4D97-AF65-F5344CB8AC3E}">
        <p14:creationId xmlns="" xmlns:p14="http://schemas.microsoft.com/office/powerpoint/2010/main" val="96798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785926"/>
            <a:ext cx="5383223" cy="424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 be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2000240"/>
            <a:ext cx="3910282" cy="4191011"/>
          </a:xfrm>
        </p:spPr>
      </p:pic>
      <p:pic>
        <p:nvPicPr>
          <p:cNvPr id="8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800" y="1928803"/>
            <a:ext cx="3787918" cy="41878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3108" y="714356"/>
            <a:ext cx="6097603" cy="531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17" y="500042"/>
            <a:ext cx="7615273" cy="561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69" y="571480"/>
            <a:ext cx="7639421" cy="539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2057" y="428604"/>
            <a:ext cx="7871909" cy="569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70" y="1214422"/>
            <a:ext cx="5624530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e5fd792a91f9428b24e02ee75f0a1ab3--french-fries-teacher-resourc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143931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78007" y="500042"/>
            <a:ext cx="7523083" cy="5619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en-US" dirty="0" smtClean="0"/>
              <a:t>CLIL-</a:t>
            </a:r>
            <a:r>
              <a:rPr lang="ru-RU" dirty="0" smtClean="0"/>
              <a:t>технология (</a:t>
            </a:r>
            <a:r>
              <a:rPr lang="en-US" dirty="0" smtClean="0"/>
              <a:t>Content and Language Integrated Learning –</a:t>
            </a:r>
            <a:r>
              <a:rPr lang="ru-RU" dirty="0" smtClean="0"/>
              <a:t>Предметно-языковое интегрированное обучение)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Концепция </a:t>
            </a:r>
            <a:r>
              <a:rPr lang="ru-RU" dirty="0" err="1" smtClean="0">
                <a:solidFill>
                  <a:schemeClr val="tx1"/>
                </a:solidFill>
              </a:rPr>
              <a:t>лэпбукинга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C0CDE5-970C-4CC4-BF43-0DA127E73E82}" type="slidenum">
              <a:rPr lang="ru-RU" noProof="0" smtClean="0"/>
              <a:pPr rtl="0"/>
              <a:t>40</a:t>
            </a:fld>
            <a:endParaRPr lang="ru-RU" noProof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2126" y="1819519"/>
            <a:ext cx="4496342" cy="4572032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8871" y="2258578"/>
            <a:ext cx="4424904" cy="3765352"/>
          </a:xfrm>
        </p:spPr>
      </p:pic>
    </p:spTree>
    <p:extLst>
      <p:ext uri="{BB962C8B-B14F-4D97-AF65-F5344CB8AC3E}">
        <p14:creationId xmlns="" xmlns:p14="http://schemas.microsoft.com/office/powerpoint/2010/main" val="8747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56263" cy="105425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5" name="Picture 4" descr="http://s4.pic4you.ru/y2014/06-26/12216/44660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23828" y="1592799"/>
            <a:ext cx="3024335" cy="5976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8589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idx="1"/>
          </p:nvPr>
        </p:nvSpPr>
        <p:spPr>
          <a:xfrm>
            <a:off x="285720" y="2000240"/>
            <a:ext cx="8352928" cy="3877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r>
              <a:rPr lang="ru-RU" dirty="0" err="1" smtClean="0"/>
              <a:t>Лэпбук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lapbook</a:t>
            </a:r>
            <a:r>
              <a:rPr lang="ru-RU" dirty="0"/>
              <a:t>) –в дословном переводе с английского значит «наколенная книга» (</a:t>
            </a:r>
            <a:r>
              <a:rPr lang="ru-RU" dirty="0" err="1"/>
              <a:t>lap</a:t>
            </a:r>
            <a:r>
              <a:rPr lang="ru-RU" dirty="0"/>
              <a:t> –колени, </a:t>
            </a:r>
            <a:r>
              <a:rPr lang="ru-RU" dirty="0" err="1"/>
              <a:t>book</a:t>
            </a:r>
            <a:r>
              <a:rPr lang="ru-RU" dirty="0"/>
              <a:t>- книга). </a:t>
            </a:r>
            <a:endParaRPr lang="en-US" dirty="0" smtClean="0"/>
          </a:p>
          <a:p>
            <a:r>
              <a:rPr lang="ru-RU" dirty="0" smtClean="0"/>
              <a:t>Это </a:t>
            </a:r>
            <a:r>
              <a:rPr lang="ru-RU" dirty="0"/>
              <a:t>самодельная бумажная книжечка с кармашками, дверками, окошками, подвижными деталями, которые ребенок может доставать, перекладывать, складывать по своему усмотрению. В ней собирается материал по какой-то определенной </a:t>
            </a:r>
            <a:r>
              <a:rPr lang="ru-RU" dirty="0" smtClean="0"/>
              <a:t>теме или за период обучения(2 класс)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548680"/>
            <a:ext cx="7158901" cy="105425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Что такое </a:t>
            </a:r>
            <a:r>
              <a:rPr lang="ru-RU" dirty="0" err="1" smtClean="0">
                <a:solidFill>
                  <a:schemeClr val="tx1"/>
                </a:solidFill>
              </a:rPr>
              <a:t>лэпбук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0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Низкая мотивация изучения английского языка</a:t>
            </a:r>
          </a:p>
          <a:p>
            <a:r>
              <a:rPr lang="ru-RU" dirty="0" smtClean="0"/>
              <a:t>Активная работа на уроке, но плохое усвоение материала</a:t>
            </a:r>
          </a:p>
          <a:p>
            <a:r>
              <a:rPr lang="ru-RU" dirty="0" smtClean="0"/>
              <a:t>Низкие результаты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785794"/>
            <a:ext cx="7756263" cy="105425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Стимулы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988840"/>
            <a:ext cx="8647936" cy="44596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Способствует</a:t>
            </a:r>
            <a:r>
              <a:rPr lang="ru-RU" dirty="0"/>
              <a:t>:</a:t>
            </a:r>
            <a:endParaRPr lang="en-US" dirty="0" smtClean="0"/>
          </a:p>
          <a:p>
            <a:r>
              <a:rPr lang="ru-RU" dirty="0" smtClean="0"/>
              <a:t>организации </a:t>
            </a:r>
            <a:r>
              <a:rPr lang="ru-RU" dirty="0"/>
              <a:t>материала по изучаемой </a:t>
            </a:r>
            <a:r>
              <a:rPr lang="ru-RU" dirty="0" smtClean="0"/>
              <a:t>теме;</a:t>
            </a:r>
            <a:endParaRPr lang="ru-RU" dirty="0"/>
          </a:p>
          <a:p>
            <a:r>
              <a:rPr lang="ru-RU" dirty="0" smtClean="0"/>
              <a:t>оформлению результатов совместно</a:t>
            </a:r>
            <a:r>
              <a:rPr lang="ru-RU" dirty="0"/>
              <a:t>й</a:t>
            </a:r>
            <a:r>
              <a:rPr lang="ru-RU" dirty="0" smtClean="0"/>
              <a:t>  проектной </a:t>
            </a:r>
            <a:r>
              <a:rPr lang="en-US" dirty="0" smtClean="0"/>
              <a:t>           </a:t>
            </a:r>
            <a:r>
              <a:rPr lang="ru-RU" dirty="0" smtClean="0"/>
              <a:t>деятельности;</a:t>
            </a:r>
            <a:endParaRPr lang="ru-RU" dirty="0"/>
          </a:p>
          <a:p>
            <a:r>
              <a:rPr lang="ru-RU" dirty="0" smtClean="0"/>
              <a:t>организации </a:t>
            </a:r>
            <a:r>
              <a:rPr lang="ru-RU" dirty="0"/>
              <a:t>индивидуальной </a:t>
            </a:r>
            <a:r>
              <a:rPr lang="ru-RU" dirty="0" smtClean="0"/>
              <a:t>и                                 </a:t>
            </a:r>
            <a:r>
              <a:rPr lang="ru-RU" dirty="0"/>
              <a:t>самостоятельной работы  с </a:t>
            </a:r>
            <a:r>
              <a:rPr lang="ru-RU" dirty="0" smtClean="0"/>
              <a:t>детьми.</a:t>
            </a:r>
          </a:p>
          <a:p>
            <a:endParaRPr lang="en-US" dirty="0" smtClean="0"/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Это </a:t>
            </a:r>
            <a:r>
              <a:rPr lang="ru-RU" dirty="0">
                <a:solidFill>
                  <a:schemeClr val="tx1"/>
                </a:solidFill>
              </a:rPr>
              <a:t>прекрасный способ подать </a:t>
            </a:r>
            <a:r>
              <a:rPr lang="ru-RU" dirty="0" smtClean="0">
                <a:solidFill>
                  <a:schemeClr val="tx1"/>
                </a:solidFill>
              </a:rPr>
              <a:t>всю</a:t>
            </a:r>
            <a:r>
              <a:rPr lang="en-US" dirty="0" smtClean="0">
                <a:solidFill>
                  <a:schemeClr val="tx1"/>
                </a:solidFill>
              </a:rPr>
              <a:t>                   </a:t>
            </a:r>
            <a:r>
              <a:rPr lang="ru-RU" dirty="0" smtClean="0">
                <a:solidFill>
                  <a:schemeClr val="tx1"/>
                </a:solidFill>
              </a:rPr>
              <a:t>                              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имеющуюся </a:t>
            </a:r>
            <a:r>
              <a:rPr lang="ru-RU" dirty="0">
                <a:solidFill>
                  <a:schemeClr val="tx1"/>
                </a:solidFill>
              </a:rPr>
              <a:t>информацию в </a:t>
            </a:r>
            <a:r>
              <a:rPr lang="ru-RU" dirty="0" smtClean="0">
                <a:solidFill>
                  <a:schemeClr val="tx1"/>
                </a:solidFill>
              </a:rPr>
              <a:t>                                                            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    компактной </a:t>
            </a:r>
            <a:r>
              <a:rPr lang="ru-RU" dirty="0">
                <a:solidFill>
                  <a:schemeClr val="tx1"/>
                </a:solidFill>
              </a:rPr>
              <a:t>форме. </a:t>
            </a:r>
          </a:p>
          <a:p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534400" cy="75895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Значение </a:t>
            </a:r>
            <a:r>
              <a:rPr lang="ru-RU" dirty="0" err="1" smtClean="0">
                <a:solidFill>
                  <a:schemeClr val="tx1"/>
                </a:solidFill>
              </a:rPr>
              <a:t>лэпбука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для </a:t>
            </a:r>
            <a:r>
              <a:rPr lang="ru-RU" dirty="0" smtClean="0">
                <a:solidFill>
                  <a:schemeClr val="tx1"/>
                </a:solidFill>
              </a:rPr>
              <a:t>педагога.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378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Наглядность, интерактивность и «осязаемость»</a:t>
            </a:r>
          </a:p>
          <a:p>
            <a:pPr lvl="1"/>
            <a:r>
              <a:rPr lang="ru-RU" sz="2400" dirty="0" smtClean="0"/>
              <a:t>Повышение мотивации</a:t>
            </a:r>
          </a:p>
          <a:p>
            <a:pPr lvl="1"/>
            <a:r>
              <a:rPr lang="ru-RU" sz="2400" dirty="0" smtClean="0"/>
              <a:t>Лучшее усвоение материала</a:t>
            </a:r>
          </a:p>
          <a:p>
            <a:pPr lvl="1"/>
            <a:r>
              <a:rPr lang="ru-RU" sz="2400" dirty="0" smtClean="0"/>
              <a:t>Повышение качества знаний</a:t>
            </a:r>
          </a:p>
          <a:p>
            <a:pPr lvl="1"/>
            <a:r>
              <a:rPr lang="ru-RU" sz="2400" dirty="0" smtClean="0"/>
              <a:t>Развитие мелкой и крупной моторики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Прогнозирование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07504" y="1844824"/>
            <a:ext cx="8856984" cy="3877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Способствует:</a:t>
            </a:r>
            <a:endParaRPr lang="ru-RU" dirty="0"/>
          </a:p>
          <a:p>
            <a:r>
              <a:rPr lang="ru-RU" dirty="0" smtClean="0"/>
              <a:t>пониманию </a:t>
            </a:r>
            <a:r>
              <a:rPr lang="ru-RU" dirty="0"/>
              <a:t>и запоминанию информации по изучаемой </a:t>
            </a:r>
            <a:r>
              <a:rPr lang="ru-RU" dirty="0" smtClean="0"/>
              <a:t>теме;</a:t>
            </a:r>
            <a:endParaRPr lang="ru-RU" dirty="0"/>
          </a:p>
          <a:p>
            <a:r>
              <a:rPr lang="ru-RU" dirty="0" smtClean="0"/>
              <a:t>приобретению </a:t>
            </a:r>
            <a:r>
              <a:rPr lang="ru-RU" dirty="0"/>
              <a:t>ребенком навыков самостоятельного сбора </a:t>
            </a:r>
            <a:r>
              <a:rPr lang="ru-RU" dirty="0" smtClean="0"/>
              <a:t>информации </a:t>
            </a:r>
            <a:r>
              <a:rPr lang="ru-RU" dirty="0"/>
              <a:t>по изучаемой </a:t>
            </a:r>
            <a:r>
              <a:rPr lang="ru-RU" dirty="0" smtClean="0"/>
              <a:t>теме;</a:t>
            </a:r>
            <a:endParaRPr lang="en-US" dirty="0" smtClean="0"/>
          </a:p>
          <a:p>
            <a:r>
              <a:rPr lang="ru-RU" dirty="0" smtClean="0"/>
              <a:t>развитие моторики;</a:t>
            </a:r>
            <a:endParaRPr lang="ru-RU" dirty="0"/>
          </a:p>
          <a:p>
            <a:r>
              <a:rPr lang="ru-RU" dirty="0" smtClean="0"/>
              <a:t>повторению </a:t>
            </a:r>
            <a:r>
              <a:rPr lang="ru-RU" dirty="0"/>
              <a:t>и закреплению материала по пройденной </a:t>
            </a:r>
            <a:r>
              <a:rPr lang="ru-RU" dirty="0" smtClean="0"/>
              <a:t>теме.</a:t>
            </a:r>
            <a:endParaRPr lang="ru-RU" dirty="0"/>
          </a:p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692696"/>
            <a:ext cx="8534400" cy="1008112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000" b="1" i="1" dirty="0"/>
              <a:t/>
            </a:r>
            <a:br>
              <a:rPr lang="ru-RU" sz="4000" b="1" i="1" dirty="0"/>
            </a:br>
            <a:r>
              <a:rPr lang="ru-RU" sz="6000" dirty="0" smtClean="0">
                <a:solidFill>
                  <a:schemeClr val="tx1"/>
                </a:solidFill>
              </a:rPr>
              <a:t>Значение </a:t>
            </a:r>
            <a:r>
              <a:rPr lang="ru-RU" sz="6000" dirty="0" err="1">
                <a:solidFill>
                  <a:schemeClr val="tx1"/>
                </a:solidFill>
              </a:rPr>
              <a:t>л</a:t>
            </a:r>
            <a:r>
              <a:rPr lang="ru-RU" sz="6000" dirty="0" err="1" smtClean="0">
                <a:solidFill>
                  <a:schemeClr val="tx1"/>
                </a:solidFill>
              </a:rPr>
              <a:t>эпбука</a:t>
            </a:r>
            <a:r>
              <a:rPr lang="ru-RU" sz="6000" dirty="0" smtClean="0">
                <a:solidFill>
                  <a:schemeClr val="tx1"/>
                </a:solidFill>
              </a:rPr>
              <a:t> </a:t>
            </a:r>
            <a:r>
              <a:rPr lang="ru-RU" sz="6000" dirty="0">
                <a:solidFill>
                  <a:schemeClr val="tx1"/>
                </a:solidFill>
              </a:rPr>
              <a:t>для </a:t>
            </a:r>
            <a:r>
              <a:rPr lang="ru-RU" sz="6000" dirty="0" smtClean="0">
                <a:solidFill>
                  <a:schemeClr val="tx1"/>
                </a:solidFill>
              </a:rPr>
              <a:t>ребенка.</a:t>
            </a:r>
            <a:r>
              <a:rPr lang="ru-RU" sz="4000" b="1" i="1" dirty="0" smtClean="0">
                <a:solidFill>
                  <a:schemeClr val="tx1"/>
                </a:solidFill>
              </a:rPr>
              <a:t/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2536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639</TotalTime>
  <Words>751</Words>
  <Application>Microsoft Office PowerPoint</Application>
  <PresentationFormat>Экран (4:3)</PresentationFormat>
  <Paragraphs>139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Твердый переплет</vt:lpstr>
      <vt:lpstr> </vt:lpstr>
      <vt:lpstr>«Час работы научит большему, чем день объяснений, ибо, занимая ребенка в мастерской, его руки работают на пользу его ума» </vt:lpstr>
      <vt:lpstr>Что такое лэпбук(lapbook)?</vt:lpstr>
      <vt:lpstr>Концепция лэпбукинга </vt:lpstr>
      <vt:lpstr>Что такое лэпбук?</vt:lpstr>
      <vt:lpstr>Стимулы </vt:lpstr>
      <vt:lpstr> Значение лэпбука для педагога. </vt:lpstr>
      <vt:lpstr>Прогнозирование </vt:lpstr>
      <vt:lpstr>  Значение лэпбука для ребенка.  </vt:lpstr>
      <vt:lpstr>«Творческое взаимодействие» </vt:lpstr>
      <vt:lpstr>Слайд 11</vt:lpstr>
      <vt:lpstr>Лэпбук отвечает требованиям ФГОС:</vt:lpstr>
      <vt:lpstr>Как изготовить лэпбук?  I этап – Выбор темы</vt:lpstr>
      <vt:lpstr>II этап План</vt:lpstr>
      <vt:lpstr>III этап - Макет</vt:lpstr>
      <vt:lpstr>IV этап - оформление</vt:lpstr>
      <vt:lpstr>Индивидуальный лэпбук</vt:lpstr>
      <vt:lpstr>Индивидуальный лэпбук</vt:lpstr>
      <vt:lpstr>Коллективный лэпбук </vt:lpstr>
      <vt:lpstr>2 класс</vt:lpstr>
      <vt:lpstr>Слайд 21</vt:lpstr>
      <vt:lpstr>Слайд 22</vt:lpstr>
      <vt:lpstr>6 класс</vt:lpstr>
      <vt:lpstr>Слайд 24</vt:lpstr>
      <vt:lpstr>London</vt:lpstr>
      <vt:lpstr>Слайд 26</vt:lpstr>
      <vt:lpstr>Что нужно для создания лэпбука?</vt:lpstr>
      <vt:lpstr>Слайд 28</vt:lpstr>
      <vt:lpstr>Слайд 29</vt:lpstr>
      <vt:lpstr>Personal pronouns+ to be</vt:lpstr>
      <vt:lpstr>Слайд 31</vt:lpstr>
      <vt:lpstr>To  be</vt:lpstr>
      <vt:lpstr>Слайд 33</vt:lpstr>
      <vt:lpstr>Слайд 34</vt:lpstr>
      <vt:lpstr>Слайд 35</vt:lpstr>
      <vt:lpstr>Слайд 36</vt:lpstr>
      <vt:lpstr> </vt:lpstr>
      <vt:lpstr>Слайд 38</vt:lpstr>
      <vt:lpstr>Слайд 39</vt:lpstr>
      <vt:lpstr>Слайд 40</vt:lpstr>
      <vt:lpstr>Слайд 41</vt:lpstr>
      <vt:lpstr>Спасибо за внимание!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лепбук?</dc:title>
  <dc:creator>Admin</dc:creator>
  <cp:lastModifiedBy>User</cp:lastModifiedBy>
  <cp:revision>116</cp:revision>
  <dcterms:created xsi:type="dcterms:W3CDTF">2015-12-01T17:04:29Z</dcterms:created>
  <dcterms:modified xsi:type="dcterms:W3CDTF">2021-12-03T06:59:34Z</dcterms:modified>
</cp:coreProperties>
</file>