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658" y="-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0A33AC-B62E-4551-B397-B6D6F44894A4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D69122-02C3-4917-94EB-761820A4E78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автоматизацию звука [ Ш ]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слогах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словах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предложениях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789040"/>
            <a:ext cx="4032120" cy="1656184"/>
          </a:xfrm>
          <a:ln>
            <a:solidFill>
              <a:srgbClr val="00B05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Товкайло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Анастасия Александровна</a:t>
            </a:r>
          </a:p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"Детский сад комбинированного вида №8"</a:t>
            </a:r>
          </a:p>
          <a:p>
            <a:endParaRPr lang="ru-RU" sz="1800" i="1" dirty="0"/>
          </a:p>
        </p:txBody>
      </p:sp>
      <p:pic>
        <p:nvPicPr>
          <p:cNvPr id="4" name="Рисунок 3" descr="логопед_картин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80928"/>
            <a:ext cx="388843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2" name="Picture 14" descr="lyagushka-mil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41" name="Picture 13" descr="lyagushka-mil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40" name="Picture 12" descr="lyagushka-mil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39" name="Рисунок 19" descr="lyagushka-mil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124744"/>
            <a:ext cx="1190625" cy="1485900"/>
          </a:xfrm>
          <a:prstGeom prst="rect">
            <a:avLst/>
          </a:prstGeom>
          <a:noFill/>
        </p:spPr>
      </p:pic>
      <p:pic>
        <p:nvPicPr>
          <p:cNvPr id="22537" name="Picture 9" descr="pushka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1800200" cy="1800200"/>
          </a:xfrm>
          <a:prstGeom prst="rect">
            <a:avLst/>
          </a:prstGeom>
          <a:noFill/>
        </p:spPr>
      </p:pic>
      <p:pic>
        <p:nvPicPr>
          <p:cNvPr id="22536" name="Picture 8" descr="pushka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4756" y="2924944"/>
            <a:ext cx="1800199" cy="1800199"/>
          </a:xfrm>
          <a:prstGeom prst="rect">
            <a:avLst/>
          </a:prstGeom>
          <a:noFill/>
        </p:spPr>
      </p:pic>
      <p:pic>
        <p:nvPicPr>
          <p:cNvPr id="22535" name="Picture 7" descr="pushka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924944"/>
            <a:ext cx="1800200" cy="1800200"/>
          </a:xfrm>
          <a:prstGeom prst="rect">
            <a:avLst/>
          </a:prstGeom>
          <a:noFill/>
        </p:spPr>
      </p:pic>
      <p:pic>
        <p:nvPicPr>
          <p:cNvPr id="22534" name="Рисунок 21" descr="pushka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924944"/>
            <a:ext cx="1786508" cy="1786508"/>
          </a:xfrm>
          <a:prstGeom prst="rect">
            <a:avLst/>
          </a:prstGeom>
          <a:noFill/>
        </p:spPr>
      </p:pic>
      <p:pic>
        <p:nvPicPr>
          <p:cNvPr id="22533" name="Picture 5" descr="cattails-4257085_12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869160"/>
            <a:ext cx="1381125" cy="1647825"/>
          </a:xfrm>
          <a:prstGeom prst="rect">
            <a:avLst/>
          </a:prstGeom>
          <a:noFill/>
        </p:spPr>
      </p:pic>
      <p:pic>
        <p:nvPicPr>
          <p:cNvPr id="22532" name="Picture 4" descr="cattails-4257085_12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31" name="Picture 3" descr="cattails-4257085_12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30" name="Picture 2" descr="cattails-4257085_12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797152"/>
            <a:ext cx="1381125" cy="1647825"/>
          </a:xfrm>
          <a:prstGeom prst="rect">
            <a:avLst/>
          </a:prstGeom>
          <a:noFill/>
        </p:spPr>
      </p:pic>
      <p:pic>
        <p:nvPicPr>
          <p:cNvPr id="22529" name="Рисунок 22" descr="cattails-4257085_12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869160"/>
            <a:ext cx="1381125" cy="1647825"/>
          </a:xfrm>
          <a:prstGeom prst="rect">
            <a:avLst/>
          </a:prstGeom>
          <a:noFill/>
        </p:spPr>
      </p:pic>
      <p:pic>
        <p:nvPicPr>
          <p:cNvPr id="22538" name="Рисунок 19" descr="lyagushka-milay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1124744"/>
            <a:ext cx="1196975" cy="1495425"/>
          </a:xfrm>
          <a:prstGeom prst="rect">
            <a:avLst/>
          </a:prstGeom>
          <a:noFill/>
        </p:spPr>
      </p:pic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0" y="8394070"/>
            <a:ext cx="110799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0" y="1369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1200" algn="l"/>
                <a:tab pos="396240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51200" algn="l"/>
                <a:tab pos="396240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0" y="15344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3" name="Рисунок 23" descr="https://fs00.infourok.ru/images/doc/201/229198/hello_html_m242827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1296143" cy="1240328"/>
          </a:xfrm>
          <a:prstGeom prst="rect">
            <a:avLst/>
          </a:prstGeom>
          <a:noFill/>
        </p:spPr>
      </p:pic>
      <p:pic>
        <p:nvPicPr>
          <p:cNvPr id="21521" name="Рисунок 26" descr="https://boardbones.ru/wa-data/public/shop/products/80/09/980/images/2814/2814.970.jpg"/>
          <p:cNvPicPr>
            <a:picLocks noChangeAspect="1" noChangeArrowheads="1"/>
          </p:cNvPicPr>
          <p:nvPr/>
        </p:nvPicPr>
        <p:blipFill>
          <a:blip r:embed="rId3" cstate="print"/>
          <a:srcRect l="12213" t="21584" r="9267" b="16547"/>
          <a:stretch>
            <a:fillRect/>
          </a:stretch>
        </p:blipFill>
        <p:spPr bwMode="auto">
          <a:xfrm>
            <a:off x="6516216" y="1916832"/>
            <a:ext cx="1728192" cy="1120758"/>
          </a:xfrm>
          <a:prstGeom prst="rect">
            <a:avLst/>
          </a:prstGeom>
          <a:noFill/>
        </p:spPr>
      </p:pic>
      <p:pic>
        <p:nvPicPr>
          <p:cNvPr id="21520" name="Рисунок 35" descr="https://imya-sonnik.ru/wp-content/uploads/2019/10/shuba-iz-nork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356992"/>
            <a:ext cx="1152128" cy="1325736"/>
          </a:xfrm>
          <a:prstGeom prst="rect">
            <a:avLst/>
          </a:prstGeom>
          <a:noFill/>
        </p:spPr>
      </p:pic>
      <p:pic>
        <p:nvPicPr>
          <p:cNvPr id="21519" name="Рисунок 29" descr="https://images.ru.prom.st/652806030_w640_h640_podushka-la-redou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5085184"/>
            <a:ext cx="1296144" cy="1296144"/>
          </a:xfrm>
          <a:prstGeom prst="rect">
            <a:avLst/>
          </a:prstGeom>
          <a:noFill/>
        </p:spPr>
      </p:pic>
      <p:pic>
        <p:nvPicPr>
          <p:cNvPr id="21518" name="Рисунок 38" descr="https://images.ru.prom.st/586894635_w640_h640_radioupravlyaemaya-mashina-mz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3356992"/>
            <a:ext cx="1368152" cy="1360951"/>
          </a:xfrm>
          <a:prstGeom prst="rect">
            <a:avLst/>
          </a:prstGeom>
          <a:noFill/>
        </p:spPr>
      </p:pic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-1648835"/>
            <a:ext cx="701711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Игра «Доскажи словечко!»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211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2100590"/>
            <a:ext cx="11079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0" y="9530090"/>
            <a:ext cx="11079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11820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89500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Рисунок 38" descr="https://prime-wood.ru/image/cache/catalog/visko/meneddjer/sho-01_58-1280x905.jpg"/>
          <p:cNvPicPr/>
          <p:nvPr/>
        </p:nvPicPr>
        <p:blipFill>
          <a:blip r:embed="rId7" cstate="print"/>
          <a:srcRect l="21112" t="5344" r="23224"/>
          <a:stretch>
            <a:fillRect/>
          </a:stretch>
        </p:blipFill>
        <p:spPr bwMode="auto">
          <a:xfrm>
            <a:off x="6588224" y="4869160"/>
            <a:ext cx="1059542" cy="164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1" y="2708920"/>
            <a:ext cx="1403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11561" y="2420888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Плюшевый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23929" y="2636912"/>
            <a:ext cx="3471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      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Дедушкины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79512" y="6021288"/>
            <a:ext cx="4574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Новая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83569" y="3244334"/>
            <a:ext cx="4342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У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Яши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11960" y="4293096"/>
            <a:ext cx="2291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	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Бабушкина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644009" y="5949280"/>
            <a:ext cx="2686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Дубовый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908720"/>
            <a:ext cx="54726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Игра «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cdn5.imgbb.ru/sp/user/65/653087/201905/e04e69befd963408ded48cefa50ccd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2816"/>
            <a:ext cx="1584176" cy="1217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348880"/>
            <a:ext cx="5814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Ша-ша-ша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Маша моет…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kotofoto.ru/product_img/3777/237839/237839_karandashi_tsvetnye_koh_i_noor_krot_36_tsvetov_grifel_3_2_mm_zatochennye_evropodves_3655036026ksrv_4.jpg"/>
          <p:cNvPicPr/>
          <p:nvPr/>
        </p:nvPicPr>
        <p:blipFill>
          <a:blip r:embed="rId3" cstate="print"/>
          <a:srcRect l="9246" t="11486" r="10364" b="11487"/>
          <a:stretch>
            <a:fillRect/>
          </a:stretch>
        </p:blipFill>
        <p:spPr bwMode="auto">
          <a:xfrm>
            <a:off x="2483768" y="3140968"/>
            <a:ext cx="15121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4149080"/>
            <a:ext cx="2339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Ши-ши-ши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них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982998"/>
            <a:ext cx="60021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Шок-шок-шок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углу стоит….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avatars.mds.yandex.net/get-zen_doc/1584893/pub_5e685476b4e2b434ba67e231_5e68549eee97541f751b75ca/scale_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772816"/>
            <a:ext cx="2043441" cy="136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freshmemory.ru/wp-content/uploads/2019/08/b57ce0777f7e9b5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869160"/>
            <a:ext cx="165618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499992" y="2276872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Ышка-ышка-ышка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мешке серенькая…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s://im0-tub-ru.yandex.net/i?id=23af30529ea4f89d1ab855cf8d94d9a3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717032"/>
            <a:ext cx="2303236" cy="115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im0-tub-ru.yandex.net/i?id=0dc8f63f556c214d1865d2cc0668f774-l&amp;n=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5085184"/>
            <a:ext cx="216024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779912" y="3244334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Уш-уш-уш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папа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починил наш….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39952" y="3244334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Уш-уш-уш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саду много…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Игра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«Четвёртый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лишний»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:\ИНСТАГРАММ\Игры на автоматизацию звука Ш\img3.jpg"/>
          <p:cNvPicPr/>
          <p:nvPr/>
        </p:nvPicPr>
        <p:blipFill>
          <a:blip r:embed="rId2" cstate="print"/>
          <a:srcRect t="13742" r="4082"/>
          <a:stretch>
            <a:fillRect/>
          </a:stretch>
        </p:blipFill>
        <p:spPr bwMode="auto">
          <a:xfrm>
            <a:off x="467544" y="1484784"/>
            <a:ext cx="820891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.znanio.ru/methodology/images/e2/eb/e2ebb0a413d530a28d6407ad7d53801bb47bc6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823035" cy="573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90556" y="-694728"/>
            <a:ext cx="516288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Закончи предложение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-1356447"/>
            <a:ext cx="31962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 и Маша  нашли...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www.fauzer.ru/wa-data/public/shop/products/67/35/43567/images/54872/54872.750x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1973942" cy="19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Рисунок 72" descr="https://images.ru.prom.st/586894635_w640_h640_radioupravlyaemaya-mashina-m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060848"/>
            <a:ext cx="1962150" cy="1943100"/>
          </a:xfrm>
          <a:prstGeom prst="rect">
            <a:avLst/>
          </a:prstGeom>
          <a:noFill/>
        </p:spPr>
      </p:pic>
      <p:pic>
        <p:nvPicPr>
          <p:cNvPr id="25612" name="Рисунок 77" descr="https://avatars.mds.yandex.net/get-zen_doc/1645803/pub_5dd151f4e7b50530845df431_5dd17509f3cd8870191c9679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060848"/>
            <a:ext cx="1800200" cy="1943100"/>
          </a:xfrm>
          <a:prstGeom prst="rect">
            <a:avLst/>
          </a:prstGeom>
          <a:noFill/>
        </p:spPr>
      </p:pic>
      <p:pic>
        <p:nvPicPr>
          <p:cNvPr id="25610" name="Рисунок 93" descr="https://cdn.vectorstock.com/i/1000x1000/65/73/water-reed-plant-cattails-green-leaf-vector-13746573.jpg"/>
          <p:cNvPicPr>
            <a:picLocks noChangeAspect="1" noChangeArrowheads="1"/>
          </p:cNvPicPr>
          <p:nvPr/>
        </p:nvPicPr>
        <p:blipFill>
          <a:blip r:embed="rId5" cstate="print"/>
          <a:srcRect b="8571"/>
          <a:stretch>
            <a:fillRect/>
          </a:stretch>
        </p:blipFill>
        <p:spPr bwMode="auto">
          <a:xfrm>
            <a:off x="5652120" y="4437112"/>
            <a:ext cx="1666875" cy="2016224"/>
          </a:xfrm>
          <a:prstGeom prst="rect">
            <a:avLst/>
          </a:prstGeom>
          <a:noFill/>
        </p:spPr>
      </p:pic>
      <p:pic>
        <p:nvPicPr>
          <p:cNvPr id="25609" name="Рисунок 96" descr="https://illustrators.ru/uploads/illustration/image/1301393/main_%D0%9A%D0%BE%D1%88%D0%BA%D0%B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437112"/>
            <a:ext cx="1695450" cy="2005583"/>
          </a:xfrm>
          <a:prstGeom prst="rect">
            <a:avLst/>
          </a:prstGeom>
          <a:noFill/>
        </p:spPr>
      </p:pic>
      <p:sp>
        <p:nvSpPr>
          <p:cNvPr id="25608" name="AutoShape 8"/>
          <p:cNvSpPr>
            <a:spLocks noChangeAspect="1" noChangeArrowheads="1"/>
          </p:cNvSpPr>
          <p:nvPr/>
        </p:nvSpPr>
        <p:spPr bwMode="auto">
          <a:xfrm>
            <a:off x="0" y="106203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7" name="Рисунок 102" descr="https://avatars.mds.yandex.net/i?id=50066bbc719498028c074d7c7cee1c70-5616376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2060848"/>
            <a:ext cx="1962150" cy="1947292"/>
          </a:xfrm>
          <a:prstGeom prst="rect">
            <a:avLst/>
          </a:prstGeom>
          <a:noFill/>
        </p:spPr>
      </p:pic>
      <p:pic>
        <p:nvPicPr>
          <p:cNvPr id="25606" name="Рисунок 108" descr="https://avatars.mds.yandex.net/i?id=2951ed508074517a5f02764037ebb831-5228496-images-thumbs&amp;n=13"/>
          <p:cNvPicPr>
            <a:picLocks noChangeAspect="1" noChangeArrowheads="1"/>
          </p:cNvPicPr>
          <p:nvPr/>
        </p:nvPicPr>
        <p:blipFill>
          <a:blip r:embed="rId8" cstate="print"/>
          <a:srcRect b="13333"/>
          <a:stretch>
            <a:fillRect/>
          </a:stretch>
        </p:blipFill>
        <p:spPr bwMode="auto">
          <a:xfrm>
            <a:off x="7236296" y="4437112"/>
            <a:ext cx="1638300" cy="2028825"/>
          </a:xfrm>
          <a:prstGeom prst="rect">
            <a:avLst/>
          </a:prstGeom>
          <a:noFill/>
        </p:spPr>
      </p:pic>
      <p:pic>
        <p:nvPicPr>
          <p:cNvPr id="25605" name="Рисунок 111" descr="https://www.zolotoygus.ru/upload/iblock/f64/f6466b1e9ebc1b5ebcf3d09d980a9e2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720" y="4437112"/>
            <a:ext cx="1819275" cy="2028825"/>
          </a:xfrm>
          <a:prstGeom prst="rect">
            <a:avLst/>
          </a:prstGeom>
          <a:noFill/>
        </p:spPr>
      </p:pic>
      <p:pic>
        <p:nvPicPr>
          <p:cNvPr id="25604" name="Рисунок 114" descr="https://lider-gk24.ru/upload/import_files/d7/d760811c-ae3c-11e2-8544-7446a0fe3124_a7e7f14d-bef6-11e3-9243-7446a0fe3124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7372350" y="2060848"/>
            <a:ext cx="1771650" cy="1956817"/>
          </a:xfrm>
          <a:prstGeom prst="rect">
            <a:avLst/>
          </a:prstGeom>
          <a:noFill/>
        </p:spPr>
      </p:pic>
      <p:pic>
        <p:nvPicPr>
          <p:cNvPr id="25603" name="Рисунок 124" descr="https://xn--80aaeflidi5apd7f.xn--p1ai/image/cache/catalog/tovar/aaeflidi5apd7f-xn-p1ai-image-catalog-tovar-item_image8418-1000x100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4437112"/>
            <a:ext cx="2009775" cy="2009775"/>
          </a:xfrm>
          <a:prstGeom prst="rect">
            <a:avLst/>
          </a:prstGeom>
          <a:noFill/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 и Маша  нашли....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10163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1092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27425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274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i?id=86211216d24bdb3de333a12662232650-587353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437112"/>
            <a:ext cx="2088232" cy="208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95736" y="2420888"/>
            <a:ext cx="528991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24582" name="Picture 6" descr="https://avatars.mds.yandex.net/i?id=b0aca385f17376a2d92f65d18335d1c4-5331420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1743075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4169357"/>
            <a:ext cx="8490914" cy="991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втоматизация звука «Ш» в слогах, словах и предложениях.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Коррекционно-образовательные: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закрепить артикуляцию и изолированное произнесение звука Ш,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продолжать учить правильно произносить звук Ш в слогах и словах, предложениях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Коррекционно-развивающие: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артикуляционную моторику;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фонематический слух;  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силу   ротового выдоха;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зрительное внимание, память, мышление.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Коррекционно-воспитательные: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воспитывать познавательный интерес к логопедическому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анятию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положительный эмоциональный настрой на занятие.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630761_0_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140968"/>
            <a:ext cx="300179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7344816" cy="493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200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Ветер, ветерок, ветрище!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1710387"/>
            <a:ext cx="780431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lang="ru-RU" sz="11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«Повтори, как я!»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Слоги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( Чётко проговорить слоги, соблюдая правильную артикуляцию звука [ Ш ].)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:\ИНСТАГРАММ\IMG_0006.jpg"/>
          <p:cNvPicPr/>
          <p:nvPr/>
        </p:nvPicPr>
        <p:blipFill>
          <a:blip r:embed="rId2" cstate="print"/>
          <a:srcRect l="11272" t="20549" r="4424" b="55750"/>
          <a:stretch>
            <a:fillRect/>
          </a:stretch>
        </p:blipFill>
        <p:spPr bwMode="auto">
          <a:xfrm>
            <a:off x="323528" y="2132856"/>
            <a:ext cx="8496944" cy="202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ИНСТАГРАММ\IMG_0006.jpg"/>
          <p:cNvPicPr/>
          <p:nvPr/>
        </p:nvPicPr>
        <p:blipFill>
          <a:blip r:embed="rId2" cstate="print"/>
          <a:srcRect l="11116" t="69005" r="4405" b="6689"/>
          <a:stretch>
            <a:fillRect/>
          </a:stretch>
        </p:blipFill>
        <p:spPr bwMode="auto">
          <a:xfrm>
            <a:off x="323528" y="4221088"/>
            <a:ext cx="84969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-694729"/>
            <a:ext cx="716234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( Чётко проговорить слова со звуком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 Ш ] в начале слова. 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:\ИНСТАГРАММ\Игры на автоматизацию звука Ш\img7.jpg"/>
          <p:cNvPicPr/>
          <p:nvPr/>
        </p:nvPicPr>
        <p:blipFill>
          <a:blip r:embed="rId2" cstate="print"/>
          <a:srcRect l="8363" t="11111" r="5475" b="9206"/>
          <a:stretch>
            <a:fillRect/>
          </a:stretch>
        </p:blipFill>
        <p:spPr bwMode="auto">
          <a:xfrm>
            <a:off x="467544" y="1412776"/>
            <a:ext cx="8280920" cy="474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Рисунок 6" descr="hello_html_m18038ad4"/>
          <p:cNvPicPr>
            <a:picLocks noChangeAspect="1" noChangeArrowheads="1"/>
          </p:cNvPicPr>
          <p:nvPr/>
        </p:nvPicPr>
        <p:blipFill>
          <a:blip r:embed="rId2" cstate="print"/>
          <a:srcRect t="52039" b="4272"/>
          <a:stretch>
            <a:fillRect/>
          </a:stretch>
        </p:blipFill>
        <p:spPr bwMode="auto">
          <a:xfrm>
            <a:off x="611560" y="1628800"/>
            <a:ext cx="7596336" cy="2142950"/>
          </a:xfrm>
          <a:prstGeom prst="rect">
            <a:avLst/>
          </a:prstGeom>
          <a:noFill/>
        </p:spPr>
      </p:pic>
      <p:pic>
        <p:nvPicPr>
          <p:cNvPr id="19458" name="Рисунок 7" descr="hello_html_m18038ad4"/>
          <p:cNvPicPr>
            <a:picLocks noChangeAspect="1" noChangeArrowheads="1"/>
          </p:cNvPicPr>
          <p:nvPr/>
        </p:nvPicPr>
        <p:blipFill>
          <a:blip r:embed="rId2" cstate="print"/>
          <a:srcRect b="61748"/>
          <a:stretch>
            <a:fillRect/>
          </a:stretch>
        </p:blipFill>
        <p:spPr bwMode="auto">
          <a:xfrm>
            <a:off x="683568" y="4293096"/>
            <a:ext cx="7596336" cy="2035418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-1141004"/>
            <a:ext cx="7311745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baseline="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( Чётко проговорить слова со звуком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 Ш ] в середине слова. 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3114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4077842"/>
            <a:ext cx="441659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11106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-1141004"/>
            <a:ext cx="7028014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Слова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( Чётко проговорить слова со звуком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 Ш ] в конце слова. 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370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Рисунок 8" descr="Avtomatizaciya-zvuka-SH-v-konce-slov-1024x6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386404" cy="424847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501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38" name="Picture 30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942975" cy="942975"/>
          </a:xfrm>
          <a:prstGeom prst="rect">
            <a:avLst/>
          </a:prstGeom>
          <a:noFill/>
        </p:spPr>
      </p:pic>
      <p:pic>
        <p:nvPicPr>
          <p:cNvPr id="17437" name="Picture 29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942975" cy="942975"/>
          </a:xfrm>
          <a:prstGeom prst="rect">
            <a:avLst/>
          </a:prstGeom>
          <a:noFill/>
        </p:spPr>
      </p:pic>
      <p:pic>
        <p:nvPicPr>
          <p:cNvPr id="17436" name="Picture 28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132856"/>
            <a:ext cx="942975" cy="942975"/>
          </a:xfrm>
          <a:prstGeom prst="rect">
            <a:avLst/>
          </a:prstGeom>
          <a:noFill/>
        </p:spPr>
      </p:pic>
      <p:pic>
        <p:nvPicPr>
          <p:cNvPr id="17435" name="Picture 27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942975" cy="942975"/>
          </a:xfrm>
          <a:prstGeom prst="rect">
            <a:avLst/>
          </a:prstGeom>
          <a:noFill/>
        </p:spPr>
      </p:pic>
      <p:pic>
        <p:nvPicPr>
          <p:cNvPr id="17434" name="Picture 26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132856"/>
            <a:ext cx="942975" cy="942975"/>
          </a:xfrm>
          <a:prstGeom prst="rect">
            <a:avLst/>
          </a:prstGeom>
          <a:noFill/>
        </p:spPr>
      </p:pic>
      <p:pic>
        <p:nvPicPr>
          <p:cNvPr id="17433" name="Picture 25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132856"/>
            <a:ext cx="942975" cy="942975"/>
          </a:xfrm>
          <a:prstGeom prst="rect">
            <a:avLst/>
          </a:prstGeom>
          <a:noFill/>
        </p:spPr>
      </p:pic>
      <p:pic>
        <p:nvPicPr>
          <p:cNvPr id="17432" name="Picture 24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2132856"/>
            <a:ext cx="942975" cy="942975"/>
          </a:xfrm>
          <a:prstGeom prst="rect">
            <a:avLst/>
          </a:prstGeom>
          <a:noFill/>
        </p:spPr>
      </p:pic>
      <p:pic>
        <p:nvPicPr>
          <p:cNvPr id="17431" name="Picture 23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132856"/>
            <a:ext cx="942975" cy="942975"/>
          </a:xfrm>
          <a:prstGeom prst="rect">
            <a:avLst/>
          </a:prstGeom>
          <a:noFill/>
        </p:spPr>
      </p:pic>
      <p:pic>
        <p:nvPicPr>
          <p:cNvPr id="17430" name="Picture 22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132856"/>
            <a:ext cx="942975" cy="942975"/>
          </a:xfrm>
          <a:prstGeom prst="rect">
            <a:avLst/>
          </a:prstGeom>
          <a:noFill/>
        </p:spPr>
      </p:pic>
      <p:pic>
        <p:nvPicPr>
          <p:cNvPr id="17429" name="Рисунок 16" descr="ede5a0b28106385a184caa6ae7bdc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132856"/>
            <a:ext cx="942975" cy="942975"/>
          </a:xfrm>
          <a:prstGeom prst="rect">
            <a:avLst/>
          </a:prstGeom>
          <a:noFill/>
        </p:spPr>
      </p:pic>
      <p:pic>
        <p:nvPicPr>
          <p:cNvPr id="17428" name="Picture 20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7" name="Picture 19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6" name="Picture 18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5" name="Picture 17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4" name="Picture 16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3" name="Picture 15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2" name="Picture 14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1" name="Picture 13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73016"/>
            <a:ext cx="885825" cy="1152525"/>
          </a:xfrm>
          <a:prstGeom prst="rect">
            <a:avLst/>
          </a:prstGeom>
          <a:noFill/>
        </p:spPr>
      </p:pic>
      <p:pic>
        <p:nvPicPr>
          <p:cNvPr id="17420" name="Picture 12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573016"/>
            <a:ext cx="885825" cy="1152525"/>
          </a:xfrm>
          <a:prstGeom prst="rect">
            <a:avLst/>
          </a:prstGeom>
          <a:noFill/>
        </p:spPr>
      </p:pic>
      <p:pic>
        <p:nvPicPr>
          <p:cNvPr id="17419" name="Рисунок 9" descr="image_processing20200410-24721-1lqce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573016"/>
            <a:ext cx="885825" cy="1152525"/>
          </a:xfrm>
          <a:prstGeom prst="rect">
            <a:avLst/>
          </a:prstGeom>
          <a:noFill/>
        </p:spPr>
      </p:pic>
      <p:pic>
        <p:nvPicPr>
          <p:cNvPr id="17418" name="Picture 10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7" name="Picture 9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6" name="Picture 8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5" name="Picture 7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4" name="Picture 6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3" name="Picture 5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2" name="Picture 4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1" name="Picture 3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10" name="Picture 2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5157192"/>
            <a:ext cx="819150" cy="1009650"/>
          </a:xfrm>
          <a:prstGeom prst="rect">
            <a:avLst/>
          </a:prstGeom>
          <a:noFill/>
        </p:spPr>
      </p:pic>
      <p:pic>
        <p:nvPicPr>
          <p:cNvPr id="17409" name="Рисунок 10" descr="cattails-4257085_12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5157192"/>
            <a:ext cx="819150" cy="1009650"/>
          </a:xfrm>
          <a:prstGeom prst="rect">
            <a:avLst/>
          </a:prstGeom>
          <a:noFill/>
        </p:spPr>
      </p:pic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0" y="-1394919"/>
            <a:ext cx="8708153" cy="32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«Сосчитай от одного до десяти!»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( 1 шапка, 2 шапки, 3 шапки, 4 шапки,5 шапок, 6 шапок, 7 шапок, 8 шапок, 9 шапок, 10 шапок.)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0" y="21869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0" y="3242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hello_html_m2499ef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45024"/>
            <a:ext cx="1952625" cy="1333500"/>
          </a:xfrm>
          <a:prstGeom prst="rect">
            <a:avLst/>
          </a:prstGeom>
          <a:noFill/>
        </p:spPr>
      </p:pic>
      <p:pic>
        <p:nvPicPr>
          <p:cNvPr id="23559" name="Picture 7" descr="hello_html_m2499ef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45024"/>
            <a:ext cx="2000250" cy="1352550"/>
          </a:xfrm>
          <a:prstGeom prst="rect">
            <a:avLst/>
          </a:prstGeom>
          <a:noFill/>
        </p:spPr>
      </p:pic>
      <p:pic>
        <p:nvPicPr>
          <p:cNvPr id="23558" name="Рисунок 16" descr="hello_html_m2499ef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645024"/>
            <a:ext cx="1944216" cy="1333177"/>
          </a:xfrm>
          <a:prstGeom prst="rect">
            <a:avLst/>
          </a:prstGeom>
          <a:noFill/>
        </p:spPr>
      </p:pic>
      <p:pic>
        <p:nvPicPr>
          <p:cNvPr id="23561" name="Рисунок 15" descr="230_ceda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916832"/>
            <a:ext cx="1916552" cy="1440160"/>
          </a:xfrm>
          <a:prstGeom prst="rect">
            <a:avLst/>
          </a:prstGeom>
          <a:noFill/>
        </p:spPr>
      </p:pic>
      <p:pic>
        <p:nvPicPr>
          <p:cNvPr id="23563" name="Picture 11" descr="230_ceda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916832"/>
            <a:ext cx="1912905" cy="1440160"/>
          </a:xfrm>
          <a:prstGeom prst="rect">
            <a:avLst/>
          </a:prstGeom>
          <a:noFill/>
        </p:spPr>
      </p:pic>
      <p:pic>
        <p:nvPicPr>
          <p:cNvPr id="23553" name="Рисунок 18" descr="64-649770_cartoon-katze-cartoon-picture-of-ca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157192"/>
            <a:ext cx="1504950" cy="1446212"/>
          </a:xfrm>
          <a:prstGeom prst="rect">
            <a:avLst/>
          </a:prstGeom>
          <a:noFill/>
        </p:spPr>
      </p:pic>
      <p:pic>
        <p:nvPicPr>
          <p:cNvPr id="23554" name="Picture 2" descr="64-649770_cartoon-katze-cartoon-picture-of-c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7904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5" name="Picture 3" descr="64-649770_cartoon-katze-cartoon-picture-of-c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6" name="Picture 4" descr="64-649770_cartoon-katze-cartoon-picture-of-c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5157192"/>
            <a:ext cx="1504950" cy="1450975"/>
          </a:xfrm>
          <a:prstGeom prst="rect">
            <a:avLst/>
          </a:prstGeom>
          <a:noFill/>
        </p:spPr>
      </p:pic>
      <p:pic>
        <p:nvPicPr>
          <p:cNvPr id="23557" name="Picture 5" descr="64-649770_cartoon-katze-cartoon-picture-of-c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39050" y="5157192"/>
            <a:ext cx="1504950" cy="1450975"/>
          </a:xfrm>
          <a:prstGeom prst="rect">
            <a:avLst/>
          </a:prstGeom>
          <a:noFill/>
        </p:spPr>
      </p:pic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-1464169"/>
            <a:ext cx="781919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lang="ru-RU" sz="30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«Один-много»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( шишка- шишки, кошка- кошки, кукушка- кукушки, мешок- мешки...)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5075" algn="l"/>
                <a:tab pos="41592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79512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6000" algn="l"/>
                <a:tab pos="11747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542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1825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018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0" y="5429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3550" algn="l"/>
              </a:tabLst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035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15" descr="230_ceda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916832"/>
            <a:ext cx="1916552" cy="1440160"/>
          </a:xfrm>
          <a:prstGeom prst="rect">
            <a:avLst/>
          </a:prstGeom>
          <a:noFill/>
        </p:spPr>
      </p:pic>
      <p:pic>
        <p:nvPicPr>
          <p:cNvPr id="22" name="Рисунок 15" descr="230_ceda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7448" y="1916832"/>
            <a:ext cx="1916552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314</Words>
  <Application>Microsoft Office PowerPoint</Application>
  <PresentationFormat>Экран (4:3)</PresentationFormat>
  <Paragraphs>209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«Игры на автоматизацию звука [ Ш ] в слогах, словах  и предложениях»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15</cp:revision>
  <dcterms:created xsi:type="dcterms:W3CDTF">2022-01-04T12:31:44Z</dcterms:created>
  <dcterms:modified xsi:type="dcterms:W3CDTF">2022-01-04T14:57:06Z</dcterms:modified>
</cp:coreProperties>
</file>