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6" r:id="rId2"/>
    <p:sldId id="257" r:id="rId3"/>
    <p:sldId id="271" r:id="rId4"/>
    <p:sldId id="272" r:id="rId5"/>
    <p:sldId id="264" r:id="rId6"/>
    <p:sldId id="265" r:id="rId7"/>
    <p:sldId id="266" r:id="rId8"/>
    <p:sldId id="268" r:id="rId9"/>
    <p:sldId id="269" r:id="rId10"/>
    <p:sldId id="273" r:id="rId11"/>
    <p:sldId id="270"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56" autoAdjust="0"/>
    <p:restoredTop sz="94660"/>
  </p:normalViewPr>
  <p:slideViewPr>
    <p:cSldViewPr>
      <p:cViewPr varScale="1">
        <p:scale>
          <a:sx n="72" d="100"/>
          <a:sy n="72" d="100"/>
        </p:scale>
        <p:origin x="138"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22-11-06T13:28:54.104"/>
    </inkml:context>
    <inkml:brush xml:id="br0">
      <inkml:brushProperty name="width" value="0.05292" units="cm"/>
      <inkml:brushProperty name="height" value="0.05292" units="cm"/>
      <inkml:brushProperty name="color" value="#FF0000"/>
    </inkml:brush>
  </inkml:definitions>
  <inkml:trace contextRef="#ctx0" brushRef="#br0">3746 16718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42C6B9-5E73-499C-9D00-1F1E636065E3}" type="datetimeFigureOut">
              <a:rPr lang="ru-RU" smtClean="0"/>
              <a:t>22.11.2022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0F0766-CD31-49CE-8959-6280AFBA2921}" type="slidenum">
              <a:rPr lang="ru-RU" smtClean="0"/>
              <a:t>‹#›</a:t>
            </a:fld>
            <a:endParaRPr lang="ru-RU"/>
          </a:p>
        </p:txBody>
      </p:sp>
    </p:spTree>
    <p:extLst>
      <p:ext uri="{BB962C8B-B14F-4D97-AF65-F5344CB8AC3E}">
        <p14:creationId xmlns:p14="http://schemas.microsoft.com/office/powerpoint/2010/main" val="1045341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7E75C894-BBCD-44D0-BDC4-F468EF29EB65}" type="datetimeFigureOut">
              <a:rPr lang="ru-RU" smtClean="0"/>
              <a:t>22.11.2022</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75C894-BBCD-44D0-BDC4-F468EF29EB65}"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75C894-BBCD-44D0-BDC4-F468EF29EB65}"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75C894-BBCD-44D0-BDC4-F468EF29EB65}"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5DC4A-B6E5-4D76-9E11-7BEE23EE2287}"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75C894-BBCD-44D0-BDC4-F468EF29EB65}" type="datetimeFigureOut">
              <a:rPr lang="ru-RU" smtClean="0"/>
              <a:t>22.11.2022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C25DC4A-B6E5-4D76-9E11-7BEE23EE2287}"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E75C894-BBCD-44D0-BDC4-F468EF29EB65}"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5DC4A-B6E5-4D76-9E11-7BEE23EE2287}" type="slidenum">
              <a:rPr lang="ru-RU" smtClean="0"/>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7E75C894-BBCD-44D0-BDC4-F468EF29EB65}" type="datetimeFigureOut">
              <a:rPr lang="ru-RU" smtClean="0"/>
              <a:t>22.11.2022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E75C894-BBCD-44D0-BDC4-F468EF29EB65}" type="datetimeFigureOut">
              <a:rPr lang="ru-RU" smtClean="0"/>
              <a:t>22.11.2022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C25DC4A-B6E5-4D76-9E11-7BEE23EE2287}"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75C894-BBCD-44D0-BDC4-F468EF29EB65}"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75C894-BBCD-44D0-BDC4-F468EF29EB65}"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5DC4A-B6E5-4D76-9E11-7BEE23EE2287}" type="slidenum">
              <a:rPr lang="ru-RU" smtClean="0"/>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75C894-BBCD-44D0-BDC4-F468EF29EB65}" type="datetimeFigureOut">
              <a:rPr lang="ru-RU" smtClean="0"/>
              <a:t>22.11.2022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C25DC4A-B6E5-4D76-9E11-7BEE23EE228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E75C894-BBCD-44D0-BDC4-F468EF29EB65}" type="datetimeFigureOut">
              <a:rPr lang="ru-RU" smtClean="0"/>
              <a:t>22.11.2022</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3C25DC4A-B6E5-4D76-9E11-7BEE23EE228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jpg"/><Relationship Id="rId1" Type="http://schemas.openxmlformats.org/officeDocument/2006/relationships/slideLayout" Target="../slideLayouts/slideLayout9.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196752"/>
            <a:ext cx="6400800" cy="1295400"/>
          </a:xfrm>
        </p:spPr>
        <p:txBody>
          <a:bodyPr/>
          <a:lstStyle/>
          <a:p>
            <a:r>
              <a:rPr lang="en-US" dirty="0"/>
              <a:t>Bunin Ivan </a:t>
            </a:r>
            <a:r>
              <a:rPr lang="en-US" dirty="0" err="1"/>
              <a:t>Alekseevich</a:t>
            </a:r>
            <a:endParaRPr lang="ru-RU" dirty="0"/>
          </a:p>
        </p:txBody>
      </p:sp>
      <p:sp>
        <p:nvSpPr>
          <p:cNvPr id="3" name="Подзаголовок 2"/>
          <p:cNvSpPr>
            <a:spLocks noGrp="1"/>
          </p:cNvSpPr>
          <p:nvPr>
            <p:ph type="subTitle" idx="1"/>
          </p:nvPr>
        </p:nvSpPr>
        <p:spPr>
          <a:xfrm>
            <a:off x="3347864" y="2924944"/>
            <a:ext cx="5544616" cy="2996952"/>
          </a:xfrm>
        </p:spPr>
        <p:txBody>
          <a:bodyPr>
            <a:normAutofit/>
          </a:bodyPr>
          <a:lstStyle/>
          <a:p>
            <a:r>
              <a:rPr lang="en-US" sz="2800" dirty="0">
                <a:solidFill>
                  <a:schemeClr val="tx1"/>
                </a:solidFill>
              </a:rPr>
              <a:t>performed by </a:t>
            </a:r>
            <a:r>
              <a:rPr lang="en-US" sz="2800" dirty="0" smtClean="0">
                <a:solidFill>
                  <a:schemeClr val="tx1"/>
                </a:solidFill>
              </a:rPr>
              <a:t>the </a:t>
            </a:r>
            <a:r>
              <a:rPr lang="en-US" sz="2800" dirty="0">
                <a:solidFill>
                  <a:schemeClr val="tx1"/>
                </a:solidFill>
              </a:rPr>
              <a:t>student of the 9th </a:t>
            </a:r>
            <a:r>
              <a:rPr lang="en-US" sz="2800" dirty="0" smtClean="0">
                <a:solidFill>
                  <a:schemeClr val="tx1"/>
                </a:solidFill>
              </a:rPr>
              <a:t>grade</a:t>
            </a:r>
            <a:endParaRPr lang="ru-RU" sz="2800" dirty="0" smtClean="0">
              <a:solidFill>
                <a:schemeClr val="tx1"/>
              </a:solidFill>
            </a:endParaRPr>
          </a:p>
          <a:p>
            <a:r>
              <a:rPr lang="en-US" sz="2800" dirty="0" err="1" smtClean="0">
                <a:solidFill>
                  <a:schemeClr val="tx1"/>
                </a:solidFill>
              </a:rPr>
              <a:t>Chernava</a:t>
            </a:r>
            <a:r>
              <a:rPr lang="en-US" sz="2800" dirty="0" smtClean="0">
                <a:solidFill>
                  <a:schemeClr val="tx1"/>
                </a:solidFill>
              </a:rPr>
              <a:t> School</a:t>
            </a:r>
          </a:p>
          <a:p>
            <a:r>
              <a:rPr lang="en-US" sz="2800" dirty="0" smtClean="0">
                <a:solidFill>
                  <a:schemeClr val="tx1"/>
                </a:solidFill>
              </a:rPr>
              <a:t> </a:t>
            </a:r>
            <a:r>
              <a:rPr lang="en-US" sz="2800" dirty="0">
                <a:solidFill>
                  <a:schemeClr val="tx1"/>
                </a:solidFill>
              </a:rPr>
              <a:t>Anastasia </a:t>
            </a:r>
            <a:r>
              <a:rPr lang="en-US" sz="2800" dirty="0" err="1" smtClean="0">
                <a:solidFill>
                  <a:schemeClr val="tx1"/>
                </a:solidFill>
              </a:rPr>
              <a:t>Kosygina</a:t>
            </a:r>
            <a:endParaRPr lang="en-US" sz="2800" dirty="0" smtClean="0">
              <a:solidFill>
                <a:schemeClr val="tx1"/>
              </a:solidFill>
            </a:endParaRPr>
          </a:p>
          <a:p>
            <a:r>
              <a:rPr lang="en-US" sz="2800" dirty="0" smtClean="0">
                <a:solidFill>
                  <a:schemeClr val="tx1"/>
                </a:solidFill>
              </a:rPr>
              <a:t>The teacher </a:t>
            </a:r>
            <a:r>
              <a:rPr lang="en-US" sz="2800" dirty="0" err="1" smtClean="0">
                <a:solidFill>
                  <a:schemeClr val="tx1"/>
                </a:solidFill>
              </a:rPr>
              <a:t>Sorokina</a:t>
            </a:r>
            <a:r>
              <a:rPr lang="en-US" sz="2800" dirty="0" smtClean="0">
                <a:solidFill>
                  <a:schemeClr val="tx1"/>
                </a:solidFill>
              </a:rPr>
              <a:t> E.V.</a:t>
            </a:r>
            <a:endParaRPr lang="ru-RU" sz="2800" dirty="0">
              <a:solidFill>
                <a:schemeClr val="tx1"/>
              </a:solidFill>
            </a:endParaRPr>
          </a:p>
        </p:txBody>
      </p:sp>
    </p:spTree>
    <p:extLst>
      <p:ext uri="{BB962C8B-B14F-4D97-AF65-F5344CB8AC3E}">
        <p14:creationId xmlns:p14="http://schemas.microsoft.com/office/powerpoint/2010/main" val="18446766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Ivan </a:t>
            </a:r>
            <a:r>
              <a:rPr lang="en-US" dirty="0" err="1"/>
              <a:t>Alekseevich</a:t>
            </a:r>
            <a:r>
              <a:rPr lang="en-US" dirty="0"/>
              <a:t> Bunin died </a:t>
            </a:r>
            <a:endParaRPr lang="ru-RU" dirty="0"/>
          </a:p>
        </p:txBody>
      </p:sp>
      <p:sp>
        <p:nvSpPr>
          <p:cNvPr id="3" name="Объект 2"/>
          <p:cNvSpPr>
            <a:spLocks noGrp="1"/>
          </p:cNvSpPr>
          <p:nvPr>
            <p:ph idx="1"/>
          </p:nvPr>
        </p:nvSpPr>
        <p:spPr/>
        <p:txBody>
          <a:bodyPr/>
          <a:lstStyle/>
          <a:p>
            <a:r>
              <a:rPr lang="en-US" dirty="0"/>
              <a:t>Ivan </a:t>
            </a:r>
            <a:r>
              <a:rPr lang="en-US" dirty="0" err="1"/>
              <a:t>Alekseevich</a:t>
            </a:r>
            <a:r>
              <a:rPr lang="en-US" dirty="0"/>
              <a:t> Bunin died in a Parisian attic early in the morning on November 8, 1953. The causes of death were heart failure, cardiac asthma and pulmonary sclerosis. A magnificent funeral service was held in the Russian Church on Daru Street.</a:t>
            </a:r>
            <a:endParaRPr lang="ru-RU" dirty="0"/>
          </a:p>
          <a:p>
            <a:endParaRPr lang="ru-RU" dirty="0"/>
          </a:p>
        </p:txBody>
      </p:sp>
    </p:spTree>
    <p:extLst>
      <p:ext uri="{BB962C8B-B14F-4D97-AF65-F5344CB8AC3E}">
        <p14:creationId xmlns:p14="http://schemas.microsoft.com/office/powerpoint/2010/main" val="3003684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971600" y="1772816"/>
            <a:ext cx="3524200" cy="4032448"/>
          </a:xfrm>
        </p:spPr>
        <p:txBody>
          <a:bodyPr>
            <a:noAutofit/>
          </a:bodyPr>
          <a:lstStyle/>
          <a:p>
            <a:pPr marL="0" lvl="5" indent="0">
              <a:buNone/>
            </a:pPr>
            <a:r>
              <a:rPr lang="en-US" b="1" dirty="0"/>
              <a:t>Monuments to outstanding people have been erected in every city of our country. They try to keep a special memory of those who once lived, studied or were born in a particular city or village. In the city of Yelets, there are two monuments to the outstanding Russian writer and poet, Nobel Prize winner in literature Ivan </a:t>
            </a:r>
            <a:r>
              <a:rPr lang="en-US" b="1" dirty="0" err="1"/>
              <a:t>Alekseevich</a:t>
            </a:r>
            <a:r>
              <a:rPr lang="en-US" b="1" dirty="0"/>
              <a:t> Bunin.</a:t>
            </a:r>
          </a:p>
          <a:p>
            <a:pPr marL="2286000" lvl="5" indent="0">
              <a:buNone/>
            </a:pPr>
            <a:endParaRPr lang="en-US" b="1" dirty="0"/>
          </a:p>
          <a:p>
            <a:pPr marL="0" lvl="5" indent="2286000">
              <a:buNone/>
            </a:pPr>
            <a:r>
              <a:rPr lang="en-US" b="1" dirty="0"/>
              <a:t>One of the sculptures is installed on </a:t>
            </a:r>
            <a:r>
              <a:rPr lang="en-US" b="1" dirty="0" err="1"/>
              <a:t>Sverdlov</a:t>
            </a:r>
            <a:r>
              <a:rPr lang="en-US" b="1" dirty="0"/>
              <a:t> Street near the Victory Fountain. This monument was opened in honor of the 125th anniversary of Bunin's birth. The sculptor of this monument is Y.D. </a:t>
            </a:r>
            <a:r>
              <a:rPr lang="en-US" b="1" dirty="0" err="1"/>
              <a:t>Grishko</a:t>
            </a:r>
            <a:r>
              <a:rPr lang="en-US" b="1" dirty="0"/>
              <a:t>, and the architect is O. </a:t>
            </a:r>
            <a:r>
              <a:rPr lang="en-US" b="1" dirty="0" err="1"/>
              <a:t>Achkasova</a:t>
            </a:r>
            <a:r>
              <a:rPr lang="en-US" b="1" dirty="0"/>
              <a:t>. The sculptural composition is brought to life from bronze and granite.</a:t>
            </a:r>
          </a:p>
        </p:txBody>
      </p:sp>
      <p:pic>
        <p:nvPicPr>
          <p:cNvPr id="7" name="Объект 6"/>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648200" y="2276872"/>
            <a:ext cx="3452192" cy="2957561"/>
          </a:xfrm>
        </p:spPr>
      </p:pic>
      <p:sp>
        <p:nvSpPr>
          <p:cNvPr id="4" name="Заголовок 3"/>
          <p:cNvSpPr>
            <a:spLocks noGrp="1"/>
          </p:cNvSpPr>
          <p:nvPr>
            <p:ph type="title"/>
          </p:nvPr>
        </p:nvSpPr>
        <p:spPr>
          <a:xfrm>
            <a:off x="1371600" y="1412776"/>
            <a:ext cx="6400800" cy="504056"/>
          </a:xfrm>
        </p:spPr>
        <p:txBody>
          <a:bodyPr>
            <a:normAutofit fontScale="90000"/>
          </a:bodyPr>
          <a:lstStyle/>
          <a:p>
            <a:r>
              <a:rPr lang="en-US" dirty="0"/>
              <a:t>Monument to </a:t>
            </a:r>
            <a:r>
              <a:rPr lang="en-US" dirty="0" err="1"/>
              <a:t>I.Bunin</a:t>
            </a:r>
            <a:r>
              <a:rPr lang="en-US" dirty="0"/>
              <a:t> (Yelets)</a:t>
            </a:r>
            <a:endParaRPr lang="ru-RU" dirty="0"/>
          </a:p>
        </p:txBody>
      </p:sp>
      <p:sp>
        <p:nvSpPr>
          <p:cNvPr id="5" name="Текст 4"/>
          <p:cNvSpPr>
            <a:spLocks noGrp="1"/>
          </p:cNvSpPr>
          <p:nvPr>
            <p:ph type="body" idx="1"/>
          </p:nvPr>
        </p:nvSpPr>
        <p:spPr/>
        <p:txBody>
          <a:bodyPr>
            <a:normAutofit fontScale="92500" lnSpcReduction="20000"/>
          </a:bodyPr>
          <a:lstStyle/>
          <a:p>
            <a:endParaRPr lang="ru-RU" dirty="0"/>
          </a:p>
        </p:txBody>
      </p:sp>
      <p:sp>
        <p:nvSpPr>
          <p:cNvPr id="6" name="Текст 5"/>
          <p:cNvSpPr>
            <a:spLocks noGrp="1"/>
          </p:cNvSpPr>
          <p:nvPr>
            <p:ph type="body" sz="quarter" idx="3"/>
          </p:nvPr>
        </p:nvSpPr>
        <p:spPr/>
        <p:txBody>
          <a:bodyPr>
            <a:normAutofit fontScale="92500" lnSpcReduction="20000"/>
          </a:bodyPr>
          <a:lstStyle/>
          <a:p>
            <a:endParaRPr lang="ru-RU"/>
          </a:p>
        </p:txBody>
      </p:sp>
    </p:spTree>
    <p:extLst>
      <p:ext uri="{BB962C8B-B14F-4D97-AF65-F5344CB8AC3E}">
        <p14:creationId xmlns:p14="http://schemas.microsoft.com/office/powerpoint/2010/main" val="1184244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smtClean="0"/>
              <a:t>Источники</a:t>
            </a:r>
            <a:endParaRPr lang="ru-RU" dirty="0"/>
          </a:p>
        </p:txBody>
      </p:sp>
      <p:sp>
        <p:nvSpPr>
          <p:cNvPr id="2" name="Объект 1"/>
          <p:cNvSpPr>
            <a:spLocks noGrp="1"/>
          </p:cNvSpPr>
          <p:nvPr>
            <p:ph idx="1"/>
          </p:nvPr>
        </p:nvSpPr>
        <p:spPr/>
        <p:txBody>
          <a:bodyPr/>
          <a:lstStyle/>
          <a:p>
            <a:r>
              <a:rPr lang="en-US" dirty="0"/>
              <a:t>https://dzen.ru/media/mirvkarmane1972/liubimyi-gorod-i-a-bunina-elec-v-proizvedeniiah-velikogo-pisateliaprogulka-po-mestam--gde-jil-i-uchilsia-nobelevskii-laureat-5f6c2adbd2daf865cc7748f9</a:t>
            </a:r>
            <a:endParaRPr lang="ru-RU" dirty="0" smtClean="0"/>
          </a:p>
          <a:p>
            <a:pPr marL="457200" indent="-457200">
              <a:buFont typeface="+mj-lt"/>
              <a:buAutoNum type="arabicParenR"/>
            </a:pPr>
            <a:endParaRPr lang="ru-RU"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214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Russian writer. The first Russian writer to become a Nobel Prize laureate</a:t>
            </a:r>
            <a:endParaRPr lang="ru-RU" dirty="0"/>
          </a:p>
        </p:txBody>
      </p:sp>
      <p:pic>
        <p:nvPicPr>
          <p:cNvPr id="6" name="Рисунок 5"/>
          <p:cNvPicPr>
            <a:picLocks noGrp="1" noChangeAspect="1"/>
          </p:cNvPicPr>
          <p:nvPr>
            <p:ph type="pic" idx="1"/>
          </p:nvPr>
        </p:nvPicPr>
        <p:blipFill>
          <a:blip r:embed="rId2">
            <a:extLst>
              <a:ext uri="{28A0092B-C50C-407E-A947-70E740481C1C}">
                <a14:useLocalDpi xmlns:a14="http://schemas.microsoft.com/office/drawing/2010/main" val="0"/>
              </a:ext>
            </a:extLst>
          </a:blip>
          <a:srcRect t="13188" b="13188"/>
          <a:stretch>
            <a:fillRect/>
          </a:stretch>
        </p:blipFill>
        <p:spPr>
          <a:xfrm>
            <a:off x="1115616" y="1654654"/>
            <a:ext cx="3384376" cy="3248821"/>
          </a:xfrm>
        </p:spPr>
      </p:pic>
      <p:sp>
        <p:nvSpPr>
          <p:cNvPr id="4" name="Текст 3"/>
          <p:cNvSpPr>
            <a:spLocks noGrp="1"/>
          </p:cNvSpPr>
          <p:nvPr>
            <p:ph type="body" sz="half" idx="2"/>
          </p:nvPr>
        </p:nvSpPr>
        <p:spPr>
          <a:xfrm>
            <a:off x="4716016" y="2636912"/>
            <a:ext cx="3600400" cy="2555009"/>
          </a:xfrm>
        </p:spPr>
        <p:txBody>
          <a:bodyPr/>
          <a:lstStyle/>
          <a:p>
            <a:r>
              <a:rPr lang="en-US" dirty="0"/>
              <a:t>Ivan </a:t>
            </a:r>
            <a:r>
              <a:rPr lang="en-US" dirty="0" err="1"/>
              <a:t>Alekseevich</a:t>
            </a:r>
            <a:r>
              <a:rPr lang="en-US" dirty="0"/>
              <a:t> Bunin was born on October 10 (22), 1870 in Voronezh in the family of Alexey </a:t>
            </a:r>
            <a:r>
              <a:rPr lang="en-US" dirty="0" err="1"/>
              <a:t>Nikolaevich</a:t>
            </a:r>
            <a:r>
              <a:rPr lang="en-US" dirty="0"/>
              <a:t> Bunin (1827-1906), a representative of an old but impoverished noble family.</a:t>
            </a:r>
            <a:endParaRPr lang="ru-RU" dirty="0"/>
          </a:p>
        </p:txBody>
      </p:sp>
      <p:sp>
        <p:nvSpPr>
          <p:cNvPr id="5" name="Прямоугольник 4"/>
          <p:cNvSpPr/>
          <p:nvPr/>
        </p:nvSpPr>
        <p:spPr>
          <a:xfrm>
            <a:off x="2555776" y="3094397"/>
            <a:ext cx="4572000" cy="369332"/>
          </a:xfrm>
          <a:prstGeom prst="rect">
            <a:avLst/>
          </a:prstGeom>
        </p:spPr>
        <p:txBody>
          <a:bodyPr>
            <a:spAutoFit/>
          </a:bodyPr>
          <a:lstStyle/>
          <a:p>
            <a:endParaRPr lang="ru-RU" dirty="0"/>
          </a:p>
        </p:txBody>
      </p:sp>
      <mc:AlternateContent xmlns:mc="http://schemas.openxmlformats.org/markup-compatibility/2006" xmlns:p14="http://schemas.microsoft.com/office/powerpoint/2010/main">
        <mc:Choice Requires="p14">
          <p:contentPart p14:bwMode="auto" r:id="rId3">
            <p14:nvContentPartPr>
              <p14:cNvPr id="3" name="Рукописные данные 2"/>
              <p14:cNvContentPartPr/>
              <p14:nvPr/>
            </p14:nvContentPartPr>
            <p14:xfrm>
              <a:off x="1348560" y="6018480"/>
              <a:ext cx="360" cy="360"/>
            </p14:xfrm>
          </p:contentPart>
        </mc:Choice>
        <mc:Fallback xmlns="">
          <p:pic>
            <p:nvPicPr>
              <p:cNvPr id="3" name="Рукописные данные 2"/>
              <p:cNvPicPr/>
              <p:nvPr/>
            </p:nvPicPr>
            <p:blipFill>
              <a:blip r:embed="rId4"/>
              <a:stretch>
                <a:fillRect/>
              </a:stretch>
            </p:blipFill>
            <p:spPr>
              <a:xfrm>
                <a:off x="1339200" y="6009120"/>
                <a:ext cx="19080" cy="19080"/>
              </a:xfrm>
              <a:prstGeom prst="rect">
                <a:avLst/>
              </a:prstGeom>
            </p:spPr>
          </p:pic>
        </mc:Fallback>
      </mc:AlternateContent>
    </p:spTree>
    <p:extLst>
      <p:ext uri="{BB962C8B-B14F-4D97-AF65-F5344CB8AC3E}">
        <p14:creationId xmlns:p14="http://schemas.microsoft.com/office/powerpoint/2010/main" val="42595285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1196752"/>
            <a:ext cx="6728792" cy="936104"/>
          </a:xfrm>
        </p:spPr>
        <p:txBody>
          <a:bodyPr>
            <a:normAutofit fontScale="90000"/>
          </a:bodyPr>
          <a:lstStyle/>
          <a:p>
            <a:r>
              <a:rPr lang="en-US" dirty="0" smtClean="0"/>
              <a:t>the </a:t>
            </a:r>
            <a:r>
              <a:rPr lang="en-US" dirty="0"/>
              <a:t>former gymnasium where I. Bunin studied. </a:t>
            </a:r>
            <a:endParaRPr lang="ru-RU" dirty="0"/>
          </a:p>
        </p:txBody>
      </p:sp>
      <p:sp>
        <p:nvSpPr>
          <p:cNvPr id="3" name="Объект 2"/>
          <p:cNvSpPr>
            <a:spLocks noGrp="1"/>
          </p:cNvSpPr>
          <p:nvPr>
            <p:ph idx="1"/>
          </p:nvPr>
        </p:nvSpPr>
        <p:spPr/>
        <p:txBody>
          <a:bodyPr>
            <a:normAutofit fontScale="85000" lnSpcReduction="10000"/>
          </a:bodyPr>
          <a:lstStyle/>
          <a:p>
            <a:r>
              <a:rPr lang="en-US" dirty="0"/>
              <a:t>The gymnasium that I. A. Bunin entered and later studied at is now preserved in the city. This building is now occupied by School No. 1, in memory of the fact that the famous writer studied here from 1881 to 1885, is reflected on a commemorative plaque attached to the facade of the school. He described his first memory of visiting the gymnasium in these words: " ... I took the gymnasium building behind a high fence, in the depths of a large paved courtyard, as something already familiar, although I had never entered such a huge, clean and echoing house in my life."</a:t>
            </a:r>
            <a:endParaRPr lang="ru-RU" dirty="0"/>
          </a:p>
        </p:txBody>
      </p:sp>
    </p:spTree>
    <p:extLst>
      <p:ext uri="{BB962C8B-B14F-4D97-AF65-F5344CB8AC3E}">
        <p14:creationId xmlns:p14="http://schemas.microsoft.com/office/powerpoint/2010/main" val="18437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the former gymnasium where I. Bunin </a:t>
            </a:r>
            <a:r>
              <a:rPr lang="en-US" dirty="0" smtClean="0"/>
              <a:t>studied</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39752" y="2420888"/>
            <a:ext cx="4752528"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46663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en-US" dirty="0"/>
              <a:t>I. A. Bunin's favorite </a:t>
            </a:r>
            <a:r>
              <a:rPr lang="en-US" dirty="0" smtClean="0"/>
              <a:t>city </a:t>
            </a:r>
            <a:r>
              <a:rPr lang="en-US" dirty="0"/>
              <a:t>Yelets</a:t>
            </a:r>
            <a:endParaRPr lang="ru-RU" dirty="0"/>
          </a:p>
        </p:txBody>
      </p:sp>
      <p:sp>
        <p:nvSpPr>
          <p:cNvPr id="2" name="Объект 1"/>
          <p:cNvSpPr>
            <a:spLocks noGrp="1"/>
          </p:cNvSpPr>
          <p:nvPr>
            <p:ph idx="1"/>
          </p:nvPr>
        </p:nvSpPr>
        <p:spPr/>
        <p:txBody>
          <a:bodyPr>
            <a:normAutofit fontScale="77500" lnSpcReduction="20000"/>
          </a:bodyPr>
          <a:lstStyle/>
          <a:p>
            <a:r>
              <a:rPr lang="en-US" dirty="0"/>
              <a:t>Bunin loved Yelets very much and admired its history and military exploits. It is about this city that amazing lines are written in the novel " The Life of </a:t>
            </a:r>
            <a:r>
              <a:rPr lang="en-US" dirty="0" err="1"/>
              <a:t>Arsenyev</a:t>
            </a:r>
            <a:r>
              <a:rPr lang="en-US" dirty="0"/>
              <a:t>" : " ...The city itself was also proud of its antiquity and had every right to do so: it was indeed one of the most ancient Russian cities, lying among the great black earth fields of the Undergrowth on that fatal line beyond which the "wild, unknown lands" once stretched, belonged to those most important strongholds of Russia that, according to the chroniclers, for the first time they inhaled the storm, dust and cold from under the menacing Asian clouds that now and then set over her, the first to let Moscow know about the impending trouble and the first to lay down their bones for her. " Here it is, Bunin's favorite city.</a:t>
            </a:r>
            <a:endParaRPr lang="ru-RU" dirty="0"/>
          </a:p>
        </p:txBody>
      </p:sp>
    </p:spTree>
    <p:extLst>
      <p:ext uri="{BB962C8B-B14F-4D97-AF65-F5344CB8AC3E}">
        <p14:creationId xmlns:p14="http://schemas.microsoft.com/office/powerpoint/2010/main" val="2619365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en-US" dirty="0"/>
              <a:t>. A. Bunin House Museum</a:t>
            </a:r>
            <a:endParaRPr lang="ru-RU" dirty="0"/>
          </a:p>
        </p:txBody>
      </p:sp>
      <p:sp>
        <p:nvSpPr>
          <p:cNvPr id="2" name="Объект 1"/>
          <p:cNvSpPr>
            <a:spLocks noGrp="1"/>
          </p:cNvSpPr>
          <p:nvPr>
            <p:ph idx="1"/>
          </p:nvPr>
        </p:nvSpPr>
        <p:spPr/>
        <p:txBody>
          <a:bodyPr>
            <a:normAutofit fontScale="77500" lnSpcReduction="20000"/>
          </a:bodyPr>
          <a:lstStyle/>
          <a:p>
            <a:r>
              <a:rPr lang="en-US" dirty="0"/>
              <a:t>While studying at the gymnasium, I. Bunin lived in the house of a philistine </a:t>
            </a:r>
            <a:r>
              <a:rPr lang="en-US" dirty="0" err="1"/>
              <a:t>Rostovtsev</a:t>
            </a:r>
            <a:r>
              <a:rPr lang="en-US" dirty="0"/>
              <a:t>. This building in Yelets has been preserved, has been restored and at this time it is in this house that the I. A. Bunin Museum is located. The writer perfectly expressed his memories of the time of study and life in the city in the work "The Life of </a:t>
            </a:r>
            <a:r>
              <a:rPr lang="en-US" dirty="0" err="1"/>
              <a:t>Arsenyev</a:t>
            </a:r>
            <a:r>
              <a:rPr lang="en-US" dirty="0"/>
              <a:t>": "I stayed at the gymnasium for four years, living as a freeloader with a philistine </a:t>
            </a:r>
            <a:r>
              <a:rPr lang="en-US" dirty="0" err="1"/>
              <a:t>Rostovtsev</a:t>
            </a:r>
            <a:r>
              <a:rPr lang="en-US" dirty="0"/>
              <a:t>, in a small and poor environment: I could not get into another one, rich citizens did not need freeloaders." The writer's childhood and youth memories are very closely connected with this city. Bunin loved to walk along its ancient streets and the impressions that he received while in Yelets, the writer carried through his whole life.</a:t>
            </a:r>
            <a:endParaRPr lang="ru-RU" dirty="0"/>
          </a:p>
        </p:txBody>
      </p:sp>
    </p:spTree>
    <p:extLst>
      <p:ext uri="{BB962C8B-B14F-4D97-AF65-F5344CB8AC3E}">
        <p14:creationId xmlns:p14="http://schemas.microsoft.com/office/powerpoint/2010/main" val="6600441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371600" y="2829329"/>
            <a:ext cx="3124200" cy="23423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Заголовок 3"/>
          <p:cNvSpPr>
            <a:spLocks noGrp="1"/>
          </p:cNvSpPr>
          <p:nvPr>
            <p:ph type="title"/>
          </p:nvPr>
        </p:nvSpPr>
        <p:spPr/>
        <p:txBody>
          <a:bodyPr>
            <a:normAutofit fontScale="90000"/>
          </a:bodyPr>
          <a:lstStyle/>
          <a:p>
            <a:r>
              <a:rPr lang="en-US" dirty="0"/>
              <a:t>. A. Bunin House Museum</a:t>
            </a:r>
            <a:endParaRPr lang="ru-RU" dirty="0"/>
          </a:p>
        </p:txBody>
      </p:sp>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648200" y="2958592"/>
            <a:ext cx="3124200" cy="20838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5162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Trading </a:t>
            </a:r>
            <a:r>
              <a:rPr lang="en-US" dirty="0" err="1"/>
              <a:t>street.the</a:t>
            </a:r>
            <a:r>
              <a:rPr lang="en-US" dirty="0"/>
              <a:t> city of Yelets.</a:t>
            </a:r>
            <a:endParaRPr lang="ru-RU" dirty="0"/>
          </a:p>
        </p:txBody>
      </p:sp>
      <p:sp>
        <p:nvSpPr>
          <p:cNvPr id="3" name="Объект 2"/>
          <p:cNvSpPr>
            <a:spLocks noGrp="1"/>
          </p:cNvSpPr>
          <p:nvPr>
            <p:ph idx="1"/>
          </p:nvPr>
        </p:nvSpPr>
        <p:spPr>
          <a:xfrm>
            <a:off x="971600" y="2204864"/>
            <a:ext cx="7056784" cy="3456384"/>
          </a:xfrm>
        </p:spPr>
        <p:txBody>
          <a:bodyPr>
            <a:normAutofit fontScale="92500"/>
          </a:bodyPr>
          <a:lstStyle/>
          <a:p>
            <a:r>
              <a:rPr lang="en-US" dirty="0"/>
              <a:t>And the Shopping Street itself, along which Bunin loved to walk, has retained its charm. The same old buildings in which shops and shops were located at the end of the XIX century can still be seen today. So colorfully Bunin describes this place in his story "The Village":" ... The smell of bakeries and iron roofs, the pavement on the Shopping Street, tea, rolls and a Persian march in the Kars tavern... The floors in the shops watered from teapots, the battle of the famous quail at </a:t>
            </a:r>
            <a:r>
              <a:rPr lang="en-US" dirty="0" err="1"/>
              <a:t>Rudakov's</a:t>
            </a:r>
            <a:r>
              <a:rPr lang="en-US" dirty="0"/>
              <a:t> door, the smell of fish row, dill, Romanov's </a:t>
            </a:r>
            <a:r>
              <a:rPr lang="en-US" dirty="0" err="1"/>
              <a:t>shag."The</a:t>
            </a:r>
            <a:r>
              <a:rPr lang="en-US" dirty="0"/>
              <a:t> memories of the great writer about the ancient city are amazing and piercing.</a:t>
            </a:r>
            <a:endParaRPr lang="ru-RU" dirty="0"/>
          </a:p>
        </p:txBody>
      </p:sp>
    </p:spTree>
    <p:extLst>
      <p:ext uri="{BB962C8B-B14F-4D97-AF65-F5344CB8AC3E}">
        <p14:creationId xmlns:p14="http://schemas.microsoft.com/office/powerpoint/2010/main" val="36055073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1556792"/>
            <a:ext cx="6400800" cy="1296144"/>
          </a:xfrm>
        </p:spPr>
        <p:txBody>
          <a:bodyPr>
            <a:normAutofit fontScale="90000"/>
          </a:bodyPr>
          <a:lstStyle/>
          <a:p>
            <a:r>
              <a:rPr lang="en-US" dirty="0"/>
              <a:t/>
            </a:r>
            <a:br>
              <a:rPr lang="en-US" dirty="0"/>
            </a:br>
            <a:r>
              <a:rPr lang="en-US" dirty="0"/>
              <a:t>Trading </a:t>
            </a:r>
            <a:r>
              <a:rPr lang="en-US" dirty="0" smtClean="0"/>
              <a:t>street of the </a:t>
            </a:r>
            <a:r>
              <a:rPr lang="en-US" dirty="0"/>
              <a:t>city of </a:t>
            </a:r>
            <a:r>
              <a:rPr lang="en-US" dirty="0" smtClean="0"/>
              <a:t>Yelets</a:t>
            </a:r>
            <a:r>
              <a:rPr lang="en-US" dirty="0"/>
              <a:t/>
            </a:r>
            <a:br>
              <a:rPr lang="en-US" dirty="0"/>
            </a:b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1720" y="2420888"/>
            <a:ext cx="5184576" cy="29523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079716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334</TotalTime>
  <Words>856</Words>
  <Application>Microsoft Office PowerPoint</Application>
  <PresentationFormat>Экран (4:3)</PresentationFormat>
  <Paragraphs>26</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Constantia</vt:lpstr>
      <vt:lpstr>Garamond</vt:lpstr>
      <vt:lpstr>Wingdings</vt:lpstr>
      <vt:lpstr>Кутюр</vt:lpstr>
      <vt:lpstr>Bunin Ivan Alekseevich</vt:lpstr>
      <vt:lpstr>Russian writer. The first Russian writer to become a Nobel Prize laureate</vt:lpstr>
      <vt:lpstr>the former gymnasium where I. Bunin studied. </vt:lpstr>
      <vt:lpstr>the former gymnasium where I. Bunin studied</vt:lpstr>
      <vt:lpstr>I. A. Bunin's favorite city Yelets</vt:lpstr>
      <vt:lpstr>. A. Bunin House Museum</vt:lpstr>
      <vt:lpstr>. A. Bunin House Museum</vt:lpstr>
      <vt:lpstr>Trading street.the city of Yelets.</vt:lpstr>
      <vt:lpstr> Trading street of the city of Yelets </vt:lpstr>
      <vt:lpstr>Ivan Alekseevich Bunin died </vt:lpstr>
      <vt:lpstr>Monument to I.Bunin (Yelets)</vt:lpstr>
      <vt:lpstr>Источники</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Bunin Ivan Alekseevich</dc:title>
  <dc:creator>monster</dc:creator>
  <cp:lastModifiedBy>Сорокина</cp:lastModifiedBy>
  <cp:revision>23</cp:revision>
  <dcterms:created xsi:type="dcterms:W3CDTF">2022-10-25T16:16:32Z</dcterms:created>
  <dcterms:modified xsi:type="dcterms:W3CDTF">2022-11-22T10:52:10Z</dcterms:modified>
</cp:coreProperties>
</file>