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301" r:id="rId3"/>
    <p:sldId id="275" r:id="rId4"/>
    <p:sldId id="281" r:id="rId5"/>
    <p:sldId id="299" r:id="rId6"/>
    <p:sldId id="300" r:id="rId7"/>
    <p:sldId id="297" r:id="rId8"/>
    <p:sldId id="302" r:id="rId9"/>
    <p:sldId id="285" r:id="rId10"/>
    <p:sldId id="303" r:id="rId11"/>
    <p:sldId id="277" r:id="rId12"/>
    <p:sldId id="304" r:id="rId13"/>
    <p:sldId id="305" r:id="rId14"/>
    <p:sldId id="306" r:id="rId15"/>
    <p:sldId id="307" r:id="rId16"/>
    <p:sldId id="308" r:id="rId17"/>
    <p:sldId id="289" r:id="rId18"/>
    <p:sldId id="309" r:id="rId19"/>
    <p:sldId id="291" r:id="rId20"/>
    <p:sldId id="292" r:id="rId21"/>
    <p:sldId id="276" r:id="rId22"/>
    <p:sldId id="295" r:id="rId23"/>
    <p:sldId id="296" r:id="rId24"/>
    <p:sldId id="294" r:id="rId25"/>
    <p:sldId id="310" r:id="rId2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DE598D3-B618-48A1-924E-090F9E478089}" type="datetimeFigureOut">
              <a:rPr lang="ru-RU" smtClean="0"/>
              <a:pPr/>
              <a:t>02.05.2022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0E61F1F-A984-4649-BDB2-FFC582D9B779}" type="slidenum">
              <a:rPr lang="ru-RU" smtClean="0"/>
              <a:pPr/>
              <a:t>‹#›</a:t>
            </a:fld>
            <a:endParaRPr lang="ru-RU"/>
          </a:p>
        </p:txBody>
      </p:sp>
    </p:spTree>
    <p:extLst>
      <p:ext uri="{BB962C8B-B14F-4D97-AF65-F5344CB8AC3E}">
        <p14:creationId xmlns:p14="http://schemas.microsoft.com/office/powerpoint/2010/main" val="27748399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B0E61F1F-A984-4649-BDB2-FFC582D9B779}" type="slidenum">
              <a:rPr lang="ru-RU" smtClean="0"/>
              <a:pPr/>
              <a:t>1</a:t>
            </a:fld>
            <a:endParaRPr lang="ru-RU"/>
          </a:p>
        </p:txBody>
      </p:sp>
    </p:spTree>
    <p:extLst>
      <p:ext uri="{BB962C8B-B14F-4D97-AF65-F5344CB8AC3E}">
        <p14:creationId xmlns:p14="http://schemas.microsoft.com/office/powerpoint/2010/main" val="40547735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B0E61F1F-A984-4649-BDB2-FFC582D9B779}" type="slidenum">
              <a:rPr lang="ru-RU" smtClean="0"/>
              <a:pPr/>
              <a:t>8</a:t>
            </a:fld>
            <a:endParaRPr lang="ru-RU"/>
          </a:p>
        </p:txBody>
      </p:sp>
    </p:spTree>
    <p:extLst>
      <p:ext uri="{BB962C8B-B14F-4D97-AF65-F5344CB8AC3E}">
        <p14:creationId xmlns:p14="http://schemas.microsoft.com/office/powerpoint/2010/main" val="20952231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73BD80DA-D46C-43AB-BA58-390102F3E54C}" type="datetimeFigureOut">
              <a:rPr lang="ru-RU" smtClean="0"/>
              <a:pPr/>
              <a:t>02.05.2022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EC55315-BB65-4E7A-B3F2-6360A694D869}"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3BD80DA-D46C-43AB-BA58-390102F3E54C}" type="datetimeFigureOut">
              <a:rPr lang="ru-RU" smtClean="0"/>
              <a:pPr/>
              <a:t>02.05.2022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EC55315-BB65-4E7A-B3F2-6360A694D869}"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3BD80DA-D46C-43AB-BA58-390102F3E54C}" type="datetimeFigureOut">
              <a:rPr lang="ru-RU" smtClean="0"/>
              <a:pPr/>
              <a:t>02.05.2022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EC55315-BB65-4E7A-B3F2-6360A694D869}"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3BD80DA-D46C-43AB-BA58-390102F3E54C}" type="datetimeFigureOut">
              <a:rPr lang="ru-RU" smtClean="0"/>
              <a:pPr/>
              <a:t>02.05.2022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EC55315-BB65-4E7A-B3F2-6360A694D869}"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73BD80DA-D46C-43AB-BA58-390102F3E54C}" type="datetimeFigureOut">
              <a:rPr lang="ru-RU" smtClean="0"/>
              <a:pPr/>
              <a:t>02.05.2022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EC55315-BB65-4E7A-B3F2-6360A694D869}"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73BD80DA-D46C-43AB-BA58-390102F3E54C}" type="datetimeFigureOut">
              <a:rPr lang="ru-RU" smtClean="0"/>
              <a:pPr/>
              <a:t>02.05.2022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EC55315-BB65-4E7A-B3F2-6360A694D869}"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73BD80DA-D46C-43AB-BA58-390102F3E54C}" type="datetimeFigureOut">
              <a:rPr lang="ru-RU" smtClean="0"/>
              <a:pPr/>
              <a:t>02.05.2022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CEC55315-BB65-4E7A-B3F2-6360A694D869}"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73BD80DA-D46C-43AB-BA58-390102F3E54C}" type="datetimeFigureOut">
              <a:rPr lang="ru-RU" smtClean="0"/>
              <a:pPr/>
              <a:t>02.05.2022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CEC55315-BB65-4E7A-B3F2-6360A694D869}"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3BD80DA-D46C-43AB-BA58-390102F3E54C}" type="datetimeFigureOut">
              <a:rPr lang="ru-RU" smtClean="0"/>
              <a:pPr/>
              <a:t>02.05.2022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CEC55315-BB65-4E7A-B3F2-6360A694D869}"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3BD80DA-D46C-43AB-BA58-390102F3E54C}" type="datetimeFigureOut">
              <a:rPr lang="ru-RU" smtClean="0"/>
              <a:pPr/>
              <a:t>02.05.2022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EC55315-BB65-4E7A-B3F2-6360A694D869}"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3BD80DA-D46C-43AB-BA58-390102F3E54C}" type="datetimeFigureOut">
              <a:rPr lang="ru-RU" smtClean="0"/>
              <a:pPr/>
              <a:t>02.05.2022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EC55315-BB65-4E7A-B3F2-6360A694D869}"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3BD80DA-D46C-43AB-BA58-390102F3E54C}" type="datetimeFigureOut">
              <a:rPr lang="ru-RU" smtClean="0"/>
              <a:pPr/>
              <a:t>02.05.2022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C55315-BB65-4E7A-B3F2-6360A694D869}"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hyperlink" Target="mailto:school10_5vid@mail.ru" TargetMode="External"/></Relationships>
</file>

<file path=ppt/slides/_rels/slide1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4.xml"/><Relationship Id="rId4" Type="http://schemas.openxmlformats.org/officeDocument/2006/relationships/image" Target="../media/image23.jpeg"/></Relationships>
</file>

<file path=ppt/slides/_rels/slide13.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Layout" Target="../slideLayouts/slideLayout4.xml"/><Relationship Id="rId5" Type="http://schemas.openxmlformats.org/officeDocument/2006/relationships/image" Target="../media/image27.jpg"/><Relationship Id="rId4" Type="http://schemas.openxmlformats.org/officeDocument/2006/relationships/image" Target="../media/image26.jpg"/></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g"/><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1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4.xml"/><Relationship Id="rId5" Type="http://schemas.openxmlformats.org/officeDocument/2006/relationships/image" Target="../media/image34.jpeg"/><Relationship Id="rId4" Type="http://schemas.openxmlformats.org/officeDocument/2006/relationships/image" Target="../media/image33.jpeg"/></Relationships>
</file>

<file path=ppt/slides/_rels/slide16.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e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1124745"/>
            <a:ext cx="7772400" cy="2475706"/>
          </a:xfrm>
        </p:spPr>
        <p:txBody>
          <a:bodyPr>
            <a:normAutofit fontScale="90000"/>
          </a:bodyPr>
          <a:lstStyle/>
          <a:p>
            <a:r>
              <a:rPr lang="ru-RU" b="1" dirty="0" smtClean="0">
                <a:latin typeface="Times New Roman" panose="02020603050405020304" pitchFamily="18" charset="0"/>
                <a:cs typeface="Times New Roman" panose="02020603050405020304" pitchFamily="18" charset="0"/>
              </a:rPr>
              <a:t> </a:t>
            </a:r>
            <a:r>
              <a:rPr lang="ru-RU" sz="4000" b="1" dirty="0" smtClean="0">
                <a:latin typeface="Times New Roman" panose="02020603050405020304" pitchFamily="18" charset="0"/>
                <a:cs typeface="Times New Roman" panose="02020603050405020304" pitchFamily="18" charset="0"/>
              </a:rPr>
              <a:t>Мемориальный</a:t>
            </a:r>
            <a:br>
              <a:rPr lang="ru-RU" sz="4000" b="1" dirty="0" smtClean="0">
                <a:latin typeface="Times New Roman" panose="02020603050405020304" pitchFamily="18" charset="0"/>
                <a:cs typeface="Times New Roman" panose="02020603050405020304" pitchFamily="18" charset="0"/>
              </a:rPr>
            </a:br>
            <a:r>
              <a:rPr lang="ru-RU" sz="4000" b="1" dirty="0" smtClean="0">
                <a:latin typeface="Times New Roman" panose="02020603050405020304" pitchFamily="18" charset="0"/>
                <a:cs typeface="Times New Roman" panose="02020603050405020304" pitchFamily="18" charset="0"/>
              </a:rPr>
              <a:t> школьный музей </a:t>
            </a:r>
            <a:br>
              <a:rPr lang="ru-RU" sz="4000" b="1" dirty="0" smtClean="0">
                <a:latin typeface="Times New Roman" panose="02020603050405020304" pitchFamily="18" charset="0"/>
                <a:cs typeface="Times New Roman" panose="02020603050405020304" pitchFamily="18" charset="0"/>
              </a:rPr>
            </a:br>
            <a:r>
              <a:rPr lang="ru-RU" sz="4000" b="1" dirty="0" smtClean="0">
                <a:latin typeface="Times New Roman" panose="02020603050405020304" pitchFamily="18" charset="0"/>
                <a:cs typeface="Times New Roman" panose="02020603050405020304" pitchFamily="18" charset="0"/>
              </a:rPr>
              <a:t>«Н.П. </a:t>
            </a:r>
            <a:r>
              <a:rPr lang="ru-RU" sz="4000" b="1" dirty="0" err="1" smtClean="0">
                <a:latin typeface="Times New Roman" panose="02020603050405020304" pitchFamily="18" charset="0"/>
                <a:cs typeface="Times New Roman" panose="02020603050405020304" pitchFamily="18" charset="0"/>
              </a:rPr>
              <a:t>Кравков</a:t>
            </a:r>
            <a:r>
              <a:rPr lang="ru-RU" sz="4000" b="1" dirty="0" smtClean="0">
                <a:latin typeface="Times New Roman" panose="02020603050405020304" pitchFamily="18" charset="0"/>
                <a:cs typeface="Times New Roman" panose="02020603050405020304" pitchFamily="18" charset="0"/>
              </a:rPr>
              <a:t> - выдающийся естествоиспытатель»</a:t>
            </a:r>
            <a:r>
              <a:rPr lang="ru-RU" sz="4000" dirty="0">
                <a:latin typeface="Times New Roman" panose="02020603050405020304" pitchFamily="18" charset="0"/>
                <a:cs typeface="Times New Roman" panose="02020603050405020304" pitchFamily="18" charset="0"/>
              </a:rPr>
              <a:t/>
            </a:r>
            <a:br>
              <a:rPr lang="ru-RU" sz="4000" dirty="0">
                <a:latin typeface="Times New Roman" panose="02020603050405020304" pitchFamily="18" charset="0"/>
                <a:cs typeface="Times New Roman" panose="02020603050405020304" pitchFamily="18" charset="0"/>
              </a:rPr>
            </a:br>
            <a:r>
              <a:rPr lang="ru-RU" b="1" dirty="0" smtClean="0">
                <a:latin typeface="Times New Roman" panose="02020603050405020304" pitchFamily="18" charset="0"/>
                <a:cs typeface="Times New Roman" panose="02020603050405020304" pitchFamily="18" charset="0"/>
              </a:rPr>
              <a:t> </a:t>
            </a:r>
            <a:br>
              <a:rPr lang="ru-RU" b="1" dirty="0" smtClean="0">
                <a:latin typeface="Times New Roman" panose="02020603050405020304" pitchFamily="18" charset="0"/>
                <a:cs typeface="Times New Roman" panose="02020603050405020304" pitchFamily="18" charset="0"/>
              </a:rPr>
            </a:br>
            <a:endParaRPr lang="ru-RU" b="1" dirty="0">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a:xfrm>
            <a:off x="1475656" y="3068960"/>
            <a:ext cx="5103339" cy="3168352"/>
          </a:xfrm>
        </p:spPr>
        <p:txBody>
          <a:bodyPr>
            <a:normAutofit fontScale="25000" lnSpcReduction="20000"/>
          </a:bodyPr>
          <a:lstStyle/>
          <a:p>
            <a:endParaRPr lang="ru-RU" b="1" dirty="0"/>
          </a:p>
          <a:p>
            <a:endParaRPr lang="en-US" b="1" dirty="0" smtClean="0"/>
          </a:p>
          <a:p>
            <a:endParaRPr lang="ru-RU" sz="8000" b="1" dirty="0" smtClean="0">
              <a:solidFill>
                <a:schemeClr val="tx1"/>
              </a:solidFill>
              <a:latin typeface="Times New Roman" panose="02020603050405020304" pitchFamily="18" charset="0"/>
              <a:cs typeface="Times New Roman" panose="02020603050405020304" pitchFamily="18" charset="0"/>
            </a:endParaRPr>
          </a:p>
          <a:p>
            <a:r>
              <a:rPr lang="ru-RU" sz="8000" b="1" dirty="0" smtClean="0">
                <a:solidFill>
                  <a:schemeClr val="tx1"/>
                </a:solidFill>
                <a:latin typeface="Times New Roman" panose="02020603050405020304" pitchFamily="18" charset="0"/>
                <a:cs typeface="Times New Roman" panose="02020603050405020304" pitchFamily="18" charset="0"/>
              </a:rPr>
              <a:t>ОГБОУ «Школа №10» г. Рязани</a:t>
            </a:r>
          </a:p>
          <a:p>
            <a:r>
              <a:rPr lang="ru-RU" sz="8000" b="1" dirty="0" smtClean="0">
                <a:solidFill>
                  <a:schemeClr val="tx1"/>
                </a:solidFill>
                <a:latin typeface="Times New Roman" panose="02020603050405020304" pitchFamily="18" charset="0"/>
                <a:cs typeface="Times New Roman" panose="02020603050405020304" pitchFamily="18" charset="0"/>
              </a:rPr>
              <a:t>390000, ул. Ленина</a:t>
            </a:r>
            <a:r>
              <a:rPr lang="ru-RU" sz="8000" b="1" dirty="0">
                <a:solidFill>
                  <a:schemeClr val="tx1"/>
                </a:solidFill>
                <a:latin typeface="Times New Roman" panose="02020603050405020304" pitchFamily="18" charset="0"/>
                <a:cs typeface="Times New Roman" panose="02020603050405020304" pitchFamily="18" charset="0"/>
              </a:rPr>
              <a:t>, </a:t>
            </a:r>
            <a:r>
              <a:rPr lang="ru-RU" sz="8000" b="1" dirty="0" smtClean="0">
                <a:solidFill>
                  <a:schemeClr val="tx1"/>
                </a:solidFill>
                <a:latin typeface="Times New Roman" panose="02020603050405020304" pitchFamily="18" charset="0"/>
                <a:cs typeface="Times New Roman" panose="02020603050405020304" pitchFamily="18" charset="0"/>
              </a:rPr>
              <a:t>д.29</a:t>
            </a:r>
          </a:p>
          <a:p>
            <a:r>
              <a:rPr lang="ru-RU" sz="8000" b="1" dirty="0" smtClean="0">
                <a:solidFill>
                  <a:schemeClr val="tx1"/>
                </a:solidFill>
                <a:latin typeface="Times New Roman" panose="02020603050405020304" pitchFamily="18" charset="0"/>
                <a:cs typeface="Times New Roman" panose="02020603050405020304" pitchFamily="18" charset="0"/>
              </a:rPr>
              <a:t>8(4912)25-33-17</a:t>
            </a:r>
          </a:p>
          <a:p>
            <a:endParaRPr lang="ru-RU" sz="8000" b="1" dirty="0" smtClean="0">
              <a:solidFill>
                <a:schemeClr val="tx1"/>
              </a:solidFill>
              <a:latin typeface="Times New Roman" panose="02020603050405020304" pitchFamily="18" charset="0"/>
              <a:cs typeface="Times New Roman" panose="02020603050405020304" pitchFamily="18" charset="0"/>
              <a:hlinkClick r:id="rId4"/>
            </a:endParaRPr>
          </a:p>
          <a:p>
            <a:r>
              <a:rPr lang="en-US" sz="8000" b="1" dirty="0" smtClean="0">
                <a:solidFill>
                  <a:schemeClr val="tx1"/>
                </a:solidFill>
                <a:latin typeface="Times New Roman" panose="02020603050405020304" pitchFamily="18" charset="0"/>
                <a:cs typeface="Times New Roman" panose="02020603050405020304" pitchFamily="18" charset="0"/>
                <a:hlinkClick r:id="rId4"/>
              </a:rPr>
              <a:t>school10_5vid@mail.ru</a:t>
            </a:r>
            <a:endParaRPr lang="ru-RU" sz="8000" b="1" dirty="0" smtClean="0">
              <a:solidFill>
                <a:schemeClr val="tx1"/>
              </a:solidFill>
              <a:latin typeface="Times New Roman" panose="02020603050405020304" pitchFamily="18" charset="0"/>
              <a:cs typeface="Times New Roman" panose="02020603050405020304" pitchFamily="18" charset="0"/>
            </a:endParaRPr>
          </a:p>
          <a:p>
            <a:endParaRPr lang="ru-RU" sz="7200" b="1" dirty="0" smtClean="0">
              <a:solidFill>
                <a:schemeClr val="tx1"/>
              </a:solidFill>
              <a:latin typeface="Times New Roman" panose="02020603050405020304" pitchFamily="18" charset="0"/>
              <a:cs typeface="Times New Roman" panose="02020603050405020304" pitchFamily="18" charset="0"/>
            </a:endParaRPr>
          </a:p>
          <a:p>
            <a:r>
              <a:rPr lang="ru-RU" sz="7200" b="1" dirty="0" smtClean="0">
                <a:solidFill>
                  <a:schemeClr val="tx1"/>
                </a:solidFill>
                <a:latin typeface="Times New Roman" panose="02020603050405020304" pitchFamily="18" charset="0"/>
                <a:cs typeface="Times New Roman" panose="02020603050405020304" pitchFamily="18" charset="0"/>
              </a:rPr>
              <a:t>Музеи </a:t>
            </a:r>
            <a:r>
              <a:rPr lang="ru-RU" sz="7200" b="1" dirty="0">
                <a:solidFill>
                  <a:schemeClr val="tx1"/>
                </a:solidFill>
                <a:latin typeface="Times New Roman" panose="02020603050405020304" pitchFamily="18" charset="0"/>
                <a:cs typeface="Times New Roman" panose="02020603050405020304" pitchFamily="18" charset="0"/>
              </a:rPr>
              <a:t>Рязанской области:</a:t>
            </a:r>
            <a:r>
              <a:rPr lang="en-US" sz="7200" b="1" dirty="0">
                <a:solidFill>
                  <a:schemeClr val="tx1"/>
                </a:solidFill>
                <a:latin typeface="Times New Roman" panose="02020603050405020304" pitchFamily="18" charset="0"/>
                <a:cs typeface="Times New Roman" panose="02020603050405020304" pitchFamily="18" charset="0"/>
              </a:rPr>
              <a:t>https://new.musrzn.ru/personal/education_school/kravkov/about</a:t>
            </a:r>
            <a:endParaRPr lang="ru-RU" sz="7200" b="1" dirty="0">
              <a:solidFill>
                <a:schemeClr val="tx1"/>
              </a:solidFill>
              <a:latin typeface="Times New Roman" panose="02020603050405020304" pitchFamily="18" charset="0"/>
              <a:cs typeface="Times New Roman" panose="02020603050405020304" pitchFamily="18" charset="0"/>
            </a:endParaRPr>
          </a:p>
          <a:p>
            <a:endParaRPr lang="ru-RU" sz="8000" b="1" dirty="0" smtClean="0">
              <a:solidFill>
                <a:schemeClr val="tx1"/>
              </a:solidFill>
              <a:latin typeface="Times New Roman" panose="02020603050405020304" pitchFamily="18" charset="0"/>
              <a:cs typeface="Times New Roman" panose="02020603050405020304" pitchFamily="18" charset="0"/>
            </a:endParaRPr>
          </a:p>
          <a:p>
            <a:endParaRPr lang="ru-RU" sz="8000" b="1" dirty="0">
              <a:solidFill>
                <a:schemeClr val="tx1"/>
              </a:solidFill>
              <a:latin typeface="Times New Roman" panose="02020603050405020304" pitchFamily="18" charset="0"/>
              <a:cs typeface="Times New Roman" panose="02020603050405020304" pitchFamily="18" charset="0"/>
            </a:endParaRPr>
          </a:p>
          <a:p>
            <a:endParaRPr lang="ru-RU" sz="8000" b="1" dirty="0" smtClean="0">
              <a:solidFill>
                <a:schemeClr val="tx1"/>
              </a:solidFill>
              <a:latin typeface="Times New Roman" panose="02020603050405020304" pitchFamily="18" charset="0"/>
              <a:cs typeface="Times New Roman" panose="02020603050405020304" pitchFamily="18" charset="0"/>
            </a:endParaRPr>
          </a:p>
          <a:p>
            <a:r>
              <a:rPr lang="ru-RU" sz="8000" b="1" dirty="0" smtClean="0">
                <a:solidFill>
                  <a:schemeClr val="tx1"/>
                </a:solidFill>
                <a:latin typeface="Times New Roman" panose="02020603050405020304" pitchFamily="18" charset="0"/>
                <a:cs typeface="Times New Roman" panose="02020603050405020304" pitchFamily="18" charset="0"/>
              </a:rPr>
              <a:t> </a:t>
            </a:r>
            <a:endParaRPr lang="ru-RU" sz="8000" b="1" dirty="0">
              <a:solidFill>
                <a:schemeClr val="tx1"/>
              </a:solidFill>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5"/>
          <a:stretch>
            <a:fillRect/>
          </a:stretch>
        </p:blipFill>
        <p:spPr>
          <a:xfrm>
            <a:off x="6201815" y="2924944"/>
            <a:ext cx="2334072" cy="2763738"/>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a:bodyPr>
          <a:lstStyle/>
          <a:p>
            <a:r>
              <a:rPr lang="ru-RU" sz="2800" b="1" dirty="0" smtClean="0">
                <a:latin typeface="Times New Roman" panose="02020603050405020304" pitchFamily="18" charset="0"/>
                <a:cs typeface="Times New Roman" panose="02020603050405020304" pitchFamily="18" charset="0"/>
              </a:rPr>
              <a:t>Раздел </a:t>
            </a:r>
            <a:r>
              <a:rPr lang="ru-RU" sz="2800" b="1" dirty="0">
                <a:latin typeface="Times New Roman" panose="02020603050405020304" pitchFamily="18" charset="0"/>
                <a:cs typeface="Times New Roman" panose="02020603050405020304" pitchFamily="18" charset="0"/>
              </a:rPr>
              <a:t>экспозиции: </a:t>
            </a:r>
            <a:r>
              <a:rPr lang="ru-RU" sz="2800" b="1" dirty="0" smtClean="0">
                <a:latin typeface="Times New Roman" panose="02020603050405020304" pitchFamily="18" charset="0"/>
                <a:cs typeface="Times New Roman" panose="02020603050405020304" pitchFamily="18" charset="0"/>
              </a:rPr>
              <a:t/>
            </a:r>
            <a:br>
              <a:rPr lang="ru-RU" sz="2800" b="1" dirty="0" smtClean="0">
                <a:latin typeface="Times New Roman" panose="02020603050405020304" pitchFamily="18" charset="0"/>
                <a:cs typeface="Times New Roman" panose="02020603050405020304" pitchFamily="18" charset="0"/>
              </a:rPr>
            </a:br>
            <a:r>
              <a:rPr lang="ru-RU" sz="2800" b="1" dirty="0" smtClean="0">
                <a:latin typeface="Times New Roman" panose="02020603050405020304" pitchFamily="18" charset="0"/>
                <a:cs typeface="Times New Roman" panose="02020603050405020304" pitchFamily="18" charset="0"/>
              </a:rPr>
              <a:t>«</a:t>
            </a:r>
            <a:r>
              <a:rPr lang="ru-RU" sz="2800" b="1" dirty="0">
                <a:latin typeface="Times New Roman" panose="02020603050405020304" pitchFamily="18" charset="0"/>
                <a:cs typeface="Times New Roman" panose="02020603050405020304" pitchFamily="18" charset="0"/>
              </a:rPr>
              <a:t>Знаменитые родственники </a:t>
            </a:r>
            <a:r>
              <a:rPr lang="ru-RU" sz="2800" b="1" dirty="0" err="1">
                <a:latin typeface="Times New Roman" panose="02020603050405020304" pitchFamily="18" charset="0"/>
                <a:cs typeface="Times New Roman" panose="02020603050405020304" pitchFamily="18" charset="0"/>
              </a:rPr>
              <a:t>Н.П.Кравкова</a:t>
            </a:r>
            <a:r>
              <a:rPr lang="ru-RU" sz="2800" b="1" dirty="0" smtClean="0">
                <a:latin typeface="Times New Roman" panose="02020603050405020304" pitchFamily="18" charset="0"/>
                <a:cs typeface="Times New Roman" panose="02020603050405020304" pitchFamily="18" charset="0"/>
              </a:rPr>
              <a:t>»</a:t>
            </a:r>
            <a:endParaRPr lang="ru-RU" sz="2800" b="1" dirty="0">
              <a:latin typeface="Times New Roman" panose="02020603050405020304" pitchFamily="18" charset="0"/>
              <a:cs typeface="Times New Roman" panose="02020603050405020304" pitchFamily="18" charset="0"/>
            </a:endParaRPr>
          </a:p>
        </p:txBody>
      </p:sp>
      <p:pic>
        <p:nvPicPr>
          <p:cNvPr id="7" name="Объект 6"/>
          <p:cNvPicPr>
            <a:picLocks noGrp="1" noChangeAspect="1"/>
          </p:cNvPicPr>
          <p:nvPr>
            <p:ph sz="half" idx="1"/>
          </p:nvPr>
        </p:nvPicPr>
        <p:blipFill>
          <a:blip r:embed="rId2"/>
          <a:stretch>
            <a:fillRect/>
          </a:stretch>
        </p:blipFill>
        <p:spPr>
          <a:xfrm>
            <a:off x="870065" y="1735493"/>
            <a:ext cx="3212870" cy="4255377"/>
          </a:xfrm>
          <a:prstGeom prst="rect">
            <a:avLst/>
          </a:prstGeom>
        </p:spPr>
      </p:pic>
      <p:sp>
        <p:nvSpPr>
          <p:cNvPr id="6" name="Объект 5"/>
          <p:cNvSpPr>
            <a:spLocks noGrp="1"/>
          </p:cNvSpPr>
          <p:nvPr>
            <p:ph sz="half" idx="2"/>
          </p:nvPr>
        </p:nvSpPr>
        <p:spPr>
          <a:xfrm>
            <a:off x="4082935" y="1600200"/>
            <a:ext cx="4603865" cy="4525963"/>
          </a:xfrm>
        </p:spPr>
        <p:txBody>
          <a:bodyPr>
            <a:normAutofit fontScale="40000" lnSpcReduction="20000"/>
          </a:bodyPr>
          <a:lstStyle/>
          <a:p>
            <a:pPr marL="0" indent="0">
              <a:buNone/>
            </a:pPr>
            <a:endParaRPr lang="ru-RU" dirty="0" smtClean="0"/>
          </a:p>
          <a:p>
            <a:pPr marL="0" indent="0">
              <a:buNone/>
            </a:pPr>
            <a:r>
              <a:rPr lang="ru-RU" dirty="0" smtClean="0"/>
              <a:t> </a:t>
            </a:r>
            <a:r>
              <a:rPr lang="ru-RU" sz="4500" b="1" dirty="0">
                <a:latin typeface="Times New Roman" panose="02020603050405020304" pitchFamily="18" charset="0"/>
                <a:cs typeface="Times New Roman" panose="02020603050405020304" pitchFamily="18" charset="0"/>
              </a:rPr>
              <a:t>Экспозиция рассказывает о выдающихся братьях и племянниках Н.П. </a:t>
            </a:r>
            <a:r>
              <a:rPr lang="ru-RU" sz="4500" b="1" dirty="0" err="1">
                <a:latin typeface="Times New Roman" panose="02020603050405020304" pitchFamily="18" charset="0"/>
                <a:cs typeface="Times New Roman" panose="02020603050405020304" pitchFamily="18" charset="0"/>
              </a:rPr>
              <a:t>Кравкова</a:t>
            </a:r>
            <a:r>
              <a:rPr lang="ru-RU" sz="4500" b="1" dirty="0">
                <a:latin typeface="Times New Roman" panose="02020603050405020304" pitchFamily="18" charset="0"/>
                <a:cs typeface="Times New Roman" panose="02020603050405020304" pitchFamily="18" charset="0"/>
              </a:rPr>
              <a:t>:</a:t>
            </a:r>
          </a:p>
          <a:p>
            <a:r>
              <a:rPr lang="ru-RU" sz="4500" b="1" dirty="0">
                <a:latin typeface="Times New Roman" panose="02020603050405020304" pitchFamily="18" charset="0"/>
                <a:cs typeface="Times New Roman" panose="02020603050405020304" pitchFamily="18" charset="0"/>
              </a:rPr>
              <a:t>— Василии Павловиче </a:t>
            </a:r>
            <a:r>
              <a:rPr lang="ru-RU" sz="4500" b="1" dirty="0" err="1">
                <a:latin typeface="Times New Roman" panose="02020603050405020304" pitchFamily="18" charset="0"/>
                <a:cs typeface="Times New Roman" panose="02020603050405020304" pitchFamily="18" charset="0"/>
              </a:rPr>
              <a:t>Кравкове</a:t>
            </a:r>
            <a:r>
              <a:rPr lang="ru-RU" sz="4500" b="1" dirty="0">
                <a:latin typeface="Times New Roman" panose="02020603050405020304" pitchFamily="18" charset="0"/>
                <a:cs typeface="Times New Roman" panose="02020603050405020304" pitchFamily="18" charset="0"/>
              </a:rPr>
              <a:t> — старшем брате ,военном враче,  авторе фронтовых дневников; </a:t>
            </a:r>
            <a:endParaRPr lang="ru-RU" sz="4500" b="1" dirty="0" smtClean="0">
              <a:latin typeface="Times New Roman" panose="02020603050405020304" pitchFamily="18" charset="0"/>
              <a:cs typeface="Times New Roman" panose="02020603050405020304" pitchFamily="18" charset="0"/>
            </a:endParaRPr>
          </a:p>
          <a:p>
            <a:r>
              <a:rPr lang="ru-RU" sz="4500" b="1" dirty="0" smtClean="0">
                <a:latin typeface="Times New Roman" panose="02020603050405020304" pitchFamily="18" charset="0"/>
                <a:cs typeface="Times New Roman" panose="02020603050405020304" pitchFamily="18" charset="0"/>
              </a:rPr>
              <a:t>Сергее </a:t>
            </a:r>
            <a:r>
              <a:rPr lang="ru-RU" sz="4500" b="1" dirty="0">
                <a:latin typeface="Times New Roman" panose="02020603050405020304" pitchFamily="18" charset="0"/>
                <a:cs typeface="Times New Roman" panose="02020603050405020304" pitchFamily="18" charset="0"/>
              </a:rPr>
              <a:t>Павловиче </a:t>
            </a:r>
            <a:r>
              <a:rPr lang="ru-RU" sz="4500" b="1" dirty="0" err="1">
                <a:latin typeface="Times New Roman" panose="02020603050405020304" pitchFamily="18" charset="0"/>
                <a:cs typeface="Times New Roman" panose="02020603050405020304" pitchFamily="18" charset="0"/>
              </a:rPr>
              <a:t>Кравкове</a:t>
            </a:r>
            <a:r>
              <a:rPr lang="ru-RU" sz="4500" b="1" dirty="0">
                <a:latin typeface="Times New Roman" panose="02020603050405020304" pitchFamily="18" charset="0"/>
                <a:cs typeface="Times New Roman" panose="02020603050405020304" pitchFamily="18" charset="0"/>
              </a:rPr>
              <a:t> — младшем брате, выдающемся отечественном почвоведе</a:t>
            </a:r>
            <a:r>
              <a:rPr lang="ru-RU" sz="4500" b="1" dirty="0" smtClean="0">
                <a:latin typeface="Times New Roman" panose="02020603050405020304" pitchFamily="18" charset="0"/>
                <a:cs typeface="Times New Roman" panose="02020603050405020304" pitchFamily="18" charset="0"/>
              </a:rPr>
              <a:t>,</a:t>
            </a:r>
          </a:p>
          <a:p>
            <a:r>
              <a:rPr lang="ru-RU" sz="4500" b="1" dirty="0" smtClean="0">
                <a:latin typeface="Times New Roman" panose="02020603050405020304" pitchFamily="18" charset="0"/>
                <a:cs typeface="Times New Roman" panose="02020603050405020304" pitchFamily="18" charset="0"/>
              </a:rPr>
              <a:t>  </a:t>
            </a:r>
            <a:r>
              <a:rPr lang="ru-RU" sz="4500" b="1" dirty="0">
                <a:latin typeface="Times New Roman" panose="02020603050405020304" pitchFamily="18" charset="0"/>
                <a:cs typeface="Times New Roman" panose="02020603050405020304" pitchFamily="18" charset="0"/>
              </a:rPr>
              <a:t>Сергее Николаевиче </a:t>
            </a:r>
            <a:r>
              <a:rPr lang="ru-RU" sz="4500" b="1" dirty="0" err="1">
                <a:latin typeface="Times New Roman" panose="02020603050405020304" pitchFamily="18" charset="0"/>
                <a:cs typeface="Times New Roman" panose="02020603050405020304" pitchFamily="18" charset="0"/>
              </a:rPr>
              <a:t>Кравкове</a:t>
            </a:r>
            <a:r>
              <a:rPr lang="ru-RU" sz="4500" b="1" dirty="0">
                <a:latin typeface="Times New Roman" panose="02020603050405020304" pitchFamily="18" charset="0"/>
                <a:cs typeface="Times New Roman" panose="02020603050405020304" pitchFamily="18" charset="0"/>
              </a:rPr>
              <a:t> — сыне, заслуженном полярнике-гидрографе</a:t>
            </a:r>
            <a:r>
              <a:rPr lang="ru-RU" sz="4500" b="1" dirty="0" smtClean="0">
                <a:latin typeface="Times New Roman" panose="02020603050405020304" pitchFamily="18" charset="0"/>
                <a:cs typeface="Times New Roman" panose="02020603050405020304" pitchFamily="18" charset="0"/>
              </a:rPr>
              <a:t>;</a:t>
            </a:r>
          </a:p>
          <a:p>
            <a:r>
              <a:rPr lang="ru-RU" sz="4500" b="1" dirty="0" smtClean="0">
                <a:latin typeface="Times New Roman" panose="02020603050405020304" pitchFamily="18" charset="0"/>
                <a:cs typeface="Times New Roman" panose="02020603050405020304" pitchFamily="18" charset="0"/>
              </a:rPr>
              <a:t> </a:t>
            </a:r>
            <a:r>
              <a:rPr lang="ru-RU" sz="4500" b="1" dirty="0">
                <a:latin typeface="Times New Roman" panose="02020603050405020304" pitchFamily="18" charset="0"/>
                <a:cs typeface="Times New Roman" panose="02020603050405020304" pitchFamily="18" charset="0"/>
              </a:rPr>
              <a:t>Сергее Васильевиче </a:t>
            </a:r>
            <a:r>
              <a:rPr lang="ru-RU" sz="4500" b="1" dirty="0" err="1">
                <a:latin typeface="Times New Roman" panose="02020603050405020304" pitchFamily="18" charset="0"/>
                <a:cs typeface="Times New Roman" panose="02020603050405020304" pitchFamily="18" charset="0"/>
              </a:rPr>
              <a:t>Кравкове</a:t>
            </a:r>
            <a:r>
              <a:rPr lang="ru-RU" sz="4500" b="1" dirty="0">
                <a:latin typeface="Times New Roman" panose="02020603050405020304" pitchFamily="18" charset="0"/>
                <a:cs typeface="Times New Roman" panose="02020603050405020304" pitchFamily="18" charset="0"/>
              </a:rPr>
              <a:t> — племяннике, основоположнике физиологической оптики</a:t>
            </a:r>
            <a:r>
              <a:rPr lang="ru-RU" sz="4500" b="1" dirty="0" smtClean="0">
                <a:latin typeface="Times New Roman" panose="02020603050405020304" pitchFamily="18" charset="0"/>
                <a:cs typeface="Times New Roman" panose="02020603050405020304" pitchFamily="18" charset="0"/>
              </a:rPr>
              <a:t>;</a:t>
            </a:r>
          </a:p>
          <a:p>
            <a:r>
              <a:rPr lang="ru-RU" sz="4500" b="1" dirty="0" smtClean="0">
                <a:latin typeface="Times New Roman" panose="02020603050405020304" pitchFamily="18" charset="0"/>
                <a:cs typeface="Times New Roman" panose="02020603050405020304" pitchFamily="18" charset="0"/>
              </a:rPr>
              <a:t> </a:t>
            </a:r>
            <a:r>
              <a:rPr lang="ru-RU" sz="4500" b="1" dirty="0">
                <a:latin typeface="Times New Roman" panose="02020603050405020304" pitchFamily="18" charset="0"/>
                <a:cs typeface="Times New Roman" panose="02020603050405020304" pitchFamily="18" charset="0"/>
              </a:rPr>
              <a:t>Максимилиане Алексеевиче </a:t>
            </a:r>
            <a:r>
              <a:rPr lang="ru-RU" sz="4500" b="1" dirty="0" err="1">
                <a:latin typeface="Times New Roman" panose="02020603050405020304" pitchFamily="18" charset="0"/>
                <a:cs typeface="Times New Roman" panose="02020603050405020304" pitchFamily="18" charset="0"/>
              </a:rPr>
              <a:t>Кравкове</a:t>
            </a:r>
            <a:r>
              <a:rPr lang="ru-RU" sz="4500" b="1" dirty="0">
                <a:latin typeface="Times New Roman" panose="02020603050405020304" pitchFamily="18" charset="0"/>
                <a:cs typeface="Times New Roman" panose="02020603050405020304" pitchFamily="18" charset="0"/>
              </a:rPr>
              <a:t> — племяннике, писателе, геологе, исследователе Сибири.</a:t>
            </a:r>
          </a:p>
          <a:p>
            <a:endParaRPr lang="ru-RU" sz="45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1691500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7624" y="1268760"/>
            <a:ext cx="7200800" cy="4824536"/>
          </a:xfrm>
          <a:prstGeom prst="rect">
            <a:avLst/>
          </a:prstGeom>
        </p:spPr>
      </p:pic>
      <p:sp>
        <p:nvSpPr>
          <p:cNvPr id="3" name="Заголовок 2"/>
          <p:cNvSpPr>
            <a:spLocks noGrp="1"/>
          </p:cNvSpPr>
          <p:nvPr>
            <p:ph type="title" idx="4294967295"/>
          </p:nvPr>
        </p:nvSpPr>
        <p:spPr>
          <a:xfrm>
            <a:off x="0" y="1052513"/>
            <a:ext cx="8229600" cy="215900"/>
          </a:xfrm>
        </p:spPr>
        <p:txBody>
          <a:bodyPr>
            <a:normAutofit fontScale="90000"/>
          </a:bodyPr>
          <a:lstStyle/>
          <a:p>
            <a:r>
              <a:rPr lang="ru-RU" sz="3100" b="1" dirty="0">
                <a:latin typeface="Times New Roman" panose="02020603050405020304" pitchFamily="18" charset="0"/>
                <a:cs typeface="Times New Roman" panose="02020603050405020304" pitchFamily="18" charset="0"/>
              </a:rPr>
              <a:t>В</a:t>
            </a:r>
            <a:r>
              <a:rPr lang="ru-RU" sz="3100" b="1" dirty="0" smtClean="0">
                <a:latin typeface="Times New Roman" panose="02020603050405020304" pitchFamily="18" charset="0"/>
                <a:cs typeface="Times New Roman" panose="02020603050405020304" pitchFamily="18" charset="0"/>
              </a:rPr>
              <a:t> </a:t>
            </a:r>
            <a:r>
              <a:rPr lang="ru-RU" sz="3100" b="1" dirty="0">
                <a:latin typeface="Times New Roman" panose="02020603050405020304" pitchFamily="18" charset="0"/>
                <a:cs typeface="Times New Roman" panose="02020603050405020304" pitchFamily="18" charset="0"/>
              </a:rPr>
              <a:t>музее есть уголок крестьянского </a:t>
            </a:r>
            <a:r>
              <a:rPr lang="ru-RU" sz="3100" b="1" dirty="0" smtClean="0">
                <a:latin typeface="Times New Roman" panose="02020603050405020304" pitchFamily="18" charset="0"/>
                <a:cs typeface="Times New Roman" panose="02020603050405020304" pitchFamily="18" charset="0"/>
              </a:rPr>
              <a:t>быта</a:t>
            </a:r>
            <a:br>
              <a:rPr lang="ru-RU" sz="3100" b="1" dirty="0" smtClean="0">
                <a:latin typeface="Times New Roman" panose="02020603050405020304" pitchFamily="18" charset="0"/>
                <a:cs typeface="Times New Roman" panose="02020603050405020304" pitchFamily="18" charset="0"/>
              </a:rPr>
            </a:br>
            <a:r>
              <a:rPr lang="ru-RU" sz="3100" b="1" dirty="0" smtClean="0">
                <a:latin typeface="Times New Roman" panose="02020603050405020304" pitchFamily="18" charset="0"/>
                <a:cs typeface="Times New Roman" panose="02020603050405020304" pitchFamily="18" charset="0"/>
              </a:rPr>
              <a:t> </a:t>
            </a:r>
            <a:r>
              <a:rPr lang="en-US" sz="3100" b="1" dirty="0">
                <a:latin typeface="Times New Roman" panose="02020603050405020304" pitchFamily="18" charset="0"/>
                <a:cs typeface="Times New Roman" panose="02020603050405020304" pitchFamily="18" charset="0"/>
              </a:rPr>
              <a:t>XIX </a:t>
            </a:r>
            <a:r>
              <a:rPr lang="ru-RU" sz="3100" b="1" dirty="0">
                <a:latin typeface="Times New Roman" panose="02020603050405020304" pitchFamily="18" charset="0"/>
                <a:cs typeface="Times New Roman" panose="02020603050405020304" pitchFamily="18" charset="0"/>
              </a:rPr>
              <a:t>- нач. </a:t>
            </a:r>
            <a:r>
              <a:rPr lang="en-US" sz="3100" b="1" dirty="0">
                <a:latin typeface="Times New Roman" panose="02020603050405020304" pitchFamily="18" charset="0"/>
                <a:cs typeface="Times New Roman" panose="02020603050405020304" pitchFamily="18" charset="0"/>
              </a:rPr>
              <a:t>XX</a:t>
            </a:r>
            <a:r>
              <a:rPr lang="ru-RU" sz="3100" b="1" dirty="0">
                <a:latin typeface="Times New Roman" panose="02020603050405020304" pitchFamily="18" charset="0"/>
                <a:cs typeface="Times New Roman" panose="02020603050405020304" pitchFamily="18" charset="0"/>
              </a:rPr>
              <a:t> вв.</a:t>
            </a:r>
            <a:r>
              <a:rPr lang="ru-RU" b="1" dirty="0"/>
              <a:t/>
            </a:r>
            <a:br>
              <a:rPr lang="ru-RU" b="1" dirty="0"/>
            </a:br>
            <a:endParaRPr lang="ru-RU" b="1" dirty="0"/>
          </a:p>
        </p:txBody>
      </p:sp>
    </p:spTree>
    <p:extLst>
      <p:ext uri="{BB962C8B-B14F-4D97-AF65-F5344CB8AC3E}">
        <p14:creationId xmlns:p14="http://schemas.microsoft.com/office/powerpoint/2010/main" val="45276144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1340768"/>
            <a:ext cx="8229600" cy="76870"/>
          </a:xfrm>
        </p:spPr>
        <p:txBody>
          <a:bodyPr>
            <a:noAutofit/>
          </a:bodyPr>
          <a:lstStyle/>
          <a:p>
            <a:r>
              <a:rPr lang="ru-RU" sz="2000" b="1" dirty="0">
                <a:latin typeface="Times New Roman" panose="02020603050405020304" pitchFamily="18" charset="0"/>
                <a:cs typeface="Times New Roman" panose="02020603050405020304" pitchFamily="18" charset="0"/>
              </a:rPr>
              <a:t>Общее количество экспонатов музея – 132, из них 52- основной фонд (подлинные документы).</a:t>
            </a:r>
            <a:br>
              <a:rPr lang="ru-RU" sz="2000" b="1" dirty="0">
                <a:latin typeface="Times New Roman" panose="02020603050405020304" pitchFamily="18" charset="0"/>
                <a:cs typeface="Times New Roman" panose="02020603050405020304" pitchFamily="18" charset="0"/>
              </a:rPr>
            </a:br>
            <a:r>
              <a:rPr lang="ru-RU" sz="2000" b="1" dirty="0" smtClean="0">
                <a:latin typeface="Times New Roman" panose="02020603050405020304" pitchFamily="18" charset="0"/>
                <a:cs typeface="Times New Roman" panose="02020603050405020304" pitchFamily="18" charset="0"/>
              </a:rPr>
              <a:t>Экспонаты </a:t>
            </a:r>
            <a:r>
              <a:rPr lang="ru-RU" sz="2000" b="1" dirty="0">
                <a:latin typeface="Times New Roman" panose="02020603050405020304" pitchFamily="18" charset="0"/>
                <a:cs typeface="Times New Roman" panose="02020603050405020304" pitchFamily="18" charset="0"/>
              </a:rPr>
              <a:t>школьного музея хранятся в стеклянных витринах </a:t>
            </a:r>
            <a:r>
              <a:rPr lang="ru-RU" sz="2000" b="1" dirty="0" smtClean="0">
                <a:latin typeface="Times New Roman" panose="02020603050405020304" pitchFamily="18" charset="0"/>
                <a:cs typeface="Times New Roman" panose="02020603050405020304" pitchFamily="18" charset="0"/>
              </a:rPr>
              <a:t>. </a:t>
            </a:r>
            <a:r>
              <a:rPr lang="ru-RU" sz="2000" b="1" dirty="0">
                <a:latin typeface="Times New Roman" panose="02020603050405020304" pitchFamily="18" charset="0"/>
                <a:cs typeface="Times New Roman" panose="02020603050405020304" pitchFamily="18" charset="0"/>
              </a:rPr>
              <a:t>Имеется 2 инвентарные книги: книга основного фонда и книга научно – вспомогательного фонда. Имеется картотека учёта экспонатов музея, книга отзывов, книга почётных </a:t>
            </a:r>
            <a:r>
              <a:rPr lang="ru-RU" sz="2000" b="1" dirty="0" smtClean="0">
                <a:latin typeface="Times New Roman" panose="02020603050405020304" pitchFamily="18" charset="0"/>
                <a:cs typeface="Times New Roman" panose="02020603050405020304" pitchFamily="18" charset="0"/>
              </a:rPr>
              <a:t>посетителей</a:t>
            </a:r>
            <a:endParaRPr lang="ru-RU" sz="2000" b="1" dirty="0">
              <a:latin typeface="Times New Roman" panose="02020603050405020304" pitchFamily="18" charset="0"/>
              <a:cs typeface="Times New Roman" panose="02020603050405020304" pitchFamily="18" charset="0"/>
            </a:endParaRPr>
          </a:p>
        </p:txBody>
      </p:sp>
      <p:pic>
        <p:nvPicPr>
          <p:cNvPr id="7" name="Объект 6"/>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78449" y="2636913"/>
            <a:ext cx="2832497" cy="3895240"/>
          </a:xfrm>
        </p:spPr>
      </p:pic>
      <p:pic>
        <p:nvPicPr>
          <p:cNvPr id="8" name="Объект 7"/>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rot="5400000">
            <a:off x="5688387" y="2993432"/>
            <a:ext cx="3776663" cy="2832497"/>
          </a:xfrm>
        </p:spPr>
      </p:pic>
      <p:pic>
        <p:nvPicPr>
          <p:cNvPr id="9" name="Рисунок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10946" y="2983773"/>
            <a:ext cx="3122108" cy="3320097"/>
          </a:xfrm>
          <a:prstGeom prst="rect">
            <a:avLst/>
          </a:prstGeom>
        </p:spPr>
      </p:pic>
    </p:spTree>
    <p:extLst>
      <p:ext uri="{BB962C8B-B14F-4D97-AF65-F5344CB8AC3E}">
        <p14:creationId xmlns:p14="http://schemas.microsoft.com/office/powerpoint/2010/main" val="20693481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578298"/>
          </a:xfrm>
        </p:spPr>
        <p:txBody>
          <a:bodyPr>
            <a:normAutofit/>
          </a:bodyPr>
          <a:lstStyle/>
          <a:p>
            <a:r>
              <a:rPr lang="ru-RU" sz="1800" dirty="0" smtClean="0">
                <a:latin typeface="Times New Roman" panose="02020603050405020304" pitchFamily="18" charset="0"/>
                <a:cs typeface="Times New Roman" panose="02020603050405020304" pitchFamily="18" charset="0"/>
              </a:rPr>
              <a:t> </a:t>
            </a:r>
            <a:r>
              <a:rPr lang="ru-RU" sz="1800" b="1" dirty="0">
                <a:latin typeface="Times New Roman" panose="02020603050405020304" pitchFamily="18" charset="0"/>
                <a:cs typeface="Times New Roman" panose="02020603050405020304" pitchFamily="18" charset="0"/>
              </a:rPr>
              <a:t>Материалы </a:t>
            </a:r>
            <a:r>
              <a:rPr lang="ru-RU" sz="1800" b="1" u="sng" dirty="0">
                <a:latin typeface="Times New Roman" panose="02020603050405020304" pitchFamily="18" charset="0"/>
                <a:cs typeface="Times New Roman" panose="02020603050405020304" pitchFamily="18" charset="0"/>
              </a:rPr>
              <a:t>основного фонда</a:t>
            </a:r>
            <a:r>
              <a:rPr lang="ru-RU" sz="1800" b="1" dirty="0">
                <a:latin typeface="Times New Roman" panose="02020603050405020304" pitchFamily="18" charset="0"/>
                <a:cs typeface="Times New Roman" panose="02020603050405020304" pitchFamily="18" charset="0"/>
              </a:rPr>
              <a:t> представлены вещественными памятниками - это:</a:t>
            </a:r>
            <a:br>
              <a:rPr lang="ru-RU" sz="1800" b="1" dirty="0">
                <a:latin typeface="Times New Roman" panose="02020603050405020304" pitchFamily="18" charset="0"/>
                <a:cs typeface="Times New Roman" panose="02020603050405020304" pitchFamily="18" charset="0"/>
              </a:rPr>
            </a:br>
            <a:r>
              <a:rPr lang="ru-RU" sz="1800" b="1" dirty="0" smtClean="0">
                <a:latin typeface="Times New Roman" panose="02020603050405020304" pitchFamily="18" charset="0"/>
                <a:cs typeface="Times New Roman" panose="02020603050405020304" pitchFamily="18" charset="0"/>
              </a:rPr>
              <a:t>  </a:t>
            </a:r>
            <a:r>
              <a:rPr lang="ru-RU" sz="1800" b="1" dirty="0">
                <a:latin typeface="Times New Roman" panose="02020603050405020304" pitchFamily="18" charset="0"/>
                <a:cs typeface="Times New Roman" panose="02020603050405020304" pitchFamily="18" charset="0"/>
              </a:rPr>
              <a:t>сохранившиеся книги семьи </a:t>
            </a:r>
            <a:r>
              <a:rPr lang="ru-RU" sz="1800" b="1" dirty="0" err="1">
                <a:latin typeface="Times New Roman" panose="02020603050405020304" pitchFamily="18" charset="0"/>
                <a:cs typeface="Times New Roman" panose="02020603050405020304" pitchFamily="18" charset="0"/>
              </a:rPr>
              <a:t>Кравковых</a:t>
            </a:r>
            <a:r>
              <a:rPr lang="ru-RU" sz="1800" b="1" dirty="0">
                <a:latin typeface="Times New Roman" panose="02020603050405020304" pitchFamily="18" charset="0"/>
                <a:cs typeface="Times New Roman" panose="02020603050405020304" pitchFamily="18" charset="0"/>
              </a:rPr>
              <a:t> дореволюционных печатных изданий, портреты родителей Николая Павловича, копии фотографий из семейного архива,  учебник «Основы фармакологии</a:t>
            </a:r>
            <a:r>
              <a:rPr lang="ru-RU" sz="1800" b="1" dirty="0" smtClean="0">
                <a:latin typeface="Times New Roman" panose="02020603050405020304" pitchFamily="18" charset="0"/>
                <a:cs typeface="Times New Roman" panose="02020603050405020304" pitchFamily="18" charset="0"/>
              </a:rPr>
              <a:t>» Н</a:t>
            </a:r>
            <a:r>
              <a:rPr lang="ru-RU" sz="1800" b="1" dirty="0">
                <a:latin typeface="Times New Roman" panose="02020603050405020304" pitchFamily="18" charset="0"/>
                <a:cs typeface="Times New Roman" panose="02020603050405020304" pitchFamily="18" charset="0"/>
              </a:rPr>
              <a:t>. П. </a:t>
            </a:r>
            <a:r>
              <a:rPr lang="ru-RU" sz="1800" b="1" dirty="0" err="1">
                <a:latin typeface="Times New Roman" panose="02020603050405020304" pitchFamily="18" charset="0"/>
                <a:cs typeface="Times New Roman" panose="02020603050405020304" pitchFamily="18" charset="0"/>
              </a:rPr>
              <a:t>Кравкова</a:t>
            </a:r>
            <a:r>
              <a:rPr lang="ru-RU" sz="1800" b="1" dirty="0">
                <a:latin typeface="Times New Roman" panose="02020603050405020304" pitchFamily="18" charset="0"/>
                <a:cs typeface="Times New Roman" panose="02020603050405020304" pitchFamily="18" charset="0"/>
              </a:rPr>
              <a:t>,  1909 года </a:t>
            </a:r>
            <a:r>
              <a:rPr lang="ru-RU" sz="1800" b="1" dirty="0" smtClean="0">
                <a:latin typeface="Times New Roman" panose="02020603050405020304" pitchFamily="18" charset="0"/>
                <a:cs typeface="Times New Roman" panose="02020603050405020304" pitchFamily="18" charset="0"/>
              </a:rPr>
              <a:t>издания, предметы принадлежащие семье </a:t>
            </a:r>
            <a:r>
              <a:rPr lang="ru-RU" sz="1800" b="1" dirty="0" err="1" smtClean="0">
                <a:latin typeface="Times New Roman" panose="02020603050405020304" pitchFamily="18" charset="0"/>
                <a:cs typeface="Times New Roman" panose="02020603050405020304" pitchFamily="18" charset="0"/>
              </a:rPr>
              <a:t>Кравковых</a:t>
            </a:r>
            <a:r>
              <a:rPr lang="ru-RU" sz="1800" b="1" dirty="0" smtClean="0">
                <a:latin typeface="Times New Roman" panose="02020603050405020304" pitchFamily="18" charset="0"/>
                <a:cs typeface="Times New Roman" panose="02020603050405020304" pitchFamily="18" charset="0"/>
              </a:rPr>
              <a:t>.</a:t>
            </a:r>
            <a:br>
              <a:rPr lang="ru-RU" sz="1800" b="1" dirty="0" smtClean="0">
                <a:latin typeface="Times New Roman" panose="02020603050405020304" pitchFamily="18" charset="0"/>
                <a:cs typeface="Times New Roman" panose="02020603050405020304" pitchFamily="18" charset="0"/>
              </a:rPr>
            </a:br>
            <a:r>
              <a:rPr lang="ru-RU" sz="1800" b="1" dirty="0" smtClean="0">
                <a:latin typeface="Times New Roman" panose="02020603050405020304" pitchFamily="18" charset="0"/>
                <a:cs typeface="Times New Roman" panose="02020603050405020304" pitchFamily="18" charset="0"/>
              </a:rPr>
              <a:t> </a:t>
            </a:r>
            <a:r>
              <a:rPr lang="ru-RU" sz="1800" b="1" dirty="0">
                <a:latin typeface="Times New Roman" panose="02020603050405020304" pitchFamily="18" charset="0"/>
                <a:cs typeface="Times New Roman" panose="02020603050405020304" pitchFamily="18" charset="0"/>
              </a:rPr>
              <a:t>Представлены орудия труда</a:t>
            </a:r>
            <a:r>
              <a:rPr lang="ru-RU" sz="1800" b="1" dirty="0" smtClean="0">
                <a:latin typeface="Times New Roman" panose="02020603050405020304" pitchFamily="18" charset="0"/>
                <a:cs typeface="Times New Roman" panose="02020603050405020304" pitchFamily="18" charset="0"/>
              </a:rPr>
              <a:t>, предметы </a:t>
            </a:r>
            <a:r>
              <a:rPr lang="ru-RU" sz="1800" b="1" dirty="0">
                <a:latin typeface="Times New Roman" panose="02020603050405020304" pitchFamily="18" charset="0"/>
                <a:cs typeface="Times New Roman" panose="02020603050405020304" pitchFamily="18" charset="0"/>
              </a:rPr>
              <a:t>домашнего </a:t>
            </a:r>
            <a:r>
              <a:rPr lang="ru-RU" sz="1800" b="1" dirty="0" smtClean="0">
                <a:latin typeface="Times New Roman" panose="02020603050405020304" pitchFamily="18" charset="0"/>
                <a:cs typeface="Times New Roman" panose="02020603050405020304" pitchFamily="18" charset="0"/>
              </a:rPr>
              <a:t>обихода, предметы</a:t>
            </a:r>
            <a:br>
              <a:rPr lang="ru-RU" sz="1800" b="1" dirty="0" smtClean="0">
                <a:latin typeface="Times New Roman" panose="02020603050405020304" pitchFamily="18" charset="0"/>
                <a:cs typeface="Times New Roman" panose="02020603050405020304" pitchFamily="18" charset="0"/>
              </a:rPr>
            </a:br>
            <a:r>
              <a:rPr lang="ru-RU" sz="1800" b="1" dirty="0" smtClean="0">
                <a:latin typeface="Times New Roman" panose="02020603050405020304" pitchFamily="18" charset="0"/>
                <a:cs typeface="Times New Roman" panose="02020603050405020304" pitchFamily="18" charset="0"/>
              </a:rPr>
              <a:t>прикладного народного творчества. Физические </a:t>
            </a:r>
            <a:r>
              <a:rPr lang="ru-RU" sz="1800" b="1" dirty="0">
                <a:latin typeface="Times New Roman" panose="02020603050405020304" pitchFamily="18" charset="0"/>
                <a:cs typeface="Times New Roman" panose="02020603050405020304" pitchFamily="18" charset="0"/>
              </a:rPr>
              <a:t>приборы  из </a:t>
            </a:r>
            <a:r>
              <a:rPr lang="ru-RU" sz="1800" b="1" dirty="0" smtClean="0">
                <a:latin typeface="Times New Roman" panose="02020603050405020304" pitchFamily="18" charset="0"/>
                <a:cs typeface="Times New Roman" panose="02020603050405020304" pitchFamily="18" charset="0"/>
              </a:rPr>
              <a:t>ВМА</a:t>
            </a:r>
            <a:r>
              <a:rPr lang="ru-RU" sz="1800" b="1" dirty="0">
                <a:latin typeface="Times New Roman" panose="02020603050405020304" pitchFamily="18" charset="0"/>
                <a:cs typeface="Times New Roman" panose="02020603050405020304" pitchFamily="18" charset="0"/>
              </a:rPr>
              <a:t>.</a:t>
            </a:r>
          </a:p>
        </p:txBody>
      </p:sp>
      <p:pic>
        <p:nvPicPr>
          <p:cNvPr id="5" name="Объект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611088" y="2982923"/>
            <a:ext cx="4038600" cy="1585912"/>
          </a:xfrm>
        </p:spPr>
      </p:pic>
      <p:pic>
        <p:nvPicPr>
          <p:cNvPr id="6" name="Объект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649688" y="2995216"/>
            <a:ext cx="4038600" cy="1585912"/>
          </a:xfrm>
        </p:spPr>
      </p:pic>
      <p:pic>
        <p:nvPicPr>
          <p:cNvPr id="7" name="Рисунок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2400" y="4581128"/>
            <a:ext cx="4355976" cy="1710542"/>
          </a:xfrm>
          <a:prstGeom prst="rect">
            <a:avLst/>
          </a:prstGeom>
        </p:spPr>
      </p:pic>
      <p:pic>
        <p:nvPicPr>
          <p:cNvPr id="8" name="Рисунок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08376" y="4556542"/>
            <a:ext cx="3824162" cy="1710542"/>
          </a:xfrm>
          <a:prstGeom prst="rect">
            <a:avLst/>
          </a:prstGeom>
        </p:spPr>
      </p:pic>
    </p:spTree>
    <p:extLst>
      <p:ext uri="{BB962C8B-B14F-4D97-AF65-F5344CB8AC3E}">
        <p14:creationId xmlns:p14="http://schemas.microsoft.com/office/powerpoint/2010/main" val="183679457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560" y="404664"/>
            <a:ext cx="8100392" cy="3180932"/>
          </a:xfrm>
          <a:prstGeom prst="rect">
            <a:avLst/>
          </a:prstGeom>
        </p:spPr>
      </p:pic>
      <p:pic>
        <p:nvPicPr>
          <p:cNvPr id="6" name="Рисунок 5"/>
          <p:cNvPicPr>
            <a:picLocks noChangeAspect="1"/>
          </p:cNvPicPr>
          <p:nvPr/>
        </p:nvPicPr>
        <p:blipFill>
          <a:blip r:embed="rId3"/>
          <a:stretch>
            <a:fillRect/>
          </a:stretch>
        </p:blipFill>
        <p:spPr>
          <a:xfrm>
            <a:off x="755577" y="3578699"/>
            <a:ext cx="3906180" cy="2890472"/>
          </a:xfrm>
          <a:prstGeom prst="rect">
            <a:avLst/>
          </a:prstGeom>
        </p:spPr>
      </p:pic>
      <p:pic>
        <p:nvPicPr>
          <p:cNvPr id="7" name="Рисунок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97760" y="3644815"/>
            <a:ext cx="3888432" cy="2758240"/>
          </a:xfrm>
          <a:prstGeom prst="rect">
            <a:avLst/>
          </a:prstGeom>
        </p:spPr>
      </p:pic>
    </p:spTree>
    <p:extLst>
      <p:ext uri="{BB962C8B-B14F-4D97-AF65-F5344CB8AC3E}">
        <p14:creationId xmlns:p14="http://schemas.microsoft.com/office/powerpoint/2010/main" val="259890763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3658418"/>
          </a:xfrm>
        </p:spPr>
        <p:txBody>
          <a:bodyPr>
            <a:normAutofit/>
          </a:bodyPr>
          <a:lstStyle/>
          <a:p>
            <a:r>
              <a:rPr lang="ru-RU" sz="1800" b="1" u="sng" dirty="0">
                <a:latin typeface="Times New Roman" panose="02020603050405020304" pitchFamily="18" charset="0"/>
                <a:cs typeface="Times New Roman" panose="02020603050405020304" pitchFamily="18" charset="0"/>
              </a:rPr>
              <a:t>Материалы вспомогательного фонда, созданные для замены подлинных памятников:</a:t>
            </a:r>
            <a:r>
              <a:rPr lang="ru-RU" sz="1800" dirty="0">
                <a:latin typeface="Times New Roman" panose="02020603050405020304" pitchFamily="18" charset="0"/>
                <a:cs typeface="Times New Roman" panose="02020603050405020304" pitchFamily="18" charset="0"/>
              </a:rPr>
              <a:t/>
            </a:r>
            <a:br>
              <a:rPr lang="ru-RU" sz="1800" dirty="0">
                <a:latin typeface="Times New Roman" panose="02020603050405020304" pitchFamily="18" charset="0"/>
                <a:cs typeface="Times New Roman" panose="02020603050405020304" pitchFamily="18" charset="0"/>
              </a:rPr>
            </a:br>
            <a:r>
              <a:rPr lang="ru-RU" sz="1800" b="1" dirty="0">
                <a:latin typeface="Times New Roman" panose="02020603050405020304" pitchFamily="18" charset="0"/>
                <a:cs typeface="Times New Roman" panose="02020603050405020304" pitchFamily="18" charset="0"/>
              </a:rPr>
              <a:t>  - копии медалей и наград братьев Н.П. и В.П. </a:t>
            </a:r>
            <a:r>
              <a:rPr lang="ru-RU" sz="1800" b="1" dirty="0" err="1">
                <a:latin typeface="Times New Roman" panose="02020603050405020304" pitchFamily="18" charset="0"/>
                <a:cs typeface="Times New Roman" panose="02020603050405020304" pitchFamily="18" charset="0"/>
              </a:rPr>
              <a:t>Кравковых</a:t>
            </a:r>
            <a:r>
              <a:rPr lang="ru-RU" sz="1800" b="1" dirty="0">
                <a:latin typeface="Times New Roman" panose="02020603050405020304" pitchFamily="18" charset="0"/>
                <a:cs typeface="Times New Roman" panose="02020603050405020304" pitchFamily="18" charset="0"/>
              </a:rPr>
              <a:t>;</a:t>
            </a:r>
            <a:br>
              <a:rPr lang="ru-RU" sz="1800" b="1" dirty="0">
                <a:latin typeface="Times New Roman" panose="02020603050405020304" pitchFamily="18" charset="0"/>
                <a:cs typeface="Times New Roman" panose="02020603050405020304" pitchFamily="18" charset="0"/>
              </a:rPr>
            </a:br>
            <a:r>
              <a:rPr lang="ru-RU" sz="1800" b="1" dirty="0">
                <a:latin typeface="Times New Roman" panose="02020603050405020304" pitchFamily="18" charset="0"/>
                <a:cs typeface="Times New Roman" panose="02020603050405020304" pitchFamily="18" charset="0"/>
              </a:rPr>
              <a:t>  - копии модели крестьянского платья крестьянки Калужской губернии;</a:t>
            </a:r>
            <a:br>
              <a:rPr lang="ru-RU" sz="1800" b="1" dirty="0">
                <a:latin typeface="Times New Roman" panose="02020603050405020304" pitchFamily="18" charset="0"/>
                <a:cs typeface="Times New Roman" panose="02020603050405020304" pitchFamily="18" charset="0"/>
              </a:rPr>
            </a:br>
            <a:r>
              <a:rPr lang="ru-RU" sz="1800" b="1" dirty="0">
                <a:latin typeface="Times New Roman" panose="02020603050405020304" pitchFamily="18" charset="0"/>
                <a:cs typeface="Times New Roman" panose="02020603050405020304" pitchFamily="18" charset="0"/>
              </a:rPr>
              <a:t>  - копия модели гимназического сюртука  и фуражки Рязанского гимназиста 19 века;</a:t>
            </a:r>
            <a:br>
              <a:rPr lang="ru-RU" sz="1800" b="1" dirty="0">
                <a:latin typeface="Times New Roman" panose="02020603050405020304" pitchFamily="18" charset="0"/>
                <a:cs typeface="Times New Roman" panose="02020603050405020304" pitchFamily="18" charset="0"/>
              </a:rPr>
            </a:br>
            <a:r>
              <a:rPr lang="ru-RU" sz="1800" b="1" dirty="0">
                <a:latin typeface="Times New Roman" panose="02020603050405020304" pitchFamily="18" charset="0"/>
                <a:cs typeface="Times New Roman" panose="02020603050405020304" pitchFamily="18" charset="0"/>
              </a:rPr>
              <a:t>  - копия модели мундира генерала медицинской службы 20 века;</a:t>
            </a:r>
            <a:br>
              <a:rPr lang="ru-RU" sz="1800" b="1" dirty="0">
                <a:latin typeface="Times New Roman" panose="02020603050405020304" pitchFamily="18" charset="0"/>
                <a:cs typeface="Times New Roman" panose="02020603050405020304" pitchFamily="18" charset="0"/>
              </a:rPr>
            </a:br>
            <a:r>
              <a:rPr lang="ru-RU" sz="1800" b="1" dirty="0">
                <a:latin typeface="Times New Roman" panose="02020603050405020304" pitchFamily="18" charset="0"/>
                <a:cs typeface="Times New Roman" panose="02020603050405020304" pitchFamily="18" charset="0"/>
              </a:rPr>
              <a:t>  - копия модели пиджака и нарукавников писаря 19 века.</a:t>
            </a:r>
            <a:br>
              <a:rPr lang="ru-RU" sz="1800" b="1" dirty="0">
                <a:latin typeface="Times New Roman" panose="02020603050405020304" pitchFamily="18" charset="0"/>
                <a:cs typeface="Times New Roman" panose="02020603050405020304" pitchFamily="18" charset="0"/>
              </a:rPr>
            </a:br>
            <a:r>
              <a:rPr lang="ru-RU" sz="1800" b="1" dirty="0" smtClean="0">
                <a:latin typeface="Times New Roman" panose="02020603050405020304" pitchFamily="18" charset="0"/>
                <a:cs typeface="Times New Roman" panose="02020603050405020304" pitchFamily="18" charset="0"/>
              </a:rPr>
              <a:t>-</a:t>
            </a:r>
            <a:r>
              <a:rPr lang="ru-RU" sz="1800" b="1" dirty="0">
                <a:latin typeface="Times New Roman" panose="02020603050405020304" pitchFamily="18" charset="0"/>
                <a:cs typeface="Times New Roman" panose="02020603050405020304" pitchFamily="18" charset="0"/>
              </a:rPr>
              <a:t>копии фотографий из семейных архивов </a:t>
            </a:r>
            <a:r>
              <a:rPr lang="ru-RU" sz="1800" b="1" dirty="0" err="1">
                <a:latin typeface="Times New Roman" panose="02020603050405020304" pitchFamily="18" charset="0"/>
                <a:cs typeface="Times New Roman" panose="02020603050405020304" pitchFamily="18" charset="0"/>
              </a:rPr>
              <a:t>Кравковых</a:t>
            </a:r>
            <a:r>
              <a:rPr lang="ru-RU" sz="1800" b="1" dirty="0">
                <a:latin typeface="Times New Roman" panose="02020603050405020304" pitchFamily="18" charset="0"/>
                <a:cs typeface="Times New Roman" panose="02020603050405020304" pitchFamily="18" charset="0"/>
              </a:rPr>
              <a:t> и архивов Российской </a:t>
            </a:r>
            <a:r>
              <a:rPr lang="ru-RU" sz="1800" b="1" dirty="0" smtClean="0">
                <a:latin typeface="Times New Roman" panose="02020603050405020304" pitchFamily="18" charset="0"/>
                <a:cs typeface="Times New Roman" panose="02020603050405020304" pitchFamily="18" charset="0"/>
              </a:rPr>
              <a:t>библиотеки</a:t>
            </a:r>
            <a:r>
              <a:rPr lang="ru-RU" sz="1800" dirty="0">
                <a:latin typeface="Times New Roman" panose="02020603050405020304" pitchFamily="18" charset="0"/>
                <a:cs typeface="Times New Roman" panose="02020603050405020304" pitchFamily="18" charset="0"/>
              </a:rPr>
              <a:t/>
            </a:r>
            <a:br>
              <a:rPr lang="ru-RU" sz="1800" dirty="0">
                <a:latin typeface="Times New Roman" panose="02020603050405020304" pitchFamily="18" charset="0"/>
                <a:cs typeface="Times New Roman" panose="02020603050405020304" pitchFamily="18" charset="0"/>
              </a:rPr>
            </a:br>
            <a:endParaRPr lang="ru-RU" sz="1800" dirty="0">
              <a:latin typeface="Times New Roman" panose="02020603050405020304" pitchFamily="18" charset="0"/>
              <a:cs typeface="Times New Roman" panose="02020603050405020304" pitchFamily="18" charset="0"/>
            </a:endParaRPr>
          </a:p>
        </p:txBody>
      </p:sp>
      <p:pic>
        <p:nvPicPr>
          <p:cNvPr id="7" name="Объект 6"/>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611560" y="3357563"/>
            <a:ext cx="2076450" cy="2768600"/>
          </a:xfrm>
        </p:spPr>
      </p:pic>
      <p:pic>
        <p:nvPicPr>
          <p:cNvPr id="8" name="Объект 7"/>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6610350" y="3357563"/>
            <a:ext cx="2076450" cy="2768600"/>
          </a:xfrm>
        </p:spPr>
      </p:pic>
      <p:pic>
        <p:nvPicPr>
          <p:cNvPr id="9" name="Рисунок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88010" y="3357563"/>
            <a:ext cx="2160240" cy="2768601"/>
          </a:xfrm>
          <a:prstGeom prst="rect">
            <a:avLst/>
          </a:prstGeom>
        </p:spPr>
      </p:pic>
      <p:pic>
        <p:nvPicPr>
          <p:cNvPr id="10" name="Рисунок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51784" y="3357563"/>
            <a:ext cx="2282130" cy="2768600"/>
          </a:xfrm>
          <a:prstGeom prst="rect">
            <a:avLst/>
          </a:prstGeom>
        </p:spPr>
      </p:pic>
    </p:spTree>
    <p:extLst>
      <p:ext uri="{BB962C8B-B14F-4D97-AF65-F5344CB8AC3E}">
        <p14:creationId xmlns:p14="http://schemas.microsoft.com/office/powerpoint/2010/main" val="366298459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5576" y="1844824"/>
            <a:ext cx="7740135" cy="4536504"/>
          </a:xfrm>
          <a:prstGeom prst="rect">
            <a:avLst/>
          </a:prstGeom>
        </p:spPr>
      </p:pic>
      <p:sp>
        <p:nvSpPr>
          <p:cNvPr id="11" name="Заголовок 10"/>
          <p:cNvSpPr>
            <a:spLocks noGrp="1"/>
          </p:cNvSpPr>
          <p:nvPr>
            <p:ph type="title"/>
          </p:nvPr>
        </p:nvSpPr>
        <p:spPr>
          <a:xfrm>
            <a:off x="457200" y="274638"/>
            <a:ext cx="8229600" cy="1570186"/>
          </a:xfrm>
        </p:spPr>
        <p:txBody>
          <a:bodyPr>
            <a:normAutofit fontScale="90000"/>
          </a:bodyPr>
          <a:lstStyle/>
          <a:p>
            <a:r>
              <a:rPr lang="ru-RU" dirty="0"/>
              <a:t>       </a:t>
            </a:r>
            <a:r>
              <a:rPr lang="ru-RU" sz="2000" b="1" dirty="0">
                <a:latin typeface="Times New Roman" panose="02020603050405020304" pitchFamily="18" charset="0"/>
                <a:cs typeface="Times New Roman" panose="02020603050405020304" pitchFamily="18" charset="0"/>
              </a:rPr>
              <a:t>  Имеющиеся собранные материалы соответствуют профилю музея. Фондовая работа в школе включает две непрерывно связанные между собой цели: сохранение и пополнение музейного фонда, и привлечение учащихся к осмысленной, целенаправленной познавательной </a:t>
            </a:r>
            <a:r>
              <a:rPr lang="ru-RU" sz="2000" b="1" dirty="0" smtClean="0">
                <a:latin typeface="Times New Roman" panose="02020603050405020304" pitchFamily="18" charset="0"/>
                <a:cs typeface="Times New Roman" panose="02020603050405020304" pitchFamily="18" charset="0"/>
              </a:rPr>
              <a:t>деятельности</a:t>
            </a:r>
            <a:endParaRPr lang="ru-RU"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5764704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9592" y="1628800"/>
            <a:ext cx="7560840" cy="4437112"/>
          </a:xfrm>
          <a:prstGeom prst="rect">
            <a:avLst/>
          </a:prstGeom>
        </p:spPr>
      </p:pic>
      <p:sp>
        <p:nvSpPr>
          <p:cNvPr id="5" name="Заголовок 4"/>
          <p:cNvSpPr>
            <a:spLocks noGrp="1"/>
          </p:cNvSpPr>
          <p:nvPr>
            <p:ph type="title"/>
          </p:nvPr>
        </p:nvSpPr>
        <p:spPr/>
        <p:txBody>
          <a:bodyPr>
            <a:normAutofit fontScale="90000"/>
          </a:bodyPr>
          <a:lstStyle/>
          <a:p>
            <a:r>
              <a:rPr lang="ru-RU" sz="2400" b="1" dirty="0">
                <a:latin typeface="Times New Roman" panose="02020603050405020304" pitchFamily="18" charset="0"/>
                <a:cs typeface="Times New Roman" panose="02020603050405020304" pitchFamily="18" charset="0"/>
              </a:rPr>
              <a:t>Наш школьный музей является центром краеведческой работы. Работа в музее ведется в нескольких </a:t>
            </a:r>
            <a:r>
              <a:rPr lang="ru-RU" sz="2400" b="1" dirty="0" smtClean="0">
                <a:latin typeface="Times New Roman" panose="02020603050405020304" pitchFamily="18" charset="0"/>
                <a:cs typeface="Times New Roman" panose="02020603050405020304" pitchFamily="18" charset="0"/>
              </a:rPr>
              <a:t>направлениях</a:t>
            </a:r>
            <a:endParaRPr lang="ru-RU" sz="2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9492691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800" b="1" dirty="0" smtClean="0">
                <a:latin typeface="Times New Roman" panose="02020603050405020304" pitchFamily="18" charset="0"/>
                <a:cs typeface="Times New Roman" panose="02020603050405020304" pitchFamily="18" charset="0"/>
              </a:rPr>
              <a:t>Программа кружка  </a:t>
            </a:r>
            <a:r>
              <a:rPr lang="ru-RU" sz="2800" b="1" dirty="0">
                <a:latin typeface="Times New Roman" panose="02020603050405020304" pitchFamily="18" charset="0"/>
                <a:cs typeface="Times New Roman" panose="02020603050405020304" pitchFamily="18" charset="0"/>
              </a:rPr>
              <a:t>«По залам школьного музея</a:t>
            </a:r>
            <a:r>
              <a:rPr lang="ru-RU" sz="2800" b="1" dirty="0" smtClean="0">
                <a:latin typeface="Times New Roman" panose="02020603050405020304" pitchFamily="18" charset="0"/>
                <a:cs typeface="Times New Roman" panose="02020603050405020304" pitchFamily="18" charset="0"/>
              </a:rPr>
              <a:t>»</a:t>
            </a:r>
            <a:endParaRPr lang="ru-RU" sz="2800"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755576" y="1124744"/>
            <a:ext cx="4956185" cy="2592288"/>
          </a:xfrm>
        </p:spPr>
        <p:txBody>
          <a:bodyPr>
            <a:normAutofit fontScale="92500" lnSpcReduction="20000"/>
          </a:bodyPr>
          <a:lstStyle/>
          <a:p>
            <a:pPr marL="0" indent="0" algn="just">
              <a:buNone/>
            </a:pPr>
            <a:r>
              <a:rPr lang="ru-RU" sz="1800" b="1" dirty="0">
                <a:latin typeface="Times New Roman" panose="02020603050405020304" pitchFamily="18" charset="0"/>
                <a:cs typeface="Times New Roman" panose="02020603050405020304" pitchFamily="18" charset="0"/>
              </a:rPr>
              <a:t>В ОГБОУ «Школа №10» разработана программа объединения дополнительного образования «По залам школьного музея</a:t>
            </a:r>
            <a:r>
              <a:rPr lang="ru-RU" sz="1800" b="1" dirty="0" smtClean="0">
                <a:latin typeface="Times New Roman" panose="02020603050405020304" pitchFamily="18" charset="0"/>
                <a:cs typeface="Times New Roman" panose="02020603050405020304" pitchFamily="18" charset="0"/>
              </a:rPr>
              <a:t>». </a:t>
            </a:r>
            <a:r>
              <a:rPr lang="ru-RU" sz="1800" b="1" dirty="0">
                <a:latin typeface="Times New Roman" panose="02020603050405020304" pitchFamily="18" charset="0"/>
                <a:cs typeface="Times New Roman" panose="02020603050405020304" pitchFamily="18" charset="0"/>
              </a:rPr>
              <a:t>Члены кружка знакомятся с приемами исследовательской и проектной </a:t>
            </a:r>
            <a:r>
              <a:rPr lang="ru-RU" sz="1800" b="1" dirty="0" smtClean="0">
                <a:latin typeface="Times New Roman" panose="02020603050405020304" pitchFamily="18" charset="0"/>
                <a:cs typeface="Times New Roman" panose="02020603050405020304" pitchFamily="18" charset="0"/>
              </a:rPr>
              <a:t>деятельности, </a:t>
            </a:r>
            <a:r>
              <a:rPr lang="ru-RU" sz="1800" b="1" dirty="0">
                <a:latin typeface="Times New Roman" panose="02020603050405020304" pitchFamily="18" charset="0"/>
                <a:cs typeface="Times New Roman" panose="02020603050405020304" pitchFamily="18" charset="0"/>
              </a:rPr>
              <a:t>навыками сбора и оформления материалов музейного фонда, занимаются поиском новых сведений, связанных с историей семьи </a:t>
            </a:r>
            <a:r>
              <a:rPr lang="ru-RU" sz="1800" b="1" dirty="0" err="1">
                <a:latin typeface="Times New Roman" panose="02020603050405020304" pitchFamily="18" charset="0"/>
                <a:cs typeface="Times New Roman" panose="02020603050405020304" pitchFamily="18" charset="0"/>
              </a:rPr>
              <a:t>Кравкова</a:t>
            </a:r>
            <a:r>
              <a:rPr lang="ru-RU" sz="1800" b="1" dirty="0">
                <a:latin typeface="Times New Roman" panose="02020603050405020304" pitchFamily="18" charset="0"/>
                <a:cs typeface="Times New Roman" panose="02020603050405020304" pitchFamily="18" charset="0"/>
              </a:rPr>
              <a:t>, проводят экскурсий для учащихся младших классов нашей школы и посетителей других учебных </a:t>
            </a:r>
            <a:r>
              <a:rPr lang="ru-RU" sz="1800" b="1" dirty="0" smtClean="0">
                <a:latin typeface="Times New Roman" panose="02020603050405020304" pitchFamily="18" charset="0"/>
                <a:cs typeface="Times New Roman" panose="02020603050405020304" pitchFamily="18" charset="0"/>
              </a:rPr>
              <a:t>заведений</a:t>
            </a:r>
            <a:endParaRPr lang="ru-RU" sz="1800" b="1"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stretch>
            <a:fillRect/>
          </a:stretch>
        </p:blipFill>
        <p:spPr>
          <a:xfrm>
            <a:off x="611560" y="3572447"/>
            <a:ext cx="3521034" cy="2851671"/>
          </a:xfrm>
          <a:prstGeom prst="rect">
            <a:avLst/>
          </a:prstGeom>
        </p:spPr>
      </p:pic>
      <p:pic>
        <p:nvPicPr>
          <p:cNvPr id="5" name="Рисунок 4"/>
          <p:cNvPicPr>
            <a:picLocks noChangeAspect="1"/>
          </p:cNvPicPr>
          <p:nvPr/>
        </p:nvPicPr>
        <p:blipFill>
          <a:blip r:embed="rId3"/>
          <a:stretch>
            <a:fillRect/>
          </a:stretch>
        </p:blipFill>
        <p:spPr>
          <a:xfrm>
            <a:off x="5711761" y="2195085"/>
            <a:ext cx="3346994" cy="4249280"/>
          </a:xfrm>
          <a:prstGeom prst="rect">
            <a:avLst/>
          </a:prstGeom>
        </p:spPr>
      </p:pic>
    </p:spTree>
    <p:extLst>
      <p:ext uri="{BB962C8B-B14F-4D97-AF65-F5344CB8AC3E}">
        <p14:creationId xmlns:p14="http://schemas.microsoft.com/office/powerpoint/2010/main" val="126787667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4643" y="2348880"/>
            <a:ext cx="4392488" cy="3409564"/>
          </a:xfrm>
          <a:prstGeom prst="rect">
            <a:avLst/>
          </a:prstGeom>
        </p:spPr>
      </p:pic>
      <p:sp>
        <p:nvSpPr>
          <p:cNvPr id="3" name="Заголовок 2"/>
          <p:cNvSpPr>
            <a:spLocks noGrp="1"/>
          </p:cNvSpPr>
          <p:nvPr>
            <p:ph type="title"/>
          </p:nvPr>
        </p:nvSpPr>
        <p:spPr>
          <a:xfrm>
            <a:off x="457200" y="476672"/>
            <a:ext cx="8229600" cy="1584176"/>
          </a:xfrm>
        </p:spPr>
        <p:txBody>
          <a:bodyPr>
            <a:noAutofit/>
          </a:bodyPr>
          <a:lstStyle/>
          <a:p>
            <a:r>
              <a:rPr lang="ru-RU" sz="2400" b="1" dirty="0">
                <a:latin typeface="Times New Roman" panose="02020603050405020304" pitchFamily="18" charset="0"/>
                <a:cs typeface="Times New Roman" panose="02020603050405020304" pitchFamily="18" charset="0"/>
              </a:rPr>
              <a:t>В школьном музее </a:t>
            </a:r>
            <a:r>
              <a:rPr lang="ru-RU" sz="2400" b="1" dirty="0" smtClean="0">
                <a:latin typeface="Times New Roman" panose="02020603050405020304" pitchFamily="18" charset="0"/>
                <a:cs typeface="Times New Roman" panose="02020603050405020304" pitchFamily="18" charset="0"/>
              </a:rPr>
              <a:t>проводятся </a:t>
            </a:r>
            <a:r>
              <a:rPr lang="ru-RU" sz="2400" b="1" dirty="0">
                <a:latin typeface="Times New Roman" panose="02020603050405020304" pitchFamily="18" charset="0"/>
                <a:cs typeface="Times New Roman" panose="02020603050405020304" pitchFamily="18" charset="0"/>
              </a:rPr>
              <a:t>уроки истории и краеведения, ребята знакомятся с предметами быта, обычаями, календарными и религиозными праздниками Рязанского края, могут подержать в руках старинные </a:t>
            </a:r>
            <a:r>
              <a:rPr lang="ru-RU" sz="2400" b="1" dirty="0" smtClean="0">
                <a:latin typeface="Times New Roman" panose="02020603050405020304" pitchFamily="18" charset="0"/>
                <a:cs typeface="Times New Roman" panose="02020603050405020304" pitchFamily="18" charset="0"/>
              </a:rPr>
              <a:t>вещи </a:t>
            </a:r>
            <a:endParaRPr lang="ru-RU" sz="2400" b="1" dirty="0">
              <a:latin typeface="Times New Roman" panose="02020603050405020304" pitchFamily="18" charset="0"/>
              <a:cs typeface="Times New Roman" panose="02020603050405020304" pitchFamily="18" charset="0"/>
            </a:endParaRPr>
          </a:p>
        </p:txBody>
      </p:sp>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32029" y="2924944"/>
            <a:ext cx="3970784" cy="3429744"/>
          </a:xfrm>
          <a:prstGeom prst="rect">
            <a:avLst/>
          </a:prstGeom>
        </p:spPr>
      </p:pic>
    </p:spTree>
    <p:extLst>
      <p:ext uri="{BB962C8B-B14F-4D97-AF65-F5344CB8AC3E}">
        <p14:creationId xmlns:p14="http://schemas.microsoft.com/office/powerpoint/2010/main" val="5433329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274638"/>
            <a:ext cx="8075240" cy="5818658"/>
          </a:xfrm>
        </p:spPr>
        <p:txBody>
          <a:bodyPr>
            <a:noAutofit/>
          </a:bodyPr>
          <a:lstStyle/>
          <a:p>
            <a:pPr algn="l"/>
            <a:r>
              <a:rPr lang="ru-RU" sz="2000" b="1" u="sng" dirty="0">
                <a:latin typeface="Times New Roman" panose="02020603050405020304" pitchFamily="18" charset="0"/>
                <a:cs typeface="Times New Roman" panose="02020603050405020304" pitchFamily="18" charset="0"/>
              </a:rPr>
              <a:t>Название музея:</a:t>
            </a:r>
            <a:r>
              <a:rPr lang="ru-RU" sz="2000" b="1" dirty="0">
                <a:latin typeface="Times New Roman" panose="02020603050405020304" pitchFamily="18" charset="0"/>
                <a:cs typeface="Times New Roman" panose="02020603050405020304" pitchFamily="18" charset="0"/>
              </a:rPr>
              <a:t> мемориальный музей при  Областном государственном  бюджетном общеобразовательном учреждении «Школа №10» (ОГБОУ «Школа №10»)</a:t>
            </a:r>
            <a:br>
              <a:rPr lang="ru-RU" sz="2000" b="1" dirty="0">
                <a:latin typeface="Times New Roman" panose="02020603050405020304" pitchFamily="18" charset="0"/>
                <a:cs typeface="Times New Roman" panose="02020603050405020304" pitchFamily="18" charset="0"/>
              </a:rPr>
            </a:br>
            <a:r>
              <a:rPr lang="ru-RU" sz="2000" b="1" dirty="0">
                <a:solidFill>
                  <a:srgbClr val="C00000"/>
                </a:solidFill>
                <a:latin typeface="Times New Roman" panose="02020603050405020304" pitchFamily="18" charset="0"/>
                <a:cs typeface="Times New Roman" panose="02020603050405020304" pitchFamily="18" charset="0"/>
              </a:rPr>
              <a:t>   </a:t>
            </a:r>
            <a:r>
              <a:rPr lang="ru-RU" sz="2000" b="1" dirty="0" smtClean="0">
                <a:solidFill>
                  <a:srgbClr val="C00000"/>
                </a:solidFill>
                <a:latin typeface="Times New Roman" panose="02020603050405020304" pitchFamily="18" charset="0"/>
                <a:cs typeface="Times New Roman" panose="02020603050405020304" pitchFamily="18" charset="0"/>
              </a:rPr>
              <a:t>  </a:t>
            </a:r>
            <a:r>
              <a:rPr lang="ru-RU" sz="2000" b="1" u="sng"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ru-RU" sz="2000" b="1" u="sng" dirty="0" err="1">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Н.П.Кравков</a:t>
            </a:r>
            <a:r>
              <a:rPr lang="ru-RU" sz="2000" b="1" u="sng"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 выдающийся естествоиспытатель»</a:t>
            </a:r>
            <a:br>
              <a:rPr lang="ru-RU" sz="2000" b="1" u="sng"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ru-RU" sz="2000" b="1" u="sng" dirty="0">
                <a:latin typeface="Times New Roman" panose="02020603050405020304" pitchFamily="18" charset="0"/>
                <a:cs typeface="Times New Roman" panose="02020603050405020304" pitchFamily="18" charset="0"/>
              </a:rPr>
              <a:t>Профиль музея:</a:t>
            </a:r>
            <a:r>
              <a:rPr lang="ru-RU" sz="2000" b="1" dirty="0">
                <a:latin typeface="Times New Roman" panose="02020603050405020304" pitchFamily="18" charset="0"/>
                <a:cs typeface="Times New Roman" panose="02020603050405020304" pitchFamily="18" charset="0"/>
              </a:rPr>
              <a:t> </a:t>
            </a:r>
            <a:r>
              <a:rPr lang="ru-RU" sz="2000" b="1" dirty="0" smtClean="0">
                <a:latin typeface="Times New Roman" panose="02020603050405020304" pitchFamily="18" charset="0"/>
                <a:cs typeface="Times New Roman" panose="02020603050405020304" pitchFamily="18" charset="0"/>
              </a:rPr>
              <a:t>мемориальный</a:t>
            </a:r>
            <a:br>
              <a:rPr lang="ru-RU" sz="2000" b="1" dirty="0" smtClean="0">
                <a:latin typeface="Times New Roman" panose="02020603050405020304" pitchFamily="18" charset="0"/>
                <a:cs typeface="Times New Roman" panose="02020603050405020304" pitchFamily="18" charset="0"/>
              </a:rPr>
            </a:br>
            <a:r>
              <a:rPr lang="ru-RU" sz="2000" b="1" u="sng" dirty="0" smtClean="0">
                <a:latin typeface="Times New Roman" panose="02020603050405020304" pitchFamily="18" charset="0"/>
                <a:cs typeface="Times New Roman" panose="02020603050405020304" pitchFamily="18" charset="0"/>
              </a:rPr>
              <a:t>Год основания </a:t>
            </a:r>
            <a:r>
              <a:rPr lang="ru-RU" sz="2000" b="1" dirty="0" smtClean="0">
                <a:latin typeface="Times New Roman" panose="02020603050405020304" pitchFamily="18" charset="0"/>
                <a:cs typeface="Times New Roman" panose="02020603050405020304" pitchFamily="18" charset="0"/>
              </a:rPr>
              <a:t>– 2009 год</a:t>
            </a:r>
            <a:r>
              <a:rPr lang="ru-RU" sz="2000" b="1" dirty="0">
                <a:latin typeface="Times New Roman" panose="02020603050405020304" pitchFamily="18" charset="0"/>
                <a:cs typeface="Times New Roman" panose="02020603050405020304" pitchFamily="18" charset="0"/>
              </a:rPr>
              <a:t/>
            </a:r>
            <a:br>
              <a:rPr lang="ru-RU" sz="2000" b="1" dirty="0">
                <a:latin typeface="Times New Roman" panose="02020603050405020304" pitchFamily="18" charset="0"/>
                <a:cs typeface="Times New Roman" panose="02020603050405020304" pitchFamily="18" charset="0"/>
              </a:rPr>
            </a:br>
            <a:r>
              <a:rPr lang="ru-RU" sz="2000" b="1" u="sng" dirty="0">
                <a:latin typeface="Times New Roman" panose="02020603050405020304" pitchFamily="18" charset="0"/>
                <a:cs typeface="Times New Roman" panose="02020603050405020304" pitchFamily="18" charset="0"/>
              </a:rPr>
              <a:t>Дата открытия:</a:t>
            </a:r>
            <a:r>
              <a:rPr lang="ru-RU" sz="2000" b="1" dirty="0">
                <a:latin typeface="Times New Roman" panose="02020603050405020304" pitchFamily="18" charset="0"/>
                <a:cs typeface="Times New Roman" panose="02020603050405020304" pitchFamily="18" charset="0"/>
              </a:rPr>
              <a:t> 19 марта 2015 года   </a:t>
            </a:r>
            <a:br>
              <a:rPr lang="ru-RU" sz="2000" b="1" dirty="0">
                <a:latin typeface="Times New Roman" panose="02020603050405020304" pitchFamily="18" charset="0"/>
                <a:cs typeface="Times New Roman" panose="02020603050405020304" pitchFamily="18" charset="0"/>
              </a:rPr>
            </a:br>
            <a:r>
              <a:rPr lang="ru-RU" sz="2000" b="1" u="sng" dirty="0">
                <a:latin typeface="Times New Roman" panose="02020603050405020304" pitchFamily="18" charset="0"/>
                <a:cs typeface="Times New Roman" panose="02020603050405020304" pitchFamily="18" charset="0"/>
              </a:rPr>
              <a:t>Характеристика помещения</a:t>
            </a:r>
            <a:r>
              <a:rPr lang="ru-RU" sz="2000" b="1" dirty="0">
                <a:latin typeface="Times New Roman" panose="02020603050405020304" pitchFamily="18" charset="0"/>
                <a:cs typeface="Times New Roman" panose="02020603050405020304" pitchFamily="18" charset="0"/>
              </a:rPr>
              <a:t>:    классная комната на первом этаже, общей площадью 44 </a:t>
            </a:r>
            <a:r>
              <a:rPr lang="ru-RU" sz="2000" b="1" dirty="0" err="1" smtClean="0">
                <a:latin typeface="Times New Roman" panose="02020603050405020304" pitchFamily="18" charset="0"/>
                <a:cs typeface="Times New Roman" panose="02020603050405020304" pitchFamily="18" charset="0"/>
              </a:rPr>
              <a:t>кв.м</a:t>
            </a:r>
            <a:r>
              <a:rPr lang="ru-RU" sz="2000" b="1" dirty="0">
                <a:latin typeface="Times New Roman" panose="02020603050405020304" pitchFamily="18" charset="0"/>
                <a:cs typeface="Times New Roman" panose="02020603050405020304" pitchFamily="18" charset="0"/>
              </a:rPr>
              <a:t>.</a:t>
            </a:r>
            <a:br>
              <a:rPr lang="ru-RU" sz="2000" b="1" dirty="0">
                <a:latin typeface="Times New Roman" panose="02020603050405020304" pitchFamily="18" charset="0"/>
                <a:cs typeface="Times New Roman" panose="02020603050405020304" pitchFamily="18" charset="0"/>
              </a:rPr>
            </a:br>
            <a:r>
              <a:rPr lang="ru-RU" sz="2000" b="1" u="sng" dirty="0">
                <a:latin typeface="Times New Roman" panose="02020603050405020304" pitchFamily="18" charset="0"/>
                <a:cs typeface="Times New Roman" panose="02020603050405020304" pitchFamily="18" charset="0"/>
              </a:rPr>
              <a:t>Предмет изучения</a:t>
            </a:r>
            <a:r>
              <a:rPr lang="ru-RU" sz="2000" b="1" dirty="0">
                <a:latin typeface="Times New Roman" panose="02020603050405020304" pitchFamily="18" charset="0"/>
                <a:cs typeface="Times New Roman" panose="02020603050405020304" pitchFamily="18" charset="0"/>
              </a:rPr>
              <a:t>:  выдающаяся личность </a:t>
            </a:r>
            <a:r>
              <a:rPr lang="ru-RU" sz="2000" b="1" dirty="0" smtClean="0">
                <a:latin typeface="Times New Roman" panose="02020603050405020304" pitchFamily="18" charset="0"/>
                <a:cs typeface="Times New Roman" panose="02020603050405020304" pitchFamily="18" charset="0"/>
              </a:rPr>
              <a:t/>
            </a:r>
            <a:br>
              <a:rPr lang="ru-RU" sz="2000" b="1" dirty="0" smtClean="0">
                <a:latin typeface="Times New Roman" panose="02020603050405020304" pitchFamily="18" charset="0"/>
                <a:cs typeface="Times New Roman" panose="02020603050405020304" pitchFamily="18" charset="0"/>
              </a:rPr>
            </a:br>
            <a:r>
              <a:rPr lang="ru-RU" sz="2000" b="1" dirty="0" smtClean="0">
                <a:latin typeface="Times New Roman" panose="02020603050405020304" pitchFamily="18" charset="0"/>
                <a:cs typeface="Times New Roman" panose="02020603050405020304" pitchFamily="18" charset="0"/>
              </a:rPr>
              <a:t>Николай </a:t>
            </a:r>
            <a:r>
              <a:rPr lang="ru-RU" sz="2000" b="1" dirty="0">
                <a:latin typeface="Times New Roman" panose="02020603050405020304" pitchFamily="18" charset="0"/>
                <a:cs typeface="Times New Roman" panose="02020603050405020304" pitchFamily="18" charset="0"/>
              </a:rPr>
              <a:t>Павлович </a:t>
            </a:r>
            <a:r>
              <a:rPr lang="ru-RU" sz="2000" b="1" dirty="0" err="1">
                <a:latin typeface="Times New Roman" panose="02020603050405020304" pitchFamily="18" charset="0"/>
                <a:cs typeface="Times New Roman" panose="02020603050405020304" pitchFamily="18" charset="0"/>
              </a:rPr>
              <a:t>Кравков</a:t>
            </a:r>
            <a:r>
              <a:rPr lang="ru-RU" sz="2000" b="1" dirty="0">
                <a:latin typeface="Times New Roman" panose="02020603050405020304" pitchFamily="18" charset="0"/>
                <a:cs typeface="Times New Roman" panose="02020603050405020304" pitchFamily="18" charset="0"/>
              </a:rPr>
              <a:t> </a:t>
            </a:r>
            <a:r>
              <a:rPr lang="ru-RU" sz="2000" b="1" dirty="0" smtClean="0">
                <a:latin typeface="Times New Roman" panose="02020603050405020304" pitchFamily="18" charset="0"/>
                <a:cs typeface="Times New Roman" panose="02020603050405020304" pitchFamily="18" charset="0"/>
              </a:rPr>
              <a:t/>
            </a:r>
            <a:br>
              <a:rPr lang="ru-RU" sz="2000" b="1" dirty="0" smtClean="0">
                <a:latin typeface="Times New Roman" panose="02020603050405020304" pitchFamily="18" charset="0"/>
                <a:cs typeface="Times New Roman" panose="02020603050405020304" pitchFamily="18" charset="0"/>
              </a:rPr>
            </a:br>
            <a:r>
              <a:rPr lang="ru-RU" sz="2000" b="1" dirty="0" smtClean="0">
                <a:latin typeface="Times New Roman" panose="02020603050405020304" pitchFamily="18" charset="0"/>
                <a:cs typeface="Times New Roman" panose="02020603050405020304" pitchFamily="18" charset="0"/>
              </a:rPr>
              <a:t>и </a:t>
            </a:r>
            <a:r>
              <a:rPr lang="ru-RU" sz="2000" b="1" dirty="0">
                <a:latin typeface="Times New Roman" panose="02020603050405020304" pitchFamily="18" charset="0"/>
                <a:cs typeface="Times New Roman" panose="02020603050405020304" pitchFamily="18" charset="0"/>
              </a:rPr>
              <a:t>его знаменитые  родственники</a:t>
            </a:r>
            <a:br>
              <a:rPr lang="ru-RU" sz="2000" b="1" dirty="0">
                <a:latin typeface="Times New Roman" panose="02020603050405020304" pitchFamily="18" charset="0"/>
                <a:cs typeface="Times New Roman" panose="02020603050405020304" pitchFamily="18" charset="0"/>
              </a:rPr>
            </a:br>
            <a:r>
              <a:rPr lang="ru-RU" sz="2000" b="1" u="sng" dirty="0">
                <a:latin typeface="Times New Roman" panose="02020603050405020304" pitchFamily="18" charset="0"/>
                <a:cs typeface="Times New Roman" panose="02020603050405020304" pitchFamily="18" charset="0"/>
              </a:rPr>
              <a:t>Направления работы</a:t>
            </a:r>
            <a:r>
              <a:rPr lang="ru-RU" sz="2000" b="1" dirty="0">
                <a:latin typeface="Times New Roman" panose="02020603050405020304" pitchFamily="18" charset="0"/>
                <a:cs typeface="Times New Roman" panose="02020603050405020304" pitchFamily="18" charset="0"/>
              </a:rPr>
              <a:t>:</a:t>
            </a:r>
            <a:br>
              <a:rPr lang="ru-RU" sz="2000" b="1" dirty="0">
                <a:latin typeface="Times New Roman" panose="02020603050405020304" pitchFamily="18" charset="0"/>
                <a:cs typeface="Times New Roman" panose="02020603050405020304" pitchFamily="18" charset="0"/>
              </a:rPr>
            </a:br>
            <a:r>
              <a:rPr lang="ru-RU" sz="2000" b="1" dirty="0">
                <a:latin typeface="Times New Roman" panose="02020603050405020304" pitchFamily="18" charset="0"/>
                <a:cs typeface="Times New Roman" panose="02020603050405020304" pitchFamily="18" charset="0"/>
              </a:rPr>
              <a:t> поисково-исследовательская деятельность;</a:t>
            </a:r>
            <a:br>
              <a:rPr lang="ru-RU" sz="2000" b="1" dirty="0">
                <a:latin typeface="Times New Roman" panose="02020603050405020304" pitchFamily="18" charset="0"/>
                <a:cs typeface="Times New Roman" panose="02020603050405020304" pitchFamily="18" charset="0"/>
              </a:rPr>
            </a:br>
            <a:r>
              <a:rPr lang="ru-RU" sz="2000" b="1" dirty="0">
                <a:latin typeface="Times New Roman" panose="02020603050405020304" pitchFamily="18" charset="0"/>
                <a:cs typeface="Times New Roman" panose="02020603050405020304" pitchFamily="18" charset="0"/>
              </a:rPr>
              <a:t> учет и хранение фондов;</a:t>
            </a:r>
            <a:br>
              <a:rPr lang="ru-RU" sz="2000" b="1" dirty="0">
                <a:latin typeface="Times New Roman" panose="02020603050405020304" pitchFamily="18" charset="0"/>
                <a:cs typeface="Times New Roman" panose="02020603050405020304" pitchFamily="18" charset="0"/>
              </a:rPr>
            </a:br>
            <a:r>
              <a:rPr lang="ru-RU" sz="2000" b="1" dirty="0">
                <a:latin typeface="Times New Roman" panose="02020603050405020304" pitchFamily="18" charset="0"/>
                <a:cs typeface="Times New Roman" panose="02020603050405020304" pitchFamily="18" charset="0"/>
              </a:rPr>
              <a:t> экспозиционная деятельность;</a:t>
            </a:r>
            <a:br>
              <a:rPr lang="ru-RU" sz="2000" b="1" dirty="0">
                <a:latin typeface="Times New Roman" panose="02020603050405020304" pitchFamily="18" charset="0"/>
                <a:cs typeface="Times New Roman" panose="02020603050405020304" pitchFamily="18" charset="0"/>
              </a:rPr>
            </a:br>
            <a:r>
              <a:rPr lang="ru-RU" sz="2000" b="1" dirty="0">
                <a:latin typeface="Times New Roman" panose="02020603050405020304" pitchFamily="18" charset="0"/>
                <a:cs typeface="Times New Roman" panose="02020603050405020304" pitchFamily="18" charset="0"/>
              </a:rPr>
              <a:t> учебно-просветительская </a:t>
            </a:r>
            <a:r>
              <a:rPr lang="ru-RU" sz="2000" b="1" dirty="0" smtClean="0">
                <a:latin typeface="Times New Roman" panose="02020603050405020304" pitchFamily="18" charset="0"/>
                <a:cs typeface="Times New Roman" panose="02020603050405020304" pitchFamily="18" charset="0"/>
              </a:rPr>
              <a:t>деятельность</a:t>
            </a:r>
            <a:endParaRPr lang="ru-RU" sz="2000" b="1"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stretch>
            <a:fillRect/>
          </a:stretch>
        </p:blipFill>
        <p:spPr>
          <a:xfrm>
            <a:off x="5724128" y="3068960"/>
            <a:ext cx="2962672" cy="3312367"/>
          </a:xfrm>
          <a:prstGeom prst="rect">
            <a:avLst/>
          </a:prstGeom>
        </p:spPr>
      </p:pic>
    </p:spTree>
    <p:extLst>
      <p:ext uri="{BB962C8B-B14F-4D97-AF65-F5344CB8AC3E}">
        <p14:creationId xmlns:p14="http://schemas.microsoft.com/office/powerpoint/2010/main" val="171911208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7584" y="1700808"/>
            <a:ext cx="7632848" cy="4320480"/>
          </a:xfrm>
          <a:prstGeom prst="rect">
            <a:avLst/>
          </a:prstGeom>
        </p:spPr>
      </p:pic>
      <p:sp>
        <p:nvSpPr>
          <p:cNvPr id="5" name="Заголовок 4"/>
          <p:cNvSpPr>
            <a:spLocks noGrp="1"/>
          </p:cNvSpPr>
          <p:nvPr>
            <p:ph type="title"/>
          </p:nvPr>
        </p:nvSpPr>
        <p:spPr>
          <a:xfrm>
            <a:off x="457200" y="1124744"/>
            <a:ext cx="8229600" cy="292894"/>
          </a:xfrm>
        </p:spPr>
        <p:txBody>
          <a:bodyPr>
            <a:normAutofit fontScale="90000"/>
          </a:bodyPr>
          <a:lstStyle/>
          <a:p>
            <a:r>
              <a:rPr lang="ru-RU" sz="2700" b="1" dirty="0">
                <a:latin typeface="Times New Roman" panose="02020603050405020304" pitchFamily="18" charset="0"/>
                <a:cs typeface="Times New Roman" panose="02020603050405020304" pitchFamily="18" charset="0"/>
              </a:rPr>
              <a:t>В музее Н.П. </a:t>
            </a:r>
            <a:r>
              <a:rPr lang="ru-RU" sz="2700" b="1" dirty="0" err="1">
                <a:latin typeface="Times New Roman" panose="02020603050405020304" pitchFamily="18" charset="0"/>
                <a:cs typeface="Times New Roman" panose="02020603050405020304" pitchFamily="18" charset="0"/>
              </a:rPr>
              <a:t>Кравкова</a:t>
            </a:r>
            <a:r>
              <a:rPr lang="ru-RU" sz="2700" b="1" dirty="0">
                <a:latin typeface="Times New Roman" panose="02020603050405020304" pitchFamily="18" charset="0"/>
                <a:cs typeface="Times New Roman" panose="02020603050405020304" pitchFamily="18" charset="0"/>
              </a:rPr>
              <a:t> проходят тематические встречи с писателями, поэтами, краеведами, спортсменами, исследователями и родственниками семьи </a:t>
            </a:r>
            <a:r>
              <a:rPr lang="ru-RU" sz="2700" b="1" dirty="0" err="1" smtClean="0">
                <a:latin typeface="Times New Roman" panose="02020603050405020304" pitchFamily="18" charset="0"/>
                <a:cs typeface="Times New Roman" panose="02020603050405020304" pitchFamily="18" charset="0"/>
              </a:rPr>
              <a:t>Кравковых</a:t>
            </a:r>
            <a:r>
              <a:rPr lang="ru-RU" b="1" dirty="0"/>
              <a:t/>
            </a:r>
            <a:br>
              <a:rPr lang="ru-RU" b="1" dirty="0"/>
            </a:br>
            <a:endParaRPr lang="ru-RU" b="1" dirty="0"/>
          </a:p>
        </p:txBody>
      </p:sp>
    </p:spTree>
    <p:extLst>
      <p:ext uri="{BB962C8B-B14F-4D97-AF65-F5344CB8AC3E}">
        <p14:creationId xmlns:p14="http://schemas.microsoft.com/office/powerpoint/2010/main" val="298322430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7544" y="1484784"/>
            <a:ext cx="4104456" cy="4104456"/>
          </a:xfrm>
          <a:prstGeom prst="rect">
            <a:avLst/>
          </a:prstGeom>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27984" y="2758616"/>
            <a:ext cx="4499992" cy="3645024"/>
          </a:xfrm>
          <a:prstGeom prst="rect">
            <a:avLst/>
          </a:prstGeom>
        </p:spPr>
      </p:pic>
      <p:sp>
        <p:nvSpPr>
          <p:cNvPr id="6" name="Заголовок 5"/>
          <p:cNvSpPr>
            <a:spLocks noGrp="1"/>
          </p:cNvSpPr>
          <p:nvPr>
            <p:ph type="title"/>
          </p:nvPr>
        </p:nvSpPr>
        <p:spPr>
          <a:xfrm>
            <a:off x="457200" y="274637"/>
            <a:ext cx="8229600" cy="2206502"/>
          </a:xfrm>
        </p:spPr>
        <p:txBody>
          <a:bodyPr>
            <a:normAutofit/>
          </a:bodyPr>
          <a:lstStyle/>
          <a:p>
            <a:r>
              <a:rPr lang="ru-RU" sz="2000" b="1" dirty="0">
                <a:latin typeface="Times New Roman" panose="02020603050405020304" pitchFamily="18" charset="0"/>
                <a:cs typeface="Times New Roman" panose="02020603050405020304" pitchFamily="18" charset="0"/>
              </a:rPr>
              <a:t>В</a:t>
            </a:r>
            <a:r>
              <a:rPr lang="ru-RU" sz="2000" b="1" dirty="0" smtClean="0">
                <a:latin typeface="Times New Roman" panose="02020603050405020304" pitchFamily="18" charset="0"/>
                <a:cs typeface="Times New Roman" panose="02020603050405020304" pitchFamily="18" charset="0"/>
              </a:rPr>
              <a:t> </a:t>
            </a:r>
            <a:r>
              <a:rPr lang="ru-RU" sz="2000" b="1" dirty="0">
                <a:latin typeface="Times New Roman" panose="02020603050405020304" pitchFamily="18" charset="0"/>
                <a:cs typeface="Times New Roman" panose="02020603050405020304" pitchFamily="18" charset="0"/>
              </a:rPr>
              <a:t>музее проходят заседания детского геральдического клуба ОГБОУ «Школа №10». Создание и работа Детского школьного геральдического клуба новая форма работы с учащимися по формированию гражданской позиции и патриотического воспитания не только в ОГБОУ «Школа №10», но и г. </a:t>
            </a:r>
            <a:r>
              <a:rPr lang="ru-RU" sz="2000" b="1" dirty="0" smtClean="0">
                <a:latin typeface="Times New Roman" panose="02020603050405020304" pitchFamily="18" charset="0"/>
                <a:cs typeface="Times New Roman" panose="02020603050405020304" pitchFamily="18" charset="0"/>
              </a:rPr>
              <a:t>Рязани</a:t>
            </a:r>
            <a:r>
              <a:rPr lang="ru-RU" sz="2000" b="1" dirty="0">
                <a:latin typeface="Times New Roman" panose="02020603050405020304" pitchFamily="18" charset="0"/>
                <a:cs typeface="Times New Roman" panose="02020603050405020304" pitchFamily="18" charset="0"/>
              </a:rPr>
              <a:t/>
            </a:r>
            <a:br>
              <a:rPr lang="ru-RU" sz="2000" b="1" dirty="0">
                <a:latin typeface="Times New Roman" panose="02020603050405020304" pitchFamily="18" charset="0"/>
                <a:cs typeface="Times New Roman" panose="02020603050405020304" pitchFamily="18" charset="0"/>
              </a:rPr>
            </a:br>
            <a:endParaRPr lang="ru-RU" sz="2000" b="1" dirty="0">
              <a:latin typeface="Times New Roman" panose="02020603050405020304" pitchFamily="18" charset="0"/>
              <a:cs typeface="Times New Roman" panose="02020603050405020304" pitchFamily="18" charset="0"/>
            </a:endParaRPr>
          </a:p>
        </p:txBody>
      </p:sp>
      <p:sp>
        <p:nvSpPr>
          <p:cNvPr id="7" name="Объект 6"/>
          <p:cNvSpPr>
            <a:spLocks noGrp="1"/>
          </p:cNvSpPr>
          <p:nvPr>
            <p:ph idx="1"/>
          </p:nvPr>
        </p:nvSpPr>
        <p:spPr>
          <a:xfrm>
            <a:off x="457200" y="2132856"/>
            <a:ext cx="8229600" cy="3993307"/>
          </a:xfrm>
        </p:spPr>
        <p:txBody>
          <a:bodyPr/>
          <a:lstStyle/>
          <a:p>
            <a:pPr marL="0" indent="0">
              <a:buNone/>
            </a:pPr>
            <a:endParaRPr lang="ru-RU" dirty="0"/>
          </a:p>
        </p:txBody>
      </p:sp>
    </p:spTree>
    <p:extLst>
      <p:ext uri="{BB962C8B-B14F-4D97-AF65-F5344CB8AC3E}">
        <p14:creationId xmlns:p14="http://schemas.microsoft.com/office/powerpoint/2010/main" val="308322732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3568" y="2708920"/>
            <a:ext cx="3816424" cy="3501008"/>
          </a:xfrm>
          <a:prstGeom prst="rect">
            <a:avLst/>
          </a:prstGeom>
        </p:spPr>
      </p:pic>
      <p:pic>
        <p:nvPicPr>
          <p:cNvPr id="3" name="Рисунок 2"/>
          <p:cNvPicPr>
            <a:picLocks noChangeAspect="1"/>
          </p:cNvPicPr>
          <p:nvPr/>
        </p:nvPicPr>
        <p:blipFill>
          <a:blip r:embed="rId3"/>
          <a:stretch>
            <a:fillRect/>
          </a:stretch>
        </p:blipFill>
        <p:spPr>
          <a:xfrm>
            <a:off x="4499992" y="2780928"/>
            <a:ext cx="4102964" cy="3429000"/>
          </a:xfrm>
          <a:prstGeom prst="rect">
            <a:avLst/>
          </a:prstGeom>
        </p:spPr>
      </p:pic>
      <p:sp>
        <p:nvSpPr>
          <p:cNvPr id="6" name="Заголовок 5"/>
          <p:cNvSpPr>
            <a:spLocks noGrp="1"/>
          </p:cNvSpPr>
          <p:nvPr>
            <p:ph type="title"/>
          </p:nvPr>
        </p:nvSpPr>
        <p:spPr>
          <a:xfrm>
            <a:off x="457200" y="274638"/>
            <a:ext cx="8229600" cy="2074242"/>
          </a:xfrm>
        </p:spPr>
        <p:txBody>
          <a:bodyPr>
            <a:noAutofit/>
          </a:bodyPr>
          <a:lstStyle/>
          <a:p>
            <a:r>
              <a:rPr lang="ru-RU" sz="2400" b="1" dirty="0">
                <a:latin typeface="Times New Roman" panose="02020603050405020304" pitchFamily="18" charset="0"/>
                <a:cs typeface="Times New Roman" panose="02020603050405020304" pitchFamily="18" charset="0"/>
              </a:rPr>
              <a:t>Школьный музей «Н.П. </a:t>
            </a:r>
            <a:r>
              <a:rPr lang="ru-RU" sz="2400" b="1" dirty="0" err="1">
                <a:latin typeface="Times New Roman" panose="02020603050405020304" pitchFamily="18" charset="0"/>
                <a:cs typeface="Times New Roman" panose="02020603050405020304" pitchFamily="18" charset="0"/>
              </a:rPr>
              <a:t>Кравков</a:t>
            </a:r>
            <a:r>
              <a:rPr lang="ru-RU" sz="2400" b="1" dirty="0">
                <a:latin typeface="Times New Roman" panose="02020603050405020304" pitchFamily="18" charset="0"/>
                <a:cs typeface="Times New Roman" panose="02020603050405020304" pitchFamily="18" charset="0"/>
              </a:rPr>
              <a:t> — выдающийся естествоиспытатель» сотрудничает с библиотеками и музеями города Рязани. Представители этих учреждений  проводят в музее тематические лекции и </a:t>
            </a:r>
            <a:r>
              <a:rPr lang="ru-RU" sz="2400" b="1" dirty="0" smtClean="0">
                <a:latin typeface="Times New Roman" panose="02020603050405020304" pitchFamily="18" charset="0"/>
                <a:cs typeface="Times New Roman" panose="02020603050405020304" pitchFamily="18" charset="0"/>
              </a:rPr>
              <a:t>занятия </a:t>
            </a:r>
            <a:endParaRPr lang="ru-RU" sz="2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4964149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1560" y="1417638"/>
            <a:ext cx="4104456" cy="4432250"/>
          </a:xfrm>
          <a:prstGeom prst="rect">
            <a:avLst/>
          </a:prstGeom>
        </p:spPr>
      </p:pic>
      <p:sp>
        <p:nvSpPr>
          <p:cNvPr id="3" name="Заголовок 2"/>
          <p:cNvSpPr>
            <a:spLocks noGrp="1"/>
          </p:cNvSpPr>
          <p:nvPr>
            <p:ph type="title"/>
          </p:nvPr>
        </p:nvSpPr>
        <p:spPr/>
        <p:txBody>
          <a:bodyPr>
            <a:normAutofit/>
          </a:bodyPr>
          <a:lstStyle/>
          <a:p>
            <a:r>
              <a:rPr lang="ru-RU" sz="2400" b="1" dirty="0">
                <a:latin typeface="Times New Roman" panose="02020603050405020304" pitchFamily="18" charset="0"/>
                <a:cs typeface="Times New Roman" panose="02020603050405020304" pitchFamily="18" charset="0"/>
              </a:rPr>
              <a:t>В течение года в </a:t>
            </a:r>
            <a:r>
              <a:rPr lang="ru-RU" sz="2400" b="1" dirty="0" smtClean="0">
                <a:latin typeface="Times New Roman" panose="02020603050405020304" pitchFamily="18" charset="0"/>
                <a:cs typeface="Times New Roman" panose="02020603050405020304" pitchFamily="18" charset="0"/>
              </a:rPr>
              <a:t>музее </a:t>
            </a:r>
            <a:r>
              <a:rPr lang="ru-RU" sz="2400" b="1" dirty="0">
                <a:latin typeface="Times New Roman" panose="02020603050405020304" pitchFamily="18" charset="0"/>
                <a:cs typeface="Times New Roman" panose="02020603050405020304" pitchFamily="18" charset="0"/>
              </a:rPr>
              <a:t>проходит защита проектов краеведческой </a:t>
            </a:r>
            <a:r>
              <a:rPr lang="ru-RU" sz="2400" b="1" dirty="0" smtClean="0">
                <a:latin typeface="Times New Roman" panose="02020603050405020304" pitchFamily="18" charset="0"/>
                <a:cs typeface="Times New Roman" panose="02020603050405020304" pitchFamily="18" charset="0"/>
              </a:rPr>
              <a:t>направленности </a:t>
            </a:r>
            <a:endParaRPr lang="ru-RU" sz="2400" b="1" dirty="0">
              <a:latin typeface="Times New Roman" panose="02020603050405020304" pitchFamily="18" charset="0"/>
              <a:cs typeface="Times New Roman" panose="02020603050405020304" pitchFamily="18" charset="0"/>
            </a:endParaRPr>
          </a:p>
        </p:txBody>
      </p:sp>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60032" y="1418382"/>
            <a:ext cx="3579862" cy="4616939"/>
          </a:xfrm>
          <a:prstGeom prst="rect">
            <a:avLst/>
          </a:prstGeom>
        </p:spPr>
      </p:pic>
    </p:spTree>
    <p:extLst>
      <p:ext uri="{BB962C8B-B14F-4D97-AF65-F5344CB8AC3E}">
        <p14:creationId xmlns:p14="http://schemas.microsoft.com/office/powerpoint/2010/main" val="149592748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57200" y="274637"/>
            <a:ext cx="8229600" cy="1750781"/>
          </a:xfrm>
        </p:spPr>
        <p:txBody>
          <a:bodyPr>
            <a:noAutofit/>
          </a:bodyPr>
          <a:lstStyle/>
          <a:p>
            <a:r>
              <a:rPr lang="ru-RU" sz="2000" b="1" dirty="0">
                <a:latin typeface="Times New Roman" panose="02020603050405020304" pitchFamily="18" charset="0"/>
                <a:cs typeface="Times New Roman" panose="02020603050405020304" pitchFamily="18" charset="0"/>
              </a:rPr>
              <a:t>Традиционным в нашей школе стал областной фестиваль «</a:t>
            </a:r>
            <a:r>
              <a:rPr lang="ru-RU" sz="2000" b="1" dirty="0" err="1">
                <a:latin typeface="Times New Roman" panose="02020603050405020304" pitchFamily="18" charset="0"/>
                <a:cs typeface="Times New Roman" panose="02020603050405020304" pitchFamily="18" charset="0"/>
              </a:rPr>
              <a:t>Кравковская</a:t>
            </a:r>
            <a:r>
              <a:rPr lang="ru-RU" sz="2000" b="1" dirty="0">
                <a:latin typeface="Times New Roman" panose="02020603050405020304" pitchFamily="18" charset="0"/>
                <a:cs typeface="Times New Roman" panose="02020603050405020304" pitchFamily="18" charset="0"/>
              </a:rPr>
              <a:t> весна», на котором ученики рязанских   школ представляют свои проекты по краеведению, связанные с жизнью и деятельностью Н.П. </a:t>
            </a:r>
            <a:r>
              <a:rPr lang="ru-RU" sz="2000" b="1" dirty="0" err="1">
                <a:latin typeface="Times New Roman" panose="02020603050405020304" pitchFamily="18" charset="0"/>
                <a:cs typeface="Times New Roman" panose="02020603050405020304" pitchFamily="18" charset="0"/>
              </a:rPr>
              <a:t>Кравкова</a:t>
            </a:r>
            <a:r>
              <a:rPr lang="ru-RU" sz="2000" b="1" dirty="0">
                <a:latin typeface="Times New Roman" panose="02020603050405020304" pitchFamily="18" charset="0"/>
                <a:cs typeface="Times New Roman" panose="02020603050405020304" pitchFamily="18" charset="0"/>
              </a:rPr>
              <a:t>, его знаменитых родственников и  </a:t>
            </a:r>
            <a:r>
              <a:rPr lang="ru-RU" sz="2000" b="1" dirty="0" smtClean="0">
                <a:latin typeface="Times New Roman" panose="02020603050405020304" pitchFamily="18" charset="0"/>
                <a:cs typeface="Times New Roman" panose="02020603050405020304" pitchFamily="18" charset="0"/>
              </a:rPr>
              <a:t>современников </a:t>
            </a:r>
            <a:endParaRPr lang="ru-RU" sz="2000" b="1"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stretch>
            <a:fillRect/>
          </a:stretch>
        </p:blipFill>
        <p:spPr>
          <a:xfrm>
            <a:off x="4568552" y="1988840"/>
            <a:ext cx="4029805" cy="3743268"/>
          </a:xfrm>
          <a:prstGeom prst="rect">
            <a:avLst/>
          </a:prstGeom>
        </p:spPr>
      </p:pic>
      <p:pic>
        <p:nvPicPr>
          <p:cNvPr id="5" name="Рисунок 4"/>
          <p:cNvPicPr>
            <a:picLocks noChangeAspect="1"/>
          </p:cNvPicPr>
          <p:nvPr/>
        </p:nvPicPr>
        <p:blipFill>
          <a:blip r:embed="rId3"/>
          <a:stretch>
            <a:fillRect/>
          </a:stretch>
        </p:blipFill>
        <p:spPr>
          <a:xfrm>
            <a:off x="611560" y="2780928"/>
            <a:ext cx="3960440" cy="3706689"/>
          </a:xfrm>
          <a:prstGeom prst="rect">
            <a:avLst/>
          </a:prstGeom>
        </p:spPr>
      </p:pic>
    </p:spTree>
    <p:extLst>
      <p:ext uri="{BB962C8B-B14F-4D97-AF65-F5344CB8AC3E}">
        <p14:creationId xmlns:p14="http://schemas.microsoft.com/office/powerpoint/2010/main" val="369557263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57200" y="274638"/>
            <a:ext cx="8229600" cy="2362274"/>
          </a:xfrm>
        </p:spPr>
        <p:txBody>
          <a:bodyPr>
            <a:noAutofit/>
          </a:bodyPr>
          <a:lstStyle/>
          <a:p>
            <a:r>
              <a:rPr lang="ru-RU" sz="2000" b="1" dirty="0">
                <a:latin typeface="Times New Roman" panose="02020603050405020304" pitchFamily="18" charset="0"/>
                <a:cs typeface="Times New Roman" panose="02020603050405020304" pitchFamily="18" charset="0"/>
              </a:rPr>
              <a:t>Ш</a:t>
            </a:r>
            <a:r>
              <a:rPr lang="ru-RU" sz="2000" b="1" dirty="0" smtClean="0">
                <a:latin typeface="Times New Roman" panose="02020603050405020304" pitchFamily="18" charset="0"/>
                <a:cs typeface="Times New Roman" panose="02020603050405020304" pitchFamily="18" charset="0"/>
              </a:rPr>
              <a:t>кольный </a:t>
            </a:r>
            <a:r>
              <a:rPr lang="ru-RU" sz="2000" b="1" dirty="0">
                <a:latin typeface="Times New Roman" panose="02020603050405020304" pitchFamily="18" charset="0"/>
                <a:cs typeface="Times New Roman" panose="02020603050405020304" pitchFamily="18" charset="0"/>
              </a:rPr>
              <a:t>мемориальный музей «Н.П. </a:t>
            </a:r>
            <a:r>
              <a:rPr lang="ru-RU" sz="2000" b="1" dirty="0" err="1">
                <a:latin typeface="Times New Roman" panose="02020603050405020304" pitchFamily="18" charset="0"/>
                <a:cs typeface="Times New Roman" panose="02020603050405020304" pitchFamily="18" charset="0"/>
              </a:rPr>
              <a:t>Кравков</a:t>
            </a:r>
            <a:r>
              <a:rPr lang="ru-RU" sz="2000" b="1" dirty="0">
                <a:latin typeface="Times New Roman" panose="02020603050405020304" pitchFamily="18" charset="0"/>
                <a:cs typeface="Times New Roman" panose="02020603050405020304" pitchFamily="18" charset="0"/>
              </a:rPr>
              <a:t> — выдающийся естествоиспытатель» является центром работы по краеведению в школе, центром нравственного, патриотического воспитания и развития личности ребенка</a:t>
            </a:r>
            <a:r>
              <a:rPr lang="ru-RU" sz="2000" b="1" dirty="0" smtClean="0">
                <a:latin typeface="Times New Roman" panose="02020603050405020304" pitchFamily="18" charset="0"/>
                <a:cs typeface="Times New Roman" panose="02020603050405020304" pitchFamily="18" charset="0"/>
              </a:rPr>
              <a:t>, </a:t>
            </a:r>
            <a:r>
              <a:rPr lang="ru-RU" sz="2000" b="1" dirty="0">
                <a:latin typeface="Times New Roman" panose="02020603050405020304" pitchFamily="18" charset="0"/>
                <a:cs typeface="Times New Roman" panose="02020603050405020304" pitchFamily="18" charset="0"/>
              </a:rPr>
              <a:t>формирует социальную активность учащихся, вовлекает в исследовательскую деятельность краеведческой направленности</a:t>
            </a: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7403" y="2636912"/>
            <a:ext cx="3993516" cy="3501008"/>
          </a:xfrm>
          <a:prstGeom prst="rect">
            <a:avLst/>
          </a:prstGeom>
        </p:spPr>
      </p:pic>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80919" y="2538028"/>
            <a:ext cx="4236084" cy="3717032"/>
          </a:xfrm>
          <a:prstGeom prst="rect">
            <a:avLst/>
          </a:prstGeom>
        </p:spPr>
      </p:pic>
    </p:spTree>
    <p:extLst>
      <p:ext uri="{BB962C8B-B14F-4D97-AF65-F5344CB8AC3E}">
        <p14:creationId xmlns:p14="http://schemas.microsoft.com/office/powerpoint/2010/main" val="229943727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a:stretch>
            <a:fillRect/>
          </a:stretch>
        </p:blipFill>
        <p:spPr>
          <a:xfrm>
            <a:off x="1835696" y="2636912"/>
            <a:ext cx="6070054" cy="3488457"/>
          </a:xfrm>
          <a:prstGeom prst="rect">
            <a:avLst/>
          </a:prstGeom>
        </p:spPr>
      </p:pic>
      <p:sp>
        <p:nvSpPr>
          <p:cNvPr id="6" name="Заголовок 5"/>
          <p:cNvSpPr>
            <a:spLocks noGrp="1"/>
          </p:cNvSpPr>
          <p:nvPr>
            <p:ph type="title"/>
          </p:nvPr>
        </p:nvSpPr>
        <p:spPr>
          <a:xfrm>
            <a:off x="457200" y="274638"/>
            <a:ext cx="8229600" cy="2506290"/>
          </a:xfrm>
        </p:spPr>
        <p:txBody>
          <a:bodyPr>
            <a:noAutofit/>
          </a:bodyPr>
          <a:lstStyle/>
          <a:p>
            <a:r>
              <a:rPr lang="ru-RU" sz="1800" b="1" dirty="0">
                <a:latin typeface="Times New Roman" panose="02020603050405020304" pitchFamily="18" charset="0"/>
                <a:cs typeface="Times New Roman" panose="02020603050405020304" pitchFamily="18" charset="0"/>
              </a:rPr>
              <a:t>Здание </a:t>
            </a:r>
            <a:r>
              <a:rPr lang="ru-RU" sz="1800" b="1" dirty="0" smtClean="0">
                <a:latin typeface="Times New Roman" panose="02020603050405020304" pitchFamily="18" charset="0"/>
                <a:cs typeface="Times New Roman" panose="02020603050405020304" pitchFamily="18" charset="0"/>
              </a:rPr>
              <a:t>ОГБОУ «Школа №10»  </a:t>
            </a:r>
            <a:r>
              <a:rPr lang="ru-RU" sz="1800" b="1" dirty="0">
                <a:latin typeface="Times New Roman" panose="02020603050405020304" pitchFamily="18" charset="0"/>
                <a:cs typeface="Times New Roman" panose="02020603050405020304" pitchFamily="18" charset="0"/>
              </a:rPr>
              <a:t>– памятник архитектуры XIX </a:t>
            </a:r>
            <a:r>
              <a:rPr lang="ru-RU" sz="1800" b="1" dirty="0" smtClean="0">
                <a:latin typeface="Times New Roman" panose="02020603050405020304" pitchFamily="18" charset="0"/>
                <a:cs typeface="Times New Roman" panose="02020603050405020304" pitchFamily="18" charset="0"/>
              </a:rPr>
              <a:t>века </a:t>
            </a:r>
            <a:r>
              <a:rPr lang="ru-RU" sz="1800" b="1" dirty="0">
                <a:latin typeface="Times New Roman" panose="02020603050405020304" pitchFamily="18" charset="0"/>
                <a:cs typeface="Times New Roman" panose="02020603050405020304" pitchFamily="18" charset="0"/>
              </a:rPr>
              <a:t>– «родовое гнездо» рязанской научной династии </a:t>
            </a:r>
            <a:r>
              <a:rPr lang="ru-RU" sz="1800" b="1" dirty="0" err="1">
                <a:latin typeface="Times New Roman" panose="02020603050405020304" pitchFamily="18" charset="0"/>
                <a:cs typeface="Times New Roman" panose="02020603050405020304" pitchFamily="18" charset="0"/>
              </a:rPr>
              <a:t>Кравковых</a:t>
            </a:r>
            <a:r>
              <a:rPr lang="ru-RU" sz="1800" b="1" dirty="0" smtClean="0">
                <a:latin typeface="Times New Roman" panose="02020603050405020304" pitchFamily="18" charset="0"/>
                <a:cs typeface="Times New Roman" panose="02020603050405020304" pitchFamily="18" charset="0"/>
              </a:rPr>
              <a:t>.</a:t>
            </a:r>
            <a:br>
              <a:rPr lang="ru-RU" sz="1800" b="1" dirty="0" smtClean="0">
                <a:latin typeface="Times New Roman" panose="02020603050405020304" pitchFamily="18" charset="0"/>
                <a:cs typeface="Times New Roman" panose="02020603050405020304" pitchFamily="18" charset="0"/>
              </a:rPr>
            </a:br>
            <a:r>
              <a:rPr lang="ru-RU" sz="1800" b="1" dirty="0" smtClean="0">
                <a:latin typeface="Times New Roman" panose="02020603050405020304" pitchFamily="18" charset="0"/>
                <a:cs typeface="Times New Roman" panose="02020603050405020304" pitchFamily="18" charset="0"/>
              </a:rPr>
              <a:t> </a:t>
            </a:r>
            <a:r>
              <a:rPr lang="ru-RU" sz="1800" b="1" dirty="0">
                <a:latin typeface="Times New Roman" panose="02020603050405020304" pitchFamily="18" charset="0"/>
                <a:cs typeface="Times New Roman" panose="02020603050405020304" pitchFamily="18" charset="0"/>
              </a:rPr>
              <a:t>В одной из служебных квартир при Управлении Рязанского губернского воинского начальника на ул. Астраханской (</a:t>
            </a:r>
            <a:r>
              <a:rPr lang="ru-RU" sz="1800" b="1" dirty="0" smtClean="0">
                <a:latin typeface="Times New Roman" panose="02020603050405020304" pitchFamily="18" charset="0"/>
                <a:cs typeface="Times New Roman" panose="02020603050405020304" pitchFamily="18" charset="0"/>
              </a:rPr>
              <a:t>ныне Ленина, д. 29) </a:t>
            </a:r>
            <a:r>
              <a:rPr lang="ru-RU" sz="1800" b="1" dirty="0">
                <a:latin typeface="Times New Roman" panose="02020603050405020304" pitchFamily="18" charset="0"/>
                <a:cs typeface="Times New Roman" panose="02020603050405020304" pitchFamily="18" charset="0"/>
              </a:rPr>
              <a:t>в 1850-1870-х годах проживала семья военного писаря Павла Алексеевича </a:t>
            </a:r>
            <a:r>
              <a:rPr lang="ru-RU" sz="1800" b="1" dirty="0" err="1" smtClean="0">
                <a:latin typeface="Times New Roman" panose="02020603050405020304" pitchFamily="18" charset="0"/>
                <a:cs typeface="Times New Roman" panose="02020603050405020304" pitchFamily="18" charset="0"/>
              </a:rPr>
              <a:t>Кравкова</a:t>
            </a:r>
            <a:r>
              <a:rPr lang="ru-RU" sz="1800" b="1" dirty="0" smtClean="0">
                <a:latin typeface="Times New Roman" panose="02020603050405020304" pitchFamily="18" charset="0"/>
                <a:cs typeface="Times New Roman" panose="02020603050405020304" pitchFamily="18" charset="0"/>
              </a:rPr>
              <a:t>. </a:t>
            </a:r>
            <a:r>
              <a:rPr lang="ru-RU" sz="1800" b="1" dirty="0">
                <a:latin typeface="Times New Roman" panose="02020603050405020304" pitchFamily="18" charset="0"/>
                <a:cs typeface="Times New Roman" panose="02020603050405020304" pitchFamily="18" charset="0"/>
              </a:rPr>
              <a:t>Здесь родились и провели детские годы его сыновья, вписавшие ряд ярких страниц в историю отечественной </a:t>
            </a:r>
            <a:r>
              <a:rPr lang="ru-RU" sz="1800" b="1" dirty="0" smtClean="0">
                <a:latin typeface="Times New Roman" panose="02020603050405020304" pitchFamily="18" charset="0"/>
                <a:cs typeface="Times New Roman" panose="02020603050405020304" pitchFamily="18" charset="0"/>
              </a:rPr>
              <a:t>науки</a:t>
            </a:r>
            <a:endParaRPr lang="ru-RU" sz="1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91022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520" y="2132856"/>
            <a:ext cx="4032448" cy="4176464"/>
          </a:xfrm>
          <a:prstGeom prst="rect">
            <a:avLst/>
          </a:prstGeom>
        </p:spPr>
      </p:pic>
      <p:sp>
        <p:nvSpPr>
          <p:cNvPr id="8" name="Заголовок 7"/>
          <p:cNvSpPr>
            <a:spLocks noGrp="1"/>
          </p:cNvSpPr>
          <p:nvPr>
            <p:ph type="title"/>
          </p:nvPr>
        </p:nvSpPr>
        <p:spPr/>
        <p:txBody>
          <a:bodyPr>
            <a:normAutofit/>
          </a:bodyPr>
          <a:lstStyle/>
          <a:p>
            <a:pPr algn="ctr"/>
            <a:r>
              <a:rPr lang="ru-RU" sz="2800" b="1" dirty="0" smtClean="0">
                <a:latin typeface="Times New Roman" panose="02020603050405020304" pitchFamily="18" charset="0"/>
                <a:cs typeface="Times New Roman" panose="02020603050405020304" pitchFamily="18" charset="0"/>
              </a:rPr>
              <a:t>Цель музея</a:t>
            </a:r>
            <a:r>
              <a:rPr lang="en-US" sz="2800" b="1" dirty="0" smtClean="0">
                <a:latin typeface="Times New Roman" panose="02020603050405020304" pitchFamily="18" charset="0"/>
                <a:cs typeface="Times New Roman" panose="02020603050405020304" pitchFamily="18" charset="0"/>
              </a:rPr>
              <a:t>:</a:t>
            </a:r>
            <a:endParaRPr lang="ru-RU" sz="2800" b="1" dirty="0">
              <a:latin typeface="Times New Roman" panose="02020603050405020304" pitchFamily="18" charset="0"/>
              <a:cs typeface="Times New Roman" panose="02020603050405020304" pitchFamily="18" charset="0"/>
            </a:endParaRPr>
          </a:p>
        </p:txBody>
      </p:sp>
      <p:sp>
        <p:nvSpPr>
          <p:cNvPr id="4" name="Объект 3"/>
          <p:cNvSpPr>
            <a:spLocks noGrp="1"/>
          </p:cNvSpPr>
          <p:nvPr>
            <p:ph idx="4294967295"/>
          </p:nvPr>
        </p:nvSpPr>
        <p:spPr>
          <a:xfrm>
            <a:off x="4740275" y="1196753"/>
            <a:ext cx="3946525" cy="4946872"/>
          </a:xfrm>
        </p:spPr>
        <p:txBody>
          <a:bodyPr>
            <a:noAutofit/>
          </a:bodyPr>
          <a:lstStyle/>
          <a:p>
            <a:pPr marL="0" indent="0">
              <a:buNone/>
            </a:pPr>
            <a:r>
              <a:rPr lang="ru-RU" sz="2000" b="1" dirty="0" smtClean="0">
                <a:latin typeface="Times New Roman" panose="02020603050405020304" pitchFamily="18" charset="0"/>
                <a:cs typeface="Times New Roman" panose="02020603050405020304" pitchFamily="18" charset="0"/>
              </a:rPr>
              <a:t>1.Увековечение </a:t>
            </a:r>
            <a:r>
              <a:rPr lang="ru-RU" sz="2000" b="1" dirty="0">
                <a:latin typeface="Times New Roman" panose="02020603050405020304" pitchFamily="18" charset="0"/>
                <a:cs typeface="Times New Roman" panose="02020603050405020304" pitchFamily="18" charset="0"/>
              </a:rPr>
              <a:t>памяти великого </a:t>
            </a:r>
            <a:r>
              <a:rPr lang="ru-RU" sz="2000" b="1" dirty="0" smtClean="0">
                <a:latin typeface="Times New Roman" panose="02020603050405020304" pitchFamily="18" charset="0"/>
                <a:cs typeface="Times New Roman" panose="02020603050405020304" pitchFamily="18" charset="0"/>
              </a:rPr>
              <a:t>учёного, первого </a:t>
            </a:r>
            <a:r>
              <a:rPr lang="ru-RU" sz="2000" b="1" dirty="0">
                <a:latin typeface="Times New Roman" panose="02020603050405020304" pitchFamily="18" charset="0"/>
                <a:cs typeface="Times New Roman" panose="02020603050405020304" pitchFamily="18" charset="0"/>
              </a:rPr>
              <a:t>лауреата Ленинской премии, </a:t>
            </a:r>
            <a:r>
              <a:rPr lang="ru-RU" sz="2000" b="1" dirty="0" smtClean="0">
                <a:latin typeface="Times New Roman" panose="02020603050405020304" pitchFamily="18" charset="0"/>
                <a:cs typeface="Times New Roman" panose="02020603050405020304" pitchFamily="18" charset="0"/>
              </a:rPr>
              <a:t>академика Николая Павловича </a:t>
            </a:r>
            <a:r>
              <a:rPr lang="ru-RU" sz="2000" b="1" dirty="0" err="1" smtClean="0">
                <a:latin typeface="Times New Roman" panose="02020603050405020304" pitchFamily="18" charset="0"/>
                <a:cs typeface="Times New Roman" panose="02020603050405020304" pitchFamily="18" charset="0"/>
              </a:rPr>
              <a:t>Кравкова</a:t>
            </a:r>
            <a:r>
              <a:rPr lang="ru-RU" sz="2000" b="1" dirty="0" smtClean="0">
                <a:latin typeface="Times New Roman" panose="02020603050405020304" pitchFamily="18" charset="0"/>
                <a:cs typeface="Times New Roman" panose="02020603050405020304" pitchFamily="18" charset="0"/>
              </a:rPr>
              <a:t>.</a:t>
            </a:r>
          </a:p>
          <a:p>
            <a:pPr marL="0" indent="0">
              <a:buNone/>
            </a:pPr>
            <a:r>
              <a:rPr lang="ru-RU" sz="2000" b="1" dirty="0" smtClean="0">
                <a:latin typeface="Times New Roman" panose="02020603050405020304" pitchFamily="18" charset="0"/>
                <a:cs typeface="Times New Roman" panose="02020603050405020304" pitchFamily="18" charset="0"/>
              </a:rPr>
              <a:t>2. </a:t>
            </a:r>
            <a:r>
              <a:rPr lang="ru-RU" sz="2000" b="1" dirty="0">
                <a:latin typeface="Times New Roman" panose="02020603050405020304" pitchFamily="18" charset="0"/>
                <a:cs typeface="Times New Roman" panose="02020603050405020304" pitchFamily="18" charset="0"/>
              </a:rPr>
              <a:t>Г</a:t>
            </a:r>
            <a:r>
              <a:rPr lang="ru-RU" sz="2000" b="1" dirty="0" smtClean="0">
                <a:latin typeface="Times New Roman" panose="02020603050405020304" pitchFamily="18" charset="0"/>
                <a:cs typeface="Times New Roman" panose="02020603050405020304" pitchFamily="18" charset="0"/>
              </a:rPr>
              <a:t>ражданско-патриотического воспитание </a:t>
            </a:r>
            <a:r>
              <a:rPr lang="ru-RU" sz="2000" b="1" dirty="0">
                <a:latin typeface="Times New Roman" panose="02020603050405020304" pitchFamily="18" charset="0"/>
                <a:cs typeface="Times New Roman" panose="02020603050405020304" pitchFamily="18" charset="0"/>
              </a:rPr>
              <a:t>учащихся на примере жизни и деятельности знаменитой научной династии семьи </a:t>
            </a:r>
            <a:r>
              <a:rPr lang="ru-RU" sz="2000" b="1" dirty="0" err="1">
                <a:latin typeface="Times New Roman" panose="02020603050405020304" pitchFamily="18" charset="0"/>
                <a:cs typeface="Times New Roman" panose="02020603050405020304" pitchFamily="18" charset="0"/>
              </a:rPr>
              <a:t>Кравковых</a:t>
            </a:r>
            <a:r>
              <a:rPr lang="ru-RU" sz="2000" b="1" dirty="0">
                <a:latin typeface="Times New Roman" panose="02020603050405020304" pitchFamily="18" charset="0"/>
                <a:cs typeface="Times New Roman" panose="02020603050405020304" pitchFamily="18" charset="0"/>
              </a:rPr>
              <a:t>, которые родились и провели детские годы в здании </a:t>
            </a:r>
            <a:r>
              <a:rPr lang="ru-RU" sz="2000" b="1" dirty="0" smtClean="0">
                <a:latin typeface="Times New Roman" panose="02020603050405020304" pitchFamily="18" charset="0"/>
                <a:cs typeface="Times New Roman" panose="02020603050405020304" pitchFamily="18" charset="0"/>
              </a:rPr>
              <a:t>ОГБОУ «Школа №10» </a:t>
            </a:r>
            <a:r>
              <a:rPr lang="ru-RU" sz="2000" b="1" dirty="0" smtClean="0">
                <a:latin typeface="Times New Roman" panose="02020603050405020304" pitchFamily="18" charset="0"/>
                <a:cs typeface="Times New Roman" panose="02020603050405020304" pitchFamily="18" charset="0"/>
              </a:rPr>
              <a:t>(</a:t>
            </a:r>
            <a:r>
              <a:rPr lang="ru-RU" sz="2000" b="1" dirty="0" smtClean="0">
                <a:latin typeface="Times New Roman" panose="02020603050405020304" pitchFamily="18" charset="0"/>
                <a:cs typeface="Times New Roman" panose="02020603050405020304" pitchFamily="18" charset="0"/>
              </a:rPr>
              <a:t>бывший </a:t>
            </a:r>
            <a:r>
              <a:rPr lang="ru-RU" sz="2000" b="1" dirty="0">
                <a:latin typeface="Times New Roman" panose="02020603050405020304" pitchFamily="18" charset="0"/>
                <a:cs typeface="Times New Roman" panose="02020603050405020304" pitchFamily="18" charset="0"/>
              </a:rPr>
              <a:t>дом Управления Рязанского губернского воинского начальника</a:t>
            </a:r>
            <a:r>
              <a:rPr lang="ru-RU" sz="2000" b="1" dirty="0" smtClean="0">
                <a:latin typeface="Times New Roman" panose="02020603050405020304" pitchFamily="18" charset="0"/>
                <a:cs typeface="Times New Roman" panose="02020603050405020304" pitchFamily="18" charset="0"/>
              </a:rPr>
              <a:t>) </a:t>
            </a:r>
            <a:endParaRPr lang="ru-RU"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9548972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274637"/>
            <a:ext cx="8003232" cy="2039071"/>
          </a:xfrm>
        </p:spPr>
        <p:txBody>
          <a:bodyPr>
            <a:noAutofit/>
          </a:bodyPr>
          <a:lstStyle/>
          <a:p>
            <a:r>
              <a:rPr lang="ru-RU" sz="2000" b="1" dirty="0" smtClean="0">
                <a:latin typeface="Times New Roman" panose="02020603050405020304" pitchFamily="18" charset="0"/>
                <a:cs typeface="Times New Roman" panose="02020603050405020304" pitchFamily="18" charset="0"/>
              </a:rPr>
              <a:t>Первый руководитель </a:t>
            </a:r>
            <a:r>
              <a:rPr lang="ru-RU" sz="2000" b="1" dirty="0">
                <a:latin typeface="Times New Roman" panose="02020603050405020304" pitchFamily="18" charset="0"/>
                <a:cs typeface="Times New Roman" panose="02020603050405020304" pitchFamily="18" charset="0"/>
              </a:rPr>
              <a:t>музея </a:t>
            </a:r>
            <a:r>
              <a:rPr lang="ru-RU" sz="2000" b="1" dirty="0" smtClean="0">
                <a:latin typeface="Times New Roman" panose="02020603050405020304" pitchFamily="18" charset="0"/>
                <a:cs typeface="Times New Roman" panose="02020603050405020304" pitchFamily="18" charset="0"/>
              </a:rPr>
              <a:t>-  </a:t>
            </a:r>
            <a:r>
              <a:rPr lang="ru-RU" sz="2000" b="1" dirty="0" err="1">
                <a:latin typeface="Times New Roman" panose="02020603050405020304" pitchFamily="18" charset="0"/>
                <a:cs typeface="Times New Roman" panose="02020603050405020304" pitchFamily="18" charset="0"/>
              </a:rPr>
              <a:t>Березняговская</a:t>
            </a:r>
            <a:r>
              <a:rPr lang="ru-RU" sz="2000" b="1" dirty="0">
                <a:latin typeface="Times New Roman" panose="02020603050405020304" pitchFamily="18" charset="0"/>
                <a:cs typeface="Times New Roman" panose="02020603050405020304" pitchFamily="18" charset="0"/>
              </a:rPr>
              <a:t> Светлана </a:t>
            </a:r>
            <a:r>
              <a:rPr lang="ru-RU" sz="2000" b="1" dirty="0" smtClean="0">
                <a:latin typeface="Times New Roman" panose="02020603050405020304" pitchFamily="18" charset="0"/>
                <a:cs typeface="Times New Roman" panose="02020603050405020304" pitchFamily="18" charset="0"/>
              </a:rPr>
              <a:t>Васильевна. </a:t>
            </a:r>
            <a:r>
              <a:rPr lang="ru-RU" sz="2000" b="1" dirty="0">
                <a:latin typeface="Times New Roman" panose="02020603050405020304" pitchFamily="18" charset="0"/>
                <a:cs typeface="Times New Roman" panose="02020603050405020304" pitchFamily="18" charset="0"/>
              </a:rPr>
              <a:t>У</a:t>
            </a:r>
            <a:r>
              <a:rPr lang="ru-RU" sz="2000" b="1" dirty="0" smtClean="0">
                <a:latin typeface="Times New Roman" panose="02020603050405020304" pitchFamily="18" charset="0"/>
                <a:cs typeface="Times New Roman" panose="02020603050405020304" pitchFamily="18" charset="0"/>
              </a:rPr>
              <a:t>читель </a:t>
            </a:r>
            <a:r>
              <a:rPr lang="ru-RU" sz="2000" b="1" dirty="0">
                <a:latin typeface="Times New Roman" panose="02020603050405020304" pitchFamily="18" charset="0"/>
                <a:cs typeface="Times New Roman" panose="02020603050405020304" pitchFamily="18" charset="0"/>
              </a:rPr>
              <a:t>русского языка и </a:t>
            </a:r>
            <a:r>
              <a:rPr lang="ru-RU" sz="2000" b="1" dirty="0" smtClean="0">
                <a:latin typeface="Times New Roman" panose="02020603050405020304" pitchFamily="18" charset="0"/>
                <a:cs typeface="Times New Roman" panose="02020603050405020304" pitchFamily="18" charset="0"/>
              </a:rPr>
              <a:t>литературы, </a:t>
            </a:r>
            <a:r>
              <a:rPr lang="ru-RU" sz="2000" b="1" dirty="0">
                <a:latin typeface="Times New Roman" panose="02020603050405020304" pitchFamily="18" charset="0"/>
                <a:cs typeface="Times New Roman" panose="02020603050405020304" pitchFamily="18" charset="0"/>
              </a:rPr>
              <a:t>«Почётный работник общего образования Российской Федерации</a:t>
            </a:r>
            <a:r>
              <a:rPr lang="ru-RU" sz="2000" b="1" dirty="0" smtClean="0">
                <a:latin typeface="Times New Roman" panose="02020603050405020304" pitchFamily="18" charset="0"/>
                <a:cs typeface="Times New Roman" panose="02020603050405020304" pitchFamily="18" charset="0"/>
              </a:rPr>
              <a:t>».</a:t>
            </a:r>
            <a:br>
              <a:rPr lang="ru-RU" sz="2000" b="1" dirty="0" smtClean="0">
                <a:latin typeface="Times New Roman" panose="02020603050405020304" pitchFamily="18" charset="0"/>
                <a:cs typeface="Times New Roman" panose="02020603050405020304" pitchFamily="18" charset="0"/>
              </a:rPr>
            </a:br>
            <a:r>
              <a:rPr lang="ru-RU" sz="2000" b="1" dirty="0" smtClean="0">
                <a:latin typeface="Times New Roman" panose="02020603050405020304" pitchFamily="18" charset="0"/>
                <a:cs typeface="Times New Roman" panose="02020603050405020304" pitchFamily="18" charset="0"/>
              </a:rPr>
              <a:t>Светлана Васильевна – «душа музея»,  </a:t>
            </a:r>
            <a:r>
              <a:rPr lang="ru-RU" sz="2000" b="1" dirty="0">
                <a:latin typeface="Times New Roman" panose="02020603050405020304" pitchFamily="18" charset="0"/>
                <a:cs typeface="Times New Roman" panose="02020603050405020304" pitchFamily="18" charset="0"/>
              </a:rPr>
              <a:t>в течение </a:t>
            </a:r>
            <a:r>
              <a:rPr lang="ru-RU" sz="2000" b="1" dirty="0" smtClean="0">
                <a:latin typeface="Times New Roman" panose="02020603050405020304" pitchFamily="18" charset="0"/>
                <a:cs typeface="Times New Roman" panose="02020603050405020304" pitchFamily="18" charset="0"/>
              </a:rPr>
              <a:t>многих </a:t>
            </a:r>
            <a:r>
              <a:rPr lang="ru-RU" sz="2000" b="1" dirty="0">
                <a:latin typeface="Times New Roman" panose="02020603050405020304" pitchFamily="18" charset="0"/>
                <a:cs typeface="Times New Roman" panose="02020603050405020304" pitchFamily="18" charset="0"/>
              </a:rPr>
              <a:t>лет собирала материалы о знаменитом </a:t>
            </a:r>
            <a:r>
              <a:rPr lang="ru-RU" sz="2000" b="1" dirty="0" smtClean="0">
                <a:latin typeface="Times New Roman" panose="02020603050405020304" pitchFamily="18" charset="0"/>
                <a:cs typeface="Times New Roman" panose="02020603050405020304" pitchFamily="18" charset="0"/>
              </a:rPr>
              <a:t>фармакологе</a:t>
            </a:r>
            <a:endParaRPr lang="ru-RU" sz="2000" b="1" dirty="0">
              <a:latin typeface="Times New Roman" panose="02020603050405020304" pitchFamily="18" charset="0"/>
              <a:cs typeface="Times New Roman" panose="02020603050405020304" pitchFamily="18" charset="0"/>
            </a:endParaRPr>
          </a:p>
        </p:txBody>
      </p:sp>
      <p:pic>
        <p:nvPicPr>
          <p:cNvPr id="6" name="Рисунок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3568" y="2276872"/>
            <a:ext cx="3384376" cy="4149080"/>
          </a:xfrm>
          <a:prstGeom prst="rect">
            <a:avLst/>
          </a:prstGeom>
        </p:spPr>
      </p:pic>
      <p:pic>
        <p:nvPicPr>
          <p:cNvPr id="7" name="Рисунок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0800000">
            <a:off x="4932040" y="2263940"/>
            <a:ext cx="3211760" cy="4061582"/>
          </a:xfrm>
          <a:prstGeom prst="rect">
            <a:avLst/>
          </a:prstGeom>
        </p:spPr>
      </p:pic>
    </p:spTree>
    <p:extLst>
      <p:ext uri="{BB962C8B-B14F-4D97-AF65-F5344CB8AC3E}">
        <p14:creationId xmlns:p14="http://schemas.microsoft.com/office/powerpoint/2010/main" val="57142345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sz="2000" b="1" dirty="0" smtClean="0">
                <a:latin typeface="Times New Roman" panose="02020603050405020304" pitchFamily="18" charset="0"/>
                <a:cs typeface="Times New Roman" panose="02020603050405020304" pitchFamily="18" charset="0"/>
              </a:rPr>
              <a:t>C 202</a:t>
            </a:r>
            <a:r>
              <a:rPr lang="ru-RU" sz="2000" b="1" dirty="0" smtClean="0">
                <a:latin typeface="Times New Roman" panose="02020603050405020304" pitchFamily="18" charset="0"/>
                <a:cs typeface="Times New Roman" panose="02020603050405020304" pitchFamily="18" charset="0"/>
              </a:rPr>
              <a:t>0 года руководителем музея является учитель истории и обществознания </a:t>
            </a:r>
            <a:r>
              <a:rPr lang="ru-RU" sz="2000" b="1" dirty="0" err="1" smtClean="0">
                <a:latin typeface="Times New Roman" panose="02020603050405020304" pitchFamily="18" charset="0"/>
                <a:cs typeface="Times New Roman" panose="02020603050405020304" pitchFamily="18" charset="0"/>
              </a:rPr>
              <a:t>Котягина</a:t>
            </a:r>
            <a:r>
              <a:rPr lang="ru-RU" sz="2000" b="1" dirty="0" smtClean="0">
                <a:latin typeface="Times New Roman" panose="02020603050405020304" pitchFamily="18" charset="0"/>
                <a:cs typeface="Times New Roman" panose="02020603050405020304" pitchFamily="18" charset="0"/>
              </a:rPr>
              <a:t> Елена Николаевна </a:t>
            </a:r>
            <a:endParaRPr lang="ru-RU" sz="2000" b="1"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552" y="1443534"/>
            <a:ext cx="3597864" cy="4797152"/>
          </a:xfrm>
          <a:prstGeom prst="rect">
            <a:avLst/>
          </a:prstGeom>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69348" y="1471987"/>
            <a:ext cx="4298098" cy="4603650"/>
          </a:xfrm>
          <a:prstGeom prst="rect">
            <a:avLst/>
          </a:prstGeom>
        </p:spPr>
      </p:pic>
    </p:spTree>
    <p:extLst>
      <p:ext uri="{BB962C8B-B14F-4D97-AF65-F5344CB8AC3E}">
        <p14:creationId xmlns:p14="http://schemas.microsoft.com/office/powerpoint/2010/main" val="22750496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1560" y="1666685"/>
            <a:ext cx="3550452" cy="2592288"/>
          </a:xfrm>
          <a:prstGeom prst="rect">
            <a:avLst/>
          </a:prstGeom>
        </p:spPr>
      </p:pic>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62012" y="2374241"/>
            <a:ext cx="4320480" cy="3838736"/>
          </a:xfrm>
          <a:prstGeom prst="rect">
            <a:avLst/>
          </a:prstGeom>
        </p:spPr>
      </p:pic>
      <p:sp>
        <p:nvSpPr>
          <p:cNvPr id="13" name="Заголовок 12"/>
          <p:cNvSpPr>
            <a:spLocks noGrp="1"/>
          </p:cNvSpPr>
          <p:nvPr>
            <p:ph type="title"/>
          </p:nvPr>
        </p:nvSpPr>
        <p:spPr/>
        <p:txBody>
          <a:bodyPr>
            <a:normAutofit/>
          </a:bodyPr>
          <a:lstStyle/>
          <a:p>
            <a:r>
              <a:rPr lang="ru-RU" sz="2000" b="1" dirty="0">
                <a:latin typeface="Times New Roman" panose="02020603050405020304" pitchFamily="18" charset="0"/>
                <a:cs typeface="Times New Roman" panose="02020603050405020304" pitchFamily="18" charset="0"/>
              </a:rPr>
              <a:t>Активисты музея «</a:t>
            </a:r>
            <a:r>
              <a:rPr lang="ru-RU" sz="2000" b="1" dirty="0" err="1">
                <a:latin typeface="Times New Roman" panose="02020603050405020304" pitchFamily="18" charset="0"/>
                <a:cs typeface="Times New Roman" panose="02020603050405020304" pitchFamily="18" charset="0"/>
              </a:rPr>
              <a:t>Н.П.Кравков</a:t>
            </a:r>
            <a:r>
              <a:rPr lang="ru-RU" sz="2000" b="1" dirty="0">
                <a:latin typeface="Times New Roman" panose="02020603050405020304" pitchFamily="18" charset="0"/>
                <a:cs typeface="Times New Roman" panose="02020603050405020304" pitchFamily="18" charset="0"/>
              </a:rPr>
              <a:t> – выдающийся естествоиспытатель»- ученики 9 </a:t>
            </a:r>
            <a:r>
              <a:rPr lang="ru-RU" sz="2000" b="1" dirty="0" smtClean="0">
                <a:latin typeface="Times New Roman" panose="02020603050405020304" pitchFamily="18" charset="0"/>
                <a:cs typeface="Times New Roman" panose="02020603050405020304" pitchFamily="18" charset="0"/>
              </a:rPr>
              <a:t>классов ОГБОУ «Школа №10»</a:t>
            </a:r>
            <a:endParaRPr lang="ru-RU" sz="2000" b="1" dirty="0"/>
          </a:p>
        </p:txBody>
      </p:sp>
      <p:sp>
        <p:nvSpPr>
          <p:cNvPr id="14" name="Объект 13"/>
          <p:cNvSpPr>
            <a:spLocks noGrp="1"/>
          </p:cNvSpPr>
          <p:nvPr>
            <p:ph idx="1"/>
          </p:nvPr>
        </p:nvSpPr>
        <p:spPr/>
        <p:txBody>
          <a:bodyPr/>
          <a:lstStyle/>
          <a:p>
            <a:endParaRPr lang="ru-RU"/>
          </a:p>
        </p:txBody>
      </p:sp>
    </p:spTree>
    <p:extLst>
      <p:ext uri="{BB962C8B-B14F-4D97-AF65-F5344CB8AC3E}">
        <p14:creationId xmlns:p14="http://schemas.microsoft.com/office/powerpoint/2010/main" val="46708250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a:bodyPr>
          <a:lstStyle/>
          <a:p>
            <a:r>
              <a:rPr lang="ru-RU" sz="2800" b="1" dirty="0">
                <a:latin typeface="Times New Roman" panose="02020603050405020304" pitchFamily="18" charset="0"/>
                <a:cs typeface="Times New Roman" panose="02020603050405020304" pitchFamily="18" charset="0"/>
              </a:rPr>
              <a:t>Разделы экспозиции:</a:t>
            </a:r>
            <a:endParaRPr lang="ru-RU" sz="2800" dirty="0">
              <a:latin typeface="Times New Roman" panose="02020603050405020304" pitchFamily="18" charset="0"/>
              <a:cs typeface="Times New Roman" panose="02020603050405020304" pitchFamily="18" charset="0"/>
            </a:endParaRPr>
          </a:p>
        </p:txBody>
      </p:sp>
      <p:sp>
        <p:nvSpPr>
          <p:cNvPr id="5" name="Объект 4"/>
          <p:cNvSpPr>
            <a:spLocks noGrp="1"/>
          </p:cNvSpPr>
          <p:nvPr>
            <p:ph sz="half" idx="1"/>
          </p:nvPr>
        </p:nvSpPr>
        <p:spPr>
          <a:xfrm>
            <a:off x="457200" y="1124744"/>
            <a:ext cx="2962672" cy="5001419"/>
          </a:xfrm>
        </p:spPr>
        <p:txBody>
          <a:bodyPr>
            <a:normAutofit fontScale="70000" lnSpcReduction="20000"/>
          </a:bodyPr>
          <a:lstStyle/>
          <a:p>
            <a:pPr marL="0" indent="0">
              <a:buNone/>
            </a:pPr>
            <a:endParaRPr lang="ru-RU" dirty="0"/>
          </a:p>
          <a:p>
            <a:pPr lvl="0"/>
            <a:r>
              <a:rPr lang="ru-RU" b="1" dirty="0">
                <a:latin typeface="Times New Roman" panose="02020603050405020304" pitchFamily="18" charset="0"/>
                <a:cs typeface="Times New Roman" panose="02020603050405020304" pitchFamily="18" charset="0"/>
              </a:rPr>
              <a:t>«Детские и юношеские годы </a:t>
            </a:r>
            <a:r>
              <a:rPr lang="ru-RU" b="1" dirty="0" err="1">
                <a:latin typeface="Times New Roman" panose="02020603050405020304" pitchFamily="18" charset="0"/>
                <a:cs typeface="Times New Roman" panose="02020603050405020304" pitchFamily="18" charset="0"/>
              </a:rPr>
              <a:t>Н.П.Кравкова</a:t>
            </a:r>
            <a:r>
              <a:rPr lang="ru-RU" b="1" dirty="0">
                <a:latin typeface="Times New Roman" panose="02020603050405020304" pitchFamily="18" charset="0"/>
                <a:cs typeface="Times New Roman" panose="02020603050405020304" pitchFamily="18" charset="0"/>
              </a:rPr>
              <a:t>»</a:t>
            </a:r>
          </a:p>
          <a:p>
            <a:pPr lvl="0"/>
            <a:r>
              <a:rPr lang="ru-RU" b="1" dirty="0">
                <a:latin typeface="Times New Roman" panose="02020603050405020304" pitchFamily="18" charset="0"/>
                <a:cs typeface="Times New Roman" panose="02020603050405020304" pitchFamily="18" charset="0"/>
              </a:rPr>
              <a:t>«Студенческие годы </a:t>
            </a:r>
            <a:r>
              <a:rPr lang="ru-RU" b="1" dirty="0" err="1">
                <a:latin typeface="Times New Roman" panose="02020603050405020304" pitchFamily="18" charset="0"/>
                <a:cs typeface="Times New Roman" panose="02020603050405020304" pitchFamily="18" charset="0"/>
              </a:rPr>
              <a:t>Н.П.Кравкова</a:t>
            </a:r>
            <a:r>
              <a:rPr lang="ru-RU" b="1" dirty="0">
                <a:latin typeface="Times New Roman" panose="02020603050405020304" pitchFamily="18" charset="0"/>
                <a:cs typeface="Times New Roman" panose="02020603050405020304" pitchFamily="18" charset="0"/>
              </a:rPr>
              <a:t>»</a:t>
            </a:r>
          </a:p>
          <a:p>
            <a:pPr lvl="0"/>
            <a:r>
              <a:rPr lang="ru-RU" b="1" dirty="0">
                <a:latin typeface="Times New Roman" panose="02020603050405020304" pitchFamily="18" charset="0"/>
                <a:cs typeface="Times New Roman" panose="02020603050405020304" pitchFamily="18" charset="0"/>
              </a:rPr>
              <a:t>«Стажировка за границей»</a:t>
            </a:r>
          </a:p>
          <a:p>
            <a:pPr lvl="0"/>
            <a:r>
              <a:rPr lang="ru-RU" b="1" dirty="0">
                <a:latin typeface="Times New Roman" panose="02020603050405020304" pitchFamily="18" charset="0"/>
                <a:cs typeface="Times New Roman" panose="02020603050405020304" pitchFamily="18" charset="0"/>
              </a:rPr>
              <a:t>«Научная работа </a:t>
            </a:r>
            <a:r>
              <a:rPr lang="ru-RU" b="1" dirty="0" err="1">
                <a:latin typeface="Times New Roman" panose="02020603050405020304" pitchFamily="18" charset="0"/>
                <a:cs typeface="Times New Roman" panose="02020603050405020304" pitchFamily="18" charset="0"/>
              </a:rPr>
              <a:t>Н.П.Кравкова</a:t>
            </a:r>
            <a:r>
              <a:rPr lang="ru-RU" b="1" dirty="0">
                <a:latin typeface="Times New Roman" panose="02020603050405020304" pitchFamily="18" charset="0"/>
                <a:cs typeface="Times New Roman" panose="02020603050405020304" pitchFamily="18" charset="0"/>
              </a:rPr>
              <a:t>» </a:t>
            </a:r>
          </a:p>
          <a:p>
            <a:pPr lvl="0"/>
            <a:r>
              <a:rPr lang="ru-RU" b="1" dirty="0">
                <a:latin typeface="Times New Roman" panose="02020603050405020304" pitchFamily="18" charset="0"/>
                <a:cs typeface="Times New Roman" panose="02020603050405020304" pitchFamily="18" charset="0"/>
              </a:rPr>
              <a:t>«Учителя и ученики </a:t>
            </a:r>
            <a:r>
              <a:rPr lang="ru-RU" b="1" dirty="0" err="1">
                <a:latin typeface="Times New Roman" panose="02020603050405020304" pitchFamily="18" charset="0"/>
                <a:cs typeface="Times New Roman" panose="02020603050405020304" pitchFamily="18" charset="0"/>
              </a:rPr>
              <a:t>Н.П.Кравкова</a:t>
            </a:r>
            <a:r>
              <a:rPr lang="ru-RU" b="1" dirty="0">
                <a:latin typeface="Times New Roman" panose="02020603050405020304" pitchFamily="18" charset="0"/>
                <a:cs typeface="Times New Roman" panose="02020603050405020304" pitchFamily="18" charset="0"/>
              </a:rPr>
              <a:t>»</a:t>
            </a:r>
          </a:p>
          <a:p>
            <a:pPr lvl="0"/>
            <a:r>
              <a:rPr lang="ru-RU" b="1" dirty="0">
                <a:latin typeface="Times New Roman" panose="02020603050405020304" pitchFamily="18" charset="0"/>
                <a:cs typeface="Times New Roman" panose="02020603050405020304" pitchFamily="18" charset="0"/>
              </a:rPr>
              <a:t>«Памяти академика»</a:t>
            </a:r>
          </a:p>
          <a:p>
            <a:pPr lvl="0"/>
            <a:r>
              <a:rPr lang="ru-RU" b="1" dirty="0">
                <a:latin typeface="Times New Roman" panose="02020603050405020304" pitchFamily="18" charset="0"/>
                <a:cs typeface="Times New Roman" panose="02020603050405020304" pitchFamily="18" charset="0"/>
              </a:rPr>
              <a:t>«Знаменитые родственники </a:t>
            </a:r>
            <a:r>
              <a:rPr lang="ru-RU" b="1" dirty="0" err="1">
                <a:latin typeface="Times New Roman" panose="02020603050405020304" pitchFamily="18" charset="0"/>
                <a:cs typeface="Times New Roman" panose="02020603050405020304" pitchFamily="18" charset="0"/>
              </a:rPr>
              <a:t>Н.П.Кравкова</a:t>
            </a:r>
            <a:r>
              <a:rPr lang="ru-RU" b="1" dirty="0">
                <a:latin typeface="Times New Roman" panose="02020603050405020304" pitchFamily="18" charset="0"/>
                <a:cs typeface="Times New Roman" panose="02020603050405020304" pitchFamily="18" charset="0"/>
              </a:rPr>
              <a:t>»</a:t>
            </a:r>
          </a:p>
          <a:p>
            <a:endParaRPr lang="ru-RU" dirty="0"/>
          </a:p>
        </p:txBody>
      </p:sp>
      <p:pic>
        <p:nvPicPr>
          <p:cNvPr id="8" name="Объект 7"/>
          <p:cNvPicPr>
            <a:picLocks noGrp="1" noChangeAspect="1"/>
          </p:cNvPicPr>
          <p:nvPr>
            <p:ph sz="half" idx="2"/>
          </p:nvPr>
        </p:nvPicPr>
        <p:blipFill>
          <a:blip r:embed="rId3"/>
          <a:stretch>
            <a:fillRect/>
          </a:stretch>
        </p:blipFill>
        <p:spPr>
          <a:xfrm>
            <a:off x="3254095" y="1175724"/>
            <a:ext cx="2703697" cy="3777283"/>
          </a:xfrm>
          <a:prstGeom prst="rect">
            <a:avLst/>
          </a:prstGeom>
        </p:spPr>
      </p:pic>
      <p:pic>
        <p:nvPicPr>
          <p:cNvPr id="9" name="Рисунок 8"/>
          <p:cNvPicPr>
            <a:picLocks noChangeAspect="1"/>
          </p:cNvPicPr>
          <p:nvPr/>
        </p:nvPicPr>
        <p:blipFill>
          <a:blip r:embed="rId4"/>
          <a:stretch>
            <a:fillRect/>
          </a:stretch>
        </p:blipFill>
        <p:spPr>
          <a:xfrm>
            <a:off x="5770488" y="2380307"/>
            <a:ext cx="2988736" cy="3745856"/>
          </a:xfrm>
          <a:prstGeom prst="rect">
            <a:avLst/>
          </a:prstGeom>
        </p:spPr>
      </p:pic>
    </p:spTree>
    <p:extLst>
      <p:ext uri="{BB962C8B-B14F-4D97-AF65-F5344CB8AC3E}">
        <p14:creationId xmlns:p14="http://schemas.microsoft.com/office/powerpoint/2010/main" val="150286568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3383" y="981591"/>
            <a:ext cx="2664296" cy="3657762"/>
          </a:xfrm>
          <a:prstGeom prst="rect">
            <a:avLst/>
          </a:prstGeom>
        </p:spPr>
      </p:pic>
      <p:sp>
        <p:nvSpPr>
          <p:cNvPr id="3" name="Заголовок 2"/>
          <p:cNvSpPr>
            <a:spLocks noGrp="1"/>
          </p:cNvSpPr>
          <p:nvPr>
            <p:ph type="title"/>
          </p:nvPr>
        </p:nvSpPr>
        <p:spPr/>
        <p:txBody>
          <a:bodyPr>
            <a:normAutofit/>
          </a:bodyPr>
          <a:lstStyle/>
          <a:p>
            <a:r>
              <a:rPr lang="ru-RU" sz="2800" b="1" dirty="0">
                <a:latin typeface="Times New Roman" panose="02020603050405020304" pitchFamily="18" charset="0"/>
                <a:cs typeface="Times New Roman" panose="02020603050405020304" pitchFamily="18" charset="0"/>
              </a:rPr>
              <a:t>Разделы экспозиции:</a:t>
            </a:r>
          </a:p>
        </p:txBody>
      </p:sp>
      <p:pic>
        <p:nvPicPr>
          <p:cNvPr id="6" name="Объект 5"/>
          <p:cNvPicPr>
            <a:picLocks noGrp="1" noChangeAspect="1"/>
          </p:cNvPicPr>
          <p:nvPr>
            <p:ph idx="1"/>
          </p:nvPr>
        </p:nvPicPr>
        <p:blipFill>
          <a:blip r:embed="rId3"/>
          <a:stretch>
            <a:fillRect/>
          </a:stretch>
        </p:blipFill>
        <p:spPr>
          <a:xfrm>
            <a:off x="1760806" y="2970011"/>
            <a:ext cx="2751093" cy="3533042"/>
          </a:xfrm>
          <a:prstGeom prst="rect">
            <a:avLst/>
          </a:prstGeom>
        </p:spPr>
      </p:pic>
      <p:pic>
        <p:nvPicPr>
          <p:cNvPr id="7" name="Рисунок 6"/>
          <p:cNvPicPr>
            <a:picLocks noChangeAspect="1"/>
          </p:cNvPicPr>
          <p:nvPr/>
        </p:nvPicPr>
        <p:blipFill>
          <a:blip r:embed="rId4"/>
          <a:stretch>
            <a:fillRect/>
          </a:stretch>
        </p:blipFill>
        <p:spPr>
          <a:xfrm>
            <a:off x="6114901" y="1002084"/>
            <a:ext cx="2685546" cy="3637269"/>
          </a:xfrm>
          <a:prstGeom prst="rect">
            <a:avLst/>
          </a:prstGeom>
        </p:spPr>
      </p:pic>
      <p:pic>
        <p:nvPicPr>
          <p:cNvPr id="8" name="Рисунок 7"/>
          <p:cNvPicPr>
            <a:picLocks noChangeAspect="1"/>
          </p:cNvPicPr>
          <p:nvPr/>
        </p:nvPicPr>
        <p:blipFill>
          <a:blip r:embed="rId5"/>
          <a:stretch>
            <a:fillRect/>
          </a:stretch>
        </p:blipFill>
        <p:spPr>
          <a:xfrm>
            <a:off x="4511900" y="2970011"/>
            <a:ext cx="2727554" cy="3533042"/>
          </a:xfrm>
          <a:prstGeom prst="rect">
            <a:avLst/>
          </a:prstGeom>
        </p:spPr>
      </p:pic>
    </p:spTree>
    <p:extLst>
      <p:ext uri="{BB962C8B-B14F-4D97-AF65-F5344CB8AC3E}">
        <p14:creationId xmlns:p14="http://schemas.microsoft.com/office/powerpoint/2010/main" val="906594494"/>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611</TotalTime>
  <Words>612</Words>
  <Application>Microsoft Office PowerPoint</Application>
  <PresentationFormat>Экран (4:3)</PresentationFormat>
  <Paragraphs>58</Paragraphs>
  <Slides>25</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25</vt:i4>
      </vt:variant>
    </vt:vector>
  </HeadingPairs>
  <TitlesOfParts>
    <vt:vector size="29" baseType="lpstr">
      <vt:lpstr>Arial</vt:lpstr>
      <vt:lpstr>Calibri</vt:lpstr>
      <vt:lpstr>Times New Roman</vt:lpstr>
      <vt:lpstr>Тема Office</vt:lpstr>
      <vt:lpstr> Мемориальный  школьный музей  «Н.П. Кравков - выдающийся естествоиспытатель»   </vt:lpstr>
      <vt:lpstr>Название музея: мемориальный музей при  Областном государственном  бюджетном общеобразовательном учреждении «Школа №10» (ОГБОУ «Школа №10»)      «Н.П.Кравков - выдающийся естествоиспытатель» Профиль музея: мемориальный Год основания – 2009 год Дата открытия: 19 марта 2015 года    Характеристика помещения:    классная комната на первом этаже, общей площадью 44 кв.м. Предмет изучения:  выдающаяся личность  Николай Павлович Кравков  и его знаменитые  родственники Направления работы:  поисково-исследовательская деятельность;  учет и хранение фондов;  экспозиционная деятельность;  учебно-просветительская деятельность</vt:lpstr>
      <vt:lpstr>Здание ОГБОУ «Школа №10»  – памятник архитектуры XIX века – «родовое гнездо» рязанской научной династии Кравковых.  В одной из служебных квартир при Управлении Рязанского губернского воинского начальника на ул. Астраханской (ныне Ленина, д. 29) в 1850-1870-х годах проживала семья военного писаря Павла Алексеевича Кравкова. Здесь родились и провели детские годы его сыновья, вписавшие ряд ярких страниц в историю отечественной науки</vt:lpstr>
      <vt:lpstr>Цель музея:</vt:lpstr>
      <vt:lpstr>Первый руководитель музея -  Березняговская Светлана Васильевна. Учитель русского языка и литературы, «Почётный работник общего образования Российской Федерации». Светлана Васильевна – «душа музея»,  в течение многих лет собирала материалы о знаменитом фармакологе</vt:lpstr>
      <vt:lpstr>C 2020 года руководителем музея является учитель истории и обществознания Котягина Елена Николаевна </vt:lpstr>
      <vt:lpstr>Активисты музея «Н.П.Кравков – выдающийся естествоиспытатель»- ученики 9 классов ОГБОУ «Школа №10»</vt:lpstr>
      <vt:lpstr>Разделы экспозиции:</vt:lpstr>
      <vt:lpstr>Разделы экспозиции:</vt:lpstr>
      <vt:lpstr>Раздел экспозиции:  «Знаменитые родственники Н.П.Кравкова»</vt:lpstr>
      <vt:lpstr>В музее есть уголок крестьянского быта  XIX - нач. XX вв. </vt:lpstr>
      <vt:lpstr>Общее количество экспонатов музея – 132, из них 52- основной фонд (подлинные документы). Экспонаты школьного музея хранятся в стеклянных витринах . Имеется 2 инвентарные книги: книга основного фонда и книга научно – вспомогательного фонда. Имеется картотека учёта экспонатов музея, книга отзывов, книга почётных посетителей</vt:lpstr>
      <vt:lpstr> Материалы основного фонда представлены вещественными памятниками - это:   сохранившиеся книги семьи Кравковых дореволюционных печатных изданий, портреты родителей Николая Павловича, копии фотографий из семейного архива,  учебник «Основы фармакологии» Н. П. Кравкова,  1909 года издания, предметы принадлежащие семье Кравковых.  Представлены орудия труда, предметы домашнего обихода, предметы прикладного народного творчества. Физические приборы  из ВМА.</vt:lpstr>
      <vt:lpstr>Презентация PowerPoint</vt:lpstr>
      <vt:lpstr>Материалы вспомогательного фонда, созданные для замены подлинных памятников:   - копии медалей и наград братьев Н.П. и В.П. Кравковых;   - копии модели крестьянского платья крестьянки Калужской губернии;   - копия модели гимназического сюртука  и фуражки Рязанского гимназиста 19 века;   - копия модели мундира генерала медицинской службы 20 века;   - копия модели пиджака и нарукавников писаря 19 века. -копии фотографий из семейных архивов Кравковых и архивов Российской библиотеки </vt:lpstr>
      <vt:lpstr>         Имеющиеся собранные материалы соответствуют профилю музея. Фондовая работа в школе включает две непрерывно связанные между собой цели: сохранение и пополнение музейного фонда, и привлечение учащихся к осмысленной, целенаправленной познавательной деятельности</vt:lpstr>
      <vt:lpstr>Наш школьный музей является центром краеведческой работы. Работа в музее ведется в нескольких направлениях</vt:lpstr>
      <vt:lpstr>Программа кружка  «По залам школьного музея»</vt:lpstr>
      <vt:lpstr>В школьном музее проводятся уроки истории и краеведения, ребята знакомятся с предметами быта, обычаями, календарными и религиозными праздниками Рязанского края, могут подержать в руках старинные вещи </vt:lpstr>
      <vt:lpstr>В музее Н.П. Кравкова проходят тематические встречи с писателями, поэтами, краеведами, спортсменами, исследователями и родственниками семьи Кравковых </vt:lpstr>
      <vt:lpstr>В музее проходят заседания детского геральдического клуба ОГБОУ «Школа №10». Создание и работа Детского школьного геральдического клуба новая форма работы с учащимися по формированию гражданской позиции и патриотического воспитания не только в ОГБОУ «Школа №10», но и г. Рязани </vt:lpstr>
      <vt:lpstr>Школьный музей «Н.П. Кравков — выдающийся естествоиспытатель» сотрудничает с библиотеками и музеями города Рязани. Представители этих учреждений  проводят в музее тематические лекции и занятия </vt:lpstr>
      <vt:lpstr>В течение года в музее проходит защита проектов краеведческой направленности </vt:lpstr>
      <vt:lpstr>Традиционным в нашей школе стал областной фестиваль «Кравковская весна», на котором ученики рязанских   школ представляют свои проекты по краеведению, связанные с жизнью и деятельностью Н.П. Кравкова, его знаменитых родственников и  современников </vt:lpstr>
      <vt:lpstr>Школьный мемориальный музей «Н.П. Кравков — выдающийся естествоиспытатель» является центром работы по краеведению в школе, центром нравственного, патриотического воспитания и развития личности ребенка, формирует социальную активность учащихся, вовлекает в исследовательскую деятельность краеведческой направленности</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Саша</dc:creator>
  <cp:lastModifiedBy>пк</cp:lastModifiedBy>
  <cp:revision>80</cp:revision>
  <dcterms:created xsi:type="dcterms:W3CDTF">2012-10-16T13:41:30Z</dcterms:created>
  <dcterms:modified xsi:type="dcterms:W3CDTF">2022-05-02T16:48:02Z</dcterms:modified>
</cp:coreProperties>
</file>