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9" r:id="rId11"/>
    <p:sldId id="265" r:id="rId12"/>
    <p:sldId id="266" r:id="rId13"/>
    <p:sldId id="267" r:id="rId14"/>
    <p:sldId id="268" r:id="rId15"/>
    <p:sldId id="270"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604" autoAdjust="0"/>
  </p:normalViewPr>
  <p:slideViewPr>
    <p:cSldViewPr>
      <p:cViewPr varScale="1">
        <p:scale>
          <a:sx n="73" d="100"/>
          <a:sy n="73" d="100"/>
        </p:scale>
        <p:origin x="147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C2AC99-0D81-4725-9E71-99026BAF603F}" type="datetimeFigureOut">
              <a:rPr lang="ru-RU" smtClean="0"/>
              <a:t>31.12.2022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8B58DE3-7805-4BEC-9360-ED626697DDEA}" type="slidenum">
              <a:rPr lang="ru-RU" smtClean="0"/>
              <a:t>‹#›</a:t>
            </a:fld>
            <a:endParaRPr lang="ru-RU"/>
          </a:p>
        </p:txBody>
      </p:sp>
    </p:spTree>
    <p:extLst>
      <p:ext uri="{BB962C8B-B14F-4D97-AF65-F5344CB8AC3E}">
        <p14:creationId xmlns:p14="http://schemas.microsoft.com/office/powerpoint/2010/main" val="19319759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8B58DE3-7805-4BEC-9360-ED626697DDEA}" type="slidenum">
              <a:rPr lang="ru-RU" smtClean="0"/>
              <a:t>14</a:t>
            </a:fld>
            <a:endParaRPr lang="ru-RU"/>
          </a:p>
        </p:txBody>
      </p:sp>
    </p:spTree>
    <p:extLst>
      <p:ext uri="{BB962C8B-B14F-4D97-AF65-F5344CB8AC3E}">
        <p14:creationId xmlns:p14="http://schemas.microsoft.com/office/powerpoint/2010/main" val="4107777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31.12.2022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31.12.2022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31.12.2022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31.12.2022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31.12.2022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t>31.12.2022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B4C71EC6-210F-42DE-9C53-41977AD35B3D}" type="datetimeFigureOut">
              <a:rPr lang="ru-RU" smtClean="0"/>
              <a:t>31.12.2022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31.12.2022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31.12.2022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ru-RU" smtClean="0"/>
              <a:t>Образец заголовка</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31.12.2022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304800" y="381000"/>
            <a:ext cx="7772400" cy="494284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ru-RU" smtClean="0"/>
              <a:t>Образец заголовка</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8" name="Date Placeholder 7"/>
          <p:cNvSpPr>
            <a:spLocks noGrp="1"/>
          </p:cNvSpPr>
          <p:nvPr>
            <p:ph type="dt" sz="half" idx="10"/>
          </p:nvPr>
        </p:nvSpPr>
        <p:spPr/>
        <p:txBody>
          <a:bodyPr/>
          <a:lstStyle/>
          <a:p>
            <a:fld id="{B4C71EC6-210F-42DE-9C53-41977AD35B3D}" type="datetimeFigureOut">
              <a:rPr lang="ru-RU" smtClean="0"/>
              <a:t>31.12.2022</a:t>
            </a:fld>
            <a:endParaRPr lang="ru-RU"/>
          </a:p>
        </p:txBody>
      </p:sp>
      <p:sp>
        <p:nvSpPr>
          <p:cNvPr id="9" name="Slide Number Placeholder 8"/>
          <p:cNvSpPr>
            <a:spLocks noGrp="1"/>
          </p:cNvSpPr>
          <p:nvPr>
            <p:ph type="sldNum" sz="quarter" idx="11"/>
          </p:nvPr>
        </p:nvSpPr>
        <p:spPr/>
        <p:txBody>
          <a:bodyPr/>
          <a:lstStyle/>
          <a:p>
            <a:fld id="{B19B0651-EE4F-4900-A07F-96A6BFA9D0F0}" type="slidenum">
              <a:rPr lang="ru-RU" smtClean="0"/>
              <a:t>‹#›</a:t>
            </a:fld>
            <a:endParaRPr lang="ru-RU"/>
          </a:p>
        </p:txBody>
      </p:sp>
      <p:sp>
        <p:nvSpPr>
          <p:cNvPr id="10" name="Footer Placeholder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B19B0651-EE4F-4900-A07F-96A6BFA9D0F0}" type="slidenum">
              <a:rPr lang="ru-RU" smtClean="0"/>
              <a:t>‹#›</a:t>
            </a:fld>
            <a:endParaRPr lang="ru-RU"/>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ru-RU"/>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B4C71EC6-210F-42DE-9C53-41977AD35B3D}" type="datetimeFigureOut">
              <a:rPr lang="ru-RU" smtClean="0"/>
              <a:t>31.12.2022</a:t>
            </a:fld>
            <a:endParaRPr lang="ru-RU"/>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1916832"/>
            <a:ext cx="7848600" cy="1927225"/>
          </a:xfrm>
        </p:spPr>
        <p:txBody>
          <a:bodyPr/>
          <a:lstStyle/>
          <a:p>
            <a:r>
              <a:rPr lang="en-US" sz="4400" b="1" dirty="0" smtClean="0"/>
              <a:t>Project “Victor </a:t>
            </a:r>
            <a:r>
              <a:rPr lang="en-US" sz="4400" b="1" dirty="0" err="1" smtClean="0"/>
              <a:t>Semenovich</a:t>
            </a:r>
            <a:r>
              <a:rPr lang="en-US" sz="4400" b="1" dirty="0" smtClean="0"/>
              <a:t> </a:t>
            </a:r>
            <a:r>
              <a:rPr lang="en-US" sz="4400" b="1" dirty="0" smtClean="0">
                <a:solidFill>
                  <a:srgbClr val="000000"/>
                </a:solidFill>
                <a:latin typeface="Arial" panose="020B0604020202020204" pitchFamily="34" charset="0"/>
              </a:rPr>
              <a:t> </a:t>
            </a:r>
            <a:r>
              <a:rPr lang="en-US" sz="4400" b="1" dirty="0" smtClean="0"/>
              <a:t>Sorokin is a painter </a:t>
            </a:r>
            <a:r>
              <a:rPr lang="en-US" sz="4400" b="1" smtClean="0"/>
              <a:t>of Lipetsk </a:t>
            </a:r>
            <a:r>
              <a:rPr lang="en-US" sz="4400" b="1" dirty="0" smtClean="0"/>
              <a:t>region”</a:t>
            </a:r>
            <a:endParaRPr lang="ru-RU" sz="4400" b="1" dirty="0"/>
          </a:p>
        </p:txBody>
      </p:sp>
      <p:sp>
        <p:nvSpPr>
          <p:cNvPr id="3" name="Подзаголовок 2"/>
          <p:cNvSpPr>
            <a:spLocks noGrp="1"/>
          </p:cNvSpPr>
          <p:nvPr>
            <p:ph type="subTitle" idx="1"/>
          </p:nvPr>
        </p:nvSpPr>
        <p:spPr>
          <a:xfrm>
            <a:off x="2411760" y="5057388"/>
            <a:ext cx="5904656" cy="1752600"/>
          </a:xfrm>
        </p:spPr>
        <p:txBody>
          <a:bodyPr>
            <a:normAutofit fontScale="77500" lnSpcReduction="20000"/>
          </a:bodyPr>
          <a:lstStyle/>
          <a:p>
            <a:r>
              <a:rPr lang="en-US" sz="2100" b="1" dirty="0">
                <a:solidFill>
                  <a:schemeClr val="tx1"/>
                </a:solidFill>
                <a:latin typeface="Arial" panose="020B0604020202020204" pitchFamily="34" charset="0"/>
                <a:cs typeface="Arial" pitchFamily="34" charset="0"/>
              </a:rPr>
              <a:t>Made by </a:t>
            </a:r>
            <a:r>
              <a:rPr lang="en-US" sz="2100" b="1" dirty="0" err="1">
                <a:solidFill>
                  <a:schemeClr val="tx1"/>
                </a:solidFill>
                <a:latin typeface="Arial" pitchFamily="34" charset="0"/>
                <a:cs typeface="Arial" pitchFamily="34" charset="0"/>
              </a:rPr>
              <a:t>Khodykina</a:t>
            </a:r>
            <a:r>
              <a:rPr lang="en-US" sz="2100" b="1" dirty="0">
                <a:solidFill>
                  <a:schemeClr val="tx1"/>
                </a:solidFill>
                <a:latin typeface="Arial" pitchFamily="34" charset="0"/>
                <a:cs typeface="Arial" pitchFamily="34" charset="0"/>
              </a:rPr>
              <a:t> Sofia and </a:t>
            </a:r>
            <a:r>
              <a:rPr lang="en-US" sz="2100" b="1" dirty="0" err="1">
                <a:solidFill>
                  <a:schemeClr val="tx1"/>
                </a:solidFill>
                <a:latin typeface="Arial" pitchFamily="34" charset="0"/>
                <a:cs typeface="Arial" pitchFamily="34" charset="0"/>
              </a:rPr>
              <a:t>Vadelova</a:t>
            </a:r>
            <a:r>
              <a:rPr lang="en-US" sz="2100" b="1" dirty="0">
                <a:solidFill>
                  <a:schemeClr val="tx1"/>
                </a:solidFill>
                <a:latin typeface="Arial" pitchFamily="34" charset="0"/>
                <a:cs typeface="Arial" pitchFamily="34" charset="0"/>
              </a:rPr>
              <a:t> </a:t>
            </a:r>
            <a:r>
              <a:rPr lang="en-US" sz="2100" b="1" dirty="0" err="1" smtClean="0">
                <a:solidFill>
                  <a:schemeClr val="tx1"/>
                </a:solidFill>
                <a:latin typeface="Arial" pitchFamily="34" charset="0"/>
                <a:cs typeface="Arial" pitchFamily="34" charset="0"/>
              </a:rPr>
              <a:t>Imana</a:t>
            </a:r>
            <a:endParaRPr lang="en-US" sz="2100" b="1" dirty="0" smtClean="0">
              <a:solidFill>
                <a:schemeClr val="tx1"/>
              </a:solidFill>
              <a:latin typeface="Arial" panose="020B0604020202020204" pitchFamily="34" charset="0"/>
              <a:cs typeface="Arial" panose="020B0604020202020204" pitchFamily="34" charset="0"/>
            </a:endParaRPr>
          </a:p>
          <a:p>
            <a:r>
              <a:rPr lang="en-US" sz="2100" b="1" dirty="0" smtClean="0">
                <a:solidFill>
                  <a:schemeClr val="tx1"/>
                </a:solidFill>
                <a:latin typeface="Arial" panose="020B0604020202020204" pitchFamily="34" charset="0"/>
                <a:cs typeface="Arial" panose="020B0604020202020204" pitchFamily="34" charset="0"/>
              </a:rPr>
              <a:t>Form 9</a:t>
            </a:r>
            <a:endParaRPr lang="en-US" sz="2100" b="1" dirty="0">
              <a:solidFill>
                <a:schemeClr val="tx1"/>
              </a:solidFill>
              <a:latin typeface="Arial" panose="020B0604020202020204" pitchFamily="34" charset="0"/>
              <a:cs typeface="Arial" panose="020B0604020202020204" pitchFamily="34" charset="0"/>
            </a:endParaRPr>
          </a:p>
          <a:p>
            <a:r>
              <a:rPr lang="en-US" sz="2100" b="1" dirty="0" err="1">
                <a:solidFill>
                  <a:schemeClr val="tx1"/>
                </a:solidFill>
                <a:latin typeface="Arial" panose="020B0604020202020204" pitchFamily="34" charset="0"/>
                <a:cs typeface="Arial" panose="020B0604020202020204" pitchFamily="34" charset="0"/>
              </a:rPr>
              <a:t>Chernava</a:t>
            </a:r>
            <a:r>
              <a:rPr lang="en-US" sz="2100" b="1" dirty="0">
                <a:solidFill>
                  <a:schemeClr val="tx1"/>
                </a:solidFill>
                <a:latin typeface="Arial" panose="020B0604020202020204" pitchFamily="34" charset="0"/>
                <a:cs typeface="Arial" panose="020B0604020202020204" pitchFamily="34" charset="0"/>
              </a:rPr>
              <a:t> School</a:t>
            </a:r>
          </a:p>
          <a:p>
            <a:r>
              <a:rPr lang="en-US" sz="2100" b="1" dirty="0" err="1">
                <a:solidFill>
                  <a:schemeClr val="tx1"/>
                </a:solidFill>
                <a:latin typeface="Arial" panose="020B0604020202020204" pitchFamily="34" charset="0"/>
                <a:cs typeface="Arial" panose="020B0604020202020204" pitchFamily="34" charset="0"/>
              </a:rPr>
              <a:t>Ismalkovsky</a:t>
            </a:r>
            <a:r>
              <a:rPr lang="en-US" sz="2100" b="1" dirty="0">
                <a:solidFill>
                  <a:schemeClr val="tx1"/>
                </a:solidFill>
                <a:latin typeface="Arial" panose="020B0604020202020204" pitchFamily="34" charset="0"/>
                <a:cs typeface="Arial" panose="020B0604020202020204" pitchFamily="34" charset="0"/>
              </a:rPr>
              <a:t> District</a:t>
            </a:r>
          </a:p>
          <a:p>
            <a:r>
              <a:rPr lang="en-US" sz="2100" b="1" dirty="0">
                <a:solidFill>
                  <a:schemeClr val="tx1"/>
                </a:solidFill>
                <a:latin typeface="Arial" panose="020B0604020202020204" pitchFamily="34" charset="0"/>
                <a:cs typeface="Arial" panose="020B0604020202020204" pitchFamily="34" charset="0"/>
              </a:rPr>
              <a:t>Lipetsk Region</a:t>
            </a:r>
          </a:p>
          <a:p>
            <a:r>
              <a:rPr lang="en-US" sz="2100" b="1" dirty="0">
                <a:solidFill>
                  <a:schemeClr val="tx1"/>
                </a:solidFill>
                <a:latin typeface="Arial" panose="020B0604020202020204" pitchFamily="34" charset="0"/>
                <a:cs typeface="Arial" panose="020B0604020202020204" pitchFamily="34" charset="0"/>
              </a:rPr>
              <a:t>Teacher </a:t>
            </a:r>
            <a:r>
              <a:rPr lang="ru-RU" sz="2100" b="1" dirty="0">
                <a:solidFill>
                  <a:schemeClr val="tx1"/>
                </a:solidFill>
                <a:latin typeface="Arial" panose="020B0604020202020204" pitchFamily="34" charset="0"/>
                <a:cs typeface="Arial" panose="020B0604020202020204" pitchFamily="34" charset="0"/>
              </a:rPr>
              <a:t>: </a:t>
            </a:r>
            <a:r>
              <a:rPr lang="en-US" sz="2100" b="1" dirty="0" err="1">
                <a:solidFill>
                  <a:schemeClr val="tx1"/>
                </a:solidFill>
                <a:latin typeface="Arial" panose="020B0604020202020204" pitchFamily="34" charset="0"/>
                <a:cs typeface="Arial" panose="020B0604020202020204" pitchFamily="34" charset="0"/>
              </a:rPr>
              <a:t>Sorokina</a:t>
            </a:r>
            <a:r>
              <a:rPr lang="en-US" sz="2100" b="1" dirty="0">
                <a:solidFill>
                  <a:schemeClr val="tx1"/>
                </a:solidFill>
                <a:latin typeface="Arial" panose="020B0604020202020204" pitchFamily="34" charset="0"/>
                <a:cs typeface="Arial" panose="020B0604020202020204" pitchFamily="34" charset="0"/>
              </a:rPr>
              <a:t> E.V.</a:t>
            </a:r>
          </a:p>
          <a:p>
            <a:r>
              <a:rPr lang="en-US" sz="2100" b="1" dirty="0">
                <a:solidFill>
                  <a:schemeClr val="tx1"/>
                </a:solidFill>
                <a:latin typeface="Arial" panose="020B0604020202020204" pitchFamily="34" charset="0"/>
                <a:cs typeface="Arial" panose="020B0604020202020204" pitchFamily="34" charset="0"/>
              </a:rPr>
              <a:t>2022</a:t>
            </a:r>
          </a:p>
          <a:p>
            <a:endParaRPr lang="ru-RU" sz="1800" dirty="0"/>
          </a:p>
        </p:txBody>
      </p:sp>
      <p:sp>
        <p:nvSpPr>
          <p:cNvPr id="4" name="TextBox 3"/>
          <p:cNvSpPr txBox="1"/>
          <p:nvPr/>
        </p:nvSpPr>
        <p:spPr>
          <a:xfrm>
            <a:off x="4862350" y="3375863"/>
            <a:ext cx="3594687" cy="338554"/>
          </a:xfrm>
          <a:prstGeom prst="rect">
            <a:avLst/>
          </a:prstGeom>
          <a:noFill/>
        </p:spPr>
        <p:txBody>
          <a:bodyPr wrap="square" rtlCol="0">
            <a:spAutoFit/>
          </a:bodyPr>
          <a:lstStyle/>
          <a:p>
            <a:endParaRPr lang="en-US" sz="1600" dirty="0" smtClean="0">
              <a:latin typeface="Arial" pitchFamily="34" charset="0"/>
              <a:cs typeface="Arial" pitchFamily="34" charset="0"/>
            </a:endParaRPr>
          </a:p>
        </p:txBody>
      </p:sp>
      <p:sp>
        <p:nvSpPr>
          <p:cNvPr id="5" name="TextBox 4"/>
          <p:cNvSpPr txBox="1"/>
          <p:nvPr/>
        </p:nvSpPr>
        <p:spPr>
          <a:xfrm>
            <a:off x="0" y="6441576"/>
            <a:ext cx="9144000" cy="338554"/>
          </a:xfrm>
          <a:prstGeom prst="rect">
            <a:avLst/>
          </a:prstGeom>
          <a:noFill/>
        </p:spPr>
        <p:txBody>
          <a:bodyPr wrap="square" rtlCol="0">
            <a:spAutoFit/>
          </a:bodyPr>
          <a:lstStyle/>
          <a:p>
            <a:pPr algn="ctr"/>
            <a:endParaRPr lang="ru-RU" sz="1600" dirty="0">
              <a:latin typeface="Arial" pitchFamily="34" charset="0"/>
              <a:cs typeface="Arial" pitchFamily="34" charset="0"/>
            </a:endParaRPr>
          </a:p>
        </p:txBody>
      </p:sp>
    </p:spTree>
    <p:extLst>
      <p:ext uri="{BB962C8B-B14F-4D97-AF65-F5344CB8AC3E}">
        <p14:creationId xmlns:p14="http://schemas.microsoft.com/office/powerpoint/2010/main" val="231411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1186496"/>
            <a:ext cx="6552728" cy="2246769"/>
          </a:xfrm>
          <a:prstGeom prst="rect">
            <a:avLst/>
          </a:prstGeom>
        </p:spPr>
        <p:txBody>
          <a:bodyPr wrap="square">
            <a:spAutoFit/>
          </a:bodyPr>
          <a:lstStyle/>
          <a:p>
            <a:r>
              <a:rPr lang="en-US" sz="2000" dirty="0">
                <a:latin typeface="Arial" pitchFamily="34" charset="0"/>
                <a:cs typeface="Arial" pitchFamily="34" charset="0"/>
              </a:rPr>
              <a:t>The artist's favorite time of year was winter. He recalled</a:t>
            </a:r>
            <a:r>
              <a:rPr lang="en-US" sz="2000" dirty="0" smtClean="0">
                <a:latin typeface="Arial" pitchFamily="34" charset="0"/>
                <a:cs typeface="Arial" pitchFamily="34" charset="0"/>
              </a:rPr>
              <a:t>:</a:t>
            </a:r>
            <a:r>
              <a:rPr lang="ru-RU" sz="2000" dirty="0">
                <a:latin typeface="Arial" pitchFamily="34" charset="0"/>
                <a:cs typeface="Arial" pitchFamily="34" charset="0"/>
              </a:rPr>
              <a:t>«Холодно. Человек меняется. Психологически. Настроение другое — бодрое. С детства очень люблю зиму. В деревне река. Замораживали колесо в реке — получалась карусель. Шубы, валенки, варежки. Потом русская печь — греемся. С пирогами».</a:t>
            </a:r>
          </a:p>
        </p:txBody>
      </p:sp>
    </p:spTree>
    <p:extLst>
      <p:ext uri="{BB962C8B-B14F-4D97-AF65-F5344CB8AC3E}">
        <p14:creationId xmlns:p14="http://schemas.microsoft.com/office/powerpoint/2010/main" val="2850560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404" y="1124745"/>
            <a:ext cx="4197343"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275856" y="404664"/>
            <a:ext cx="2393604" cy="584775"/>
          </a:xfrm>
          <a:prstGeom prst="rect">
            <a:avLst/>
          </a:prstGeom>
          <a:noFill/>
        </p:spPr>
        <p:txBody>
          <a:bodyPr wrap="none" rtlCol="0">
            <a:spAutoFit/>
          </a:bodyPr>
          <a:lstStyle/>
          <a:p>
            <a:r>
              <a:rPr lang="en-US" sz="3200" dirty="0" smtClean="0">
                <a:latin typeface="Arial" pitchFamily="34" charset="0"/>
                <a:cs typeface="Arial" pitchFamily="34" charset="0"/>
              </a:rPr>
              <a:t>Landscapes</a:t>
            </a:r>
            <a:endParaRPr lang="ru-RU" sz="3200" dirty="0">
              <a:latin typeface="Arial" pitchFamily="34" charset="0"/>
              <a:cs typeface="Arial" pitchFamily="34" charset="0"/>
            </a:endParaRPr>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0750" y="2996952"/>
            <a:ext cx="3333750" cy="298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875712" y="4432723"/>
            <a:ext cx="2400144" cy="400110"/>
          </a:xfrm>
          <a:prstGeom prst="rect">
            <a:avLst/>
          </a:prstGeom>
          <a:noFill/>
        </p:spPr>
        <p:txBody>
          <a:bodyPr wrap="none" rtlCol="0">
            <a:spAutoFit/>
          </a:bodyPr>
          <a:lstStyle/>
          <a:p>
            <a:r>
              <a:rPr lang="en-US" sz="2000" dirty="0" err="1" smtClean="0">
                <a:latin typeface="Arial" pitchFamily="34" charset="0"/>
                <a:cs typeface="Arial" pitchFamily="34" charset="0"/>
              </a:rPr>
              <a:t>Troyekurovo</a:t>
            </a:r>
            <a:r>
              <a:rPr lang="en-US" sz="2000" dirty="0" smtClean="0">
                <a:latin typeface="Arial" pitchFamily="34" charset="0"/>
                <a:cs typeface="Arial" pitchFamily="34" charset="0"/>
              </a:rPr>
              <a:t> village</a:t>
            </a:r>
            <a:endParaRPr lang="ru-RU" sz="2000" dirty="0">
              <a:latin typeface="Arial" pitchFamily="34" charset="0"/>
              <a:cs typeface="Arial" pitchFamily="34" charset="0"/>
            </a:endParaRPr>
          </a:p>
        </p:txBody>
      </p:sp>
      <p:sp>
        <p:nvSpPr>
          <p:cNvPr id="4" name="TextBox 3"/>
          <p:cNvSpPr txBox="1"/>
          <p:nvPr/>
        </p:nvSpPr>
        <p:spPr>
          <a:xfrm>
            <a:off x="5272770" y="2436858"/>
            <a:ext cx="2449710" cy="400110"/>
          </a:xfrm>
          <a:prstGeom prst="rect">
            <a:avLst/>
          </a:prstGeom>
          <a:noFill/>
        </p:spPr>
        <p:txBody>
          <a:bodyPr wrap="none" rtlCol="0">
            <a:spAutoFit/>
          </a:bodyPr>
          <a:lstStyle/>
          <a:p>
            <a:r>
              <a:rPr lang="en-US" sz="2000" dirty="0" err="1" smtClean="0">
                <a:latin typeface="Arial" pitchFamily="34" charset="0"/>
                <a:cs typeface="Arial" pitchFamily="34" charset="0"/>
              </a:rPr>
              <a:t>Donskoy</a:t>
            </a:r>
            <a:r>
              <a:rPr lang="en-US" sz="2000" dirty="0" smtClean="0">
                <a:latin typeface="Arial" pitchFamily="34" charset="0"/>
                <a:cs typeface="Arial" pitchFamily="34" charset="0"/>
              </a:rPr>
              <a:t> Monastery</a:t>
            </a:r>
            <a:endParaRPr lang="ru-RU" sz="2000" dirty="0">
              <a:latin typeface="Arial" pitchFamily="34" charset="0"/>
              <a:cs typeface="Arial" pitchFamily="34" charset="0"/>
            </a:endParaRPr>
          </a:p>
        </p:txBody>
      </p:sp>
    </p:spTree>
    <p:extLst>
      <p:ext uri="{BB962C8B-B14F-4D97-AF65-F5344CB8AC3E}">
        <p14:creationId xmlns:p14="http://schemas.microsoft.com/office/powerpoint/2010/main" val="3515944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7316" y="3573016"/>
            <a:ext cx="4224916"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69532" y="252191"/>
            <a:ext cx="4464496" cy="3212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508104" y="3582308"/>
            <a:ext cx="1728037" cy="369332"/>
          </a:xfrm>
          <a:prstGeom prst="rect">
            <a:avLst/>
          </a:prstGeom>
          <a:noFill/>
        </p:spPr>
        <p:txBody>
          <a:bodyPr wrap="none" rtlCol="0">
            <a:spAutoFit/>
          </a:bodyPr>
          <a:lstStyle/>
          <a:p>
            <a:r>
              <a:rPr lang="en-US" dirty="0" smtClean="0">
                <a:latin typeface="Arial" pitchFamily="34" charset="0"/>
                <a:cs typeface="Arial" pitchFamily="34" charset="0"/>
              </a:rPr>
              <a:t>Yelets in winter</a:t>
            </a:r>
            <a:endParaRPr lang="ru-RU" dirty="0">
              <a:latin typeface="Arial" pitchFamily="34" charset="0"/>
              <a:cs typeface="Arial" pitchFamily="34" charset="0"/>
            </a:endParaRPr>
          </a:p>
        </p:txBody>
      </p:sp>
      <p:sp>
        <p:nvSpPr>
          <p:cNvPr id="4" name="TextBox 3"/>
          <p:cNvSpPr txBox="1"/>
          <p:nvPr/>
        </p:nvSpPr>
        <p:spPr>
          <a:xfrm>
            <a:off x="514857" y="3095204"/>
            <a:ext cx="2741135" cy="369332"/>
          </a:xfrm>
          <a:prstGeom prst="rect">
            <a:avLst/>
          </a:prstGeom>
          <a:noFill/>
        </p:spPr>
        <p:txBody>
          <a:bodyPr wrap="none" rtlCol="0">
            <a:spAutoFit/>
          </a:bodyPr>
          <a:lstStyle/>
          <a:p>
            <a:r>
              <a:rPr lang="en-US" dirty="0" smtClean="0">
                <a:latin typeface="Arial" pitchFamily="34" charset="0"/>
                <a:cs typeface="Arial" pitchFamily="34" charset="0"/>
              </a:rPr>
              <a:t>Yelets. Winter cityscapes</a:t>
            </a:r>
            <a:endParaRPr lang="ru-RU" dirty="0">
              <a:latin typeface="Arial" pitchFamily="34" charset="0"/>
              <a:cs typeface="Arial" pitchFamily="34" charset="0"/>
            </a:endParaRPr>
          </a:p>
        </p:txBody>
      </p:sp>
    </p:spTree>
    <p:extLst>
      <p:ext uri="{BB962C8B-B14F-4D97-AF65-F5344CB8AC3E}">
        <p14:creationId xmlns:p14="http://schemas.microsoft.com/office/powerpoint/2010/main" val="2739565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0120" y="295755"/>
            <a:ext cx="3577717" cy="2999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043608" y="3429926"/>
            <a:ext cx="1467068" cy="369332"/>
          </a:xfrm>
          <a:prstGeom prst="rect">
            <a:avLst/>
          </a:prstGeom>
          <a:noFill/>
        </p:spPr>
        <p:txBody>
          <a:bodyPr wrap="none" rtlCol="0">
            <a:spAutoFit/>
          </a:bodyPr>
          <a:lstStyle/>
          <a:p>
            <a:r>
              <a:rPr lang="en-US" dirty="0" smtClean="0">
                <a:latin typeface="Arial" pitchFamily="34" charset="0"/>
                <a:cs typeface="Arial" pitchFamily="34" charset="0"/>
              </a:rPr>
              <a:t>Spring study</a:t>
            </a:r>
            <a:endParaRPr lang="ru-RU" dirty="0">
              <a:latin typeface="Arial" pitchFamily="34" charset="0"/>
              <a:cs typeface="Arial" pitchFamily="34" charset="0"/>
            </a:endParaRPr>
          </a:p>
        </p:txBody>
      </p:sp>
      <p:pic>
        <p:nvPicPr>
          <p:cNvPr id="1331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0140" y="3299284"/>
            <a:ext cx="4165482" cy="3245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687123" y="2833580"/>
            <a:ext cx="851515" cy="369332"/>
          </a:xfrm>
          <a:prstGeom prst="rect">
            <a:avLst/>
          </a:prstGeom>
          <a:noFill/>
        </p:spPr>
        <p:txBody>
          <a:bodyPr wrap="none" rtlCol="0">
            <a:spAutoFit/>
          </a:bodyPr>
          <a:lstStyle/>
          <a:p>
            <a:r>
              <a:rPr lang="en-US" dirty="0" smtClean="0">
                <a:latin typeface="Arial" pitchFamily="34" charset="0"/>
                <a:cs typeface="Arial" pitchFamily="34" charset="0"/>
              </a:rPr>
              <a:t>Spring</a:t>
            </a:r>
            <a:endParaRPr lang="ru-RU" dirty="0">
              <a:latin typeface="Arial" pitchFamily="34" charset="0"/>
              <a:cs typeface="Arial" pitchFamily="34" charset="0"/>
            </a:endParaRPr>
          </a:p>
        </p:txBody>
      </p:sp>
    </p:spTree>
    <p:extLst>
      <p:ext uri="{BB962C8B-B14F-4D97-AF65-F5344CB8AC3E}">
        <p14:creationId xmlns:p14="http://schemas.microsoft.com/office/powerpoint/2010/main" val="1435903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600" t="5337" r="11938" b="31146"/>
          <a:stretch/>
        </p:blipFill>
        <p:spPr bwMode="auto">
          <a:xfrm>
            <a:off x="721288" y="404664"/>
            <a:ext cx="6895322" cy="4590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718214" y="5085184"/>
            <a:ext cx="4901470" cy="400110"/>
          </a:xfrm>
          <a:prstGeom prst="rect">
            <a:avLst/>
          </a:prstGeom>
          <a:noFill/>
        </p:spPr>
        <p:txBody>
          <a:bodyPr wrap="none" rtlCol="0">
            <a:spAutoFit/>
          </a:bodyPr>
          <a:lstStyle/>
          <a:p>
            <a:r>
              <a:rPr lang="en-US" sz="2000" dirty="0" smtClean="0">
                <a:latin typeface="Arial" pitchFamily="34" charset="0"/>
                <a:cs typeface="Arial" pitchFamily="34" charset="0"/>
              </a:rPr>
              <a:t>V. S. Sorokin Art Museum on Lenin Street</a:t>
            </a:r>
            <a:endParaRPr lang="ru-RU" sz="2000" dirty="0">
              <a:latin typeface="Arial" pitchFamily="34" charset="0"/>
              <a:cs typeface="Arial" pitchFamily="34" charset="0"/>
            </a:endParaRPr>
          </a:p>
        </p:txBody>
      </p:sp>
    </p:spTree>
    <p:extLst>
      <p:ext uri="{BB962C8B-B14F-4D97-AF65-F5344CB8AC3E}">
        <p14:creationId xmlns:p14="http://schemas.microsoft.com/office/powerpoint/2010/main" val="1336464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908720"/>
            <a:ext cx="5976664" cy="2862322"/>
          </a:xfrm>
          <a:prstGeom prst="rect">
            <a:avLst/>
          </a:prstGeom>
        </p:spPr>
        <p:txBody>
          <a:bodyPr wrap="square">
            <a:spAutoFit/>
          </a:bodyPr>
          <a:lstStyle/>
          <a:p>
            <a:r>
              <a:rPr lang="en-US" sz="2000" dirty="0">
                <a:latin typeface="Arial" pitchFamily="34" charset="0"/>
                <a:cs typeface="Arial" pitchFamily="34" charset="0"/>
              </a:rPr>
              <a:t>In 1997, the painter was awarded the gold medal of the Russian Academy of Arts and the Order of the Badge of Honor. Despite his age, he continued to paint: 17 paintings appeared this year, among them — "Still Life with daisies", "Landscape with a red roof", "Morning" and others. In June 2001, the last exhibition of the artist was held. On August 25 of the same year, Viktor Sorokin died. He was buried in Lipetsk.</a:t>
            </a:r>
            <a:endParaRPr lang="ru-RU" sz="2000" dirty="0">
              <a:latin typeface="Arial" pitchFamily="34" charset="0"/>
              <a:cs typeface="Arial" pitchFamily="34" charset="0"/>
            </a:endParaRPr>
          </a:p>
        </p:txBody>
      </p:sp>
    </p:spTree>
    <p:extLst>
      <p:ext uri="{BB962C8B-B14F-4D97-AF65-F5344CB8AC3E}">
        <p14:creationId xmlns:p14="http://schemas.microsoft.com/office/powerpoint/2010/main" val="2651920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3199" t="4051" r="23088" b="24827"/>
          <a:stretch/>
        </p:blipFill>
        <p:spPr bwMode="auto">
          <a:xfrm>
            <a:off x="1870205" y="116632"/>
            <a:ext cx="5078059" cy="5036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18612" y="5445224"/>
            <a:ext cx="7579960" cy="646331"/>
          </a:xfrm>
          <a:prstGeom prst="rect">
            <a:avLst/>
          </a:prstGeom>
          <a:noFill/>
        </p:spPr>
        <p:txBody>
          <a:bodyPr wrap="none" rtlCol="0">
            <a:spAutoFit/>
          </a:bodyPr>
          <a:lstStyle/>
          <a:p>
            <a:r>
              <a:rPr lang="en-US" dirty="0" smtClean="0">
                <a:latin typeface="Arial" pitchFamily="34" charset="0"/>
                <a:cs typeface="Arial" pitchFamily="34" charset="0"/>
              </a:rPr>
              <a:t>Viktor </a:t>
            </a:r>
            <a:r>
              <a:rPr lang="en-US" dirty="0" err="1" smtClean="0">
                <a:latin typeface="Arial" pitchFamily="34" charset="0"/>
                <a:cs typeface="Arial" pitchFamily="34" charset="0"/>
              </a:rPr>
              <a:t>Semyonovich</a:t>
            </a:r>
            <a:r>
              <a:rPr lang="en-US" dirty="0" smtClean="0">
                <a:latin typeface="Arial" pitchFamily="34" charset="0"/>
                <a:cs typeface="Arial" pitchFamily="34" charset="0"/>
              </a:rPr>
              <a:t> Sorokin (25 </a:t>
            </a:r>
            <a:r>
              <a:rPr lang="en-US" dirty="0" err="1" smtClean="0">
                <a:latin typeface="Arial" pitchFamily="34" charset="0"/>
                <a:cs typeface="Arial" pitchFamily="34" charset="0"/>
              </a:rPr>
              <a:t>dec</a:t>
            </a:r>
            <a:r>
              <a:rPr lang="en-US" dirty="0" smtClean="0">
                <a:latin typeface="Arial" pitchFamily="34" charset="0"/>
                <a:cs typeface="Arial" pitchFamily="34" charset="0"/>
              </a:rPr>
              <a:t> 1912 – 25 </a:t>
            </a:r>
            <a:r>
              <a:rPr lang="en-US" dirty="0" err="1" smtClean="0">
                <a:latin typeface="Arial" pitchFamily="34" charset="0"/>
                <a:cs typeface="Arial" pitchFamily="34" charset="0"/>
              </a:rPr>
              <a:t>aug</a:t>
            </a:r>
            <a:r>
              <a:rPr lang="en-US" dirty="0" smtClean="0">
                <a:latin typeface="Arial" pitchFamily="34" charset="0"/>
                <a:cs typeface="Arial" pitchFamily="34" charset="0"/>
              </a:rPr>
              <a:t> 2001) – is the oldest</a:t>
            </a:r>
          </a:p>
          <a:p>
            <a:r>
              <a:rPr lang="en-US" dirty="0" smtClean="0">
                <a:latin typeface="Arial" pitchFamily="34" charset="0"/>
                <a:cs typeface="Arial" pitchFamily="34" charset="0"/>
              </a:rPr>
              <a:t>Lipetsk artist, an </a:t>
            </a:r>
            <a:r>
              <a:rPr lang="en-US" dirty="0" err="1" smtClean="0">
                <a:latin typeface="Arial" pitchFamily="34" charset="0"/>
                <a:cs typeface="Arial" pitchFamily="34" charset="0"/>
              </a:rPr>
              <a:t>exellent</a:t>
            </a:r>
            <a:r>
              <a:rPr lang="en-US" dirty="0" smtClean="0">
                <a:latin typeface="Arial" pitchFamily="34" charset="0"/>
                <a:cs typeface="Arial" pitchFamily="34" charset="0"/>
              </a:rPr>
              <a:t> painter.</a:t>
            </a:r>
            <a:endParaRPr lang="ru-RU" dirty="0">
              <a:latin typeface="Arial" pitchFamily="34" charset="0"/>
              <a:cs typeface="Arial" pitchFamily="34" charset="0"/>
            </a:endParaRPr>
          </a:p>
        </p:txBody>
      </p:sp>
    </p:spTree>
    <p:extLst>
      <p:ext uri="{BB962C8B-B14F-4D97-AF65-F5344CB8AC3E}">
        <p14:creationId xmlns:p14="http://schemas.microsoft.com/office/powerpoint/2010/main" val="636598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117" t="9794" r="15588" b="32042"/>
          <a:stretch/>
        </p:blipFill>
        <p:spPr bwMode="auto">
          <a:xfrm>
            <a:off x="1187624" y="769519"/>
            <a:ext cx="6070870" cy="4050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929129" y="4919120"/>
            <a:ext cx="4587859" cy="369332"/>
          </a:xfrm>
          <a:prstGeom prst="rect">
            <a:avLst/>
          </a:prstGeom>
          <a:noFill/>
        </p:spPr>
        <p:txBody>
          <a:bodyPr wrap="none" rtlCol="0">
            <a:spAutoFit/>
          </a:bodyPr>
          <a:lstStyle/>
          <a:p>
            <a:r>
              <a:rPr lang="en-US" dirty="0" smtClean="0">
                <a:latin typeface="Arial" pitchFamily="34" charset="0"/>
                <a:cs typeface="Arial" pitchFamily="34" charset="0"/>
              </a:rPr>
              <a:t>1915. The photo shows the family of Viktor</a:t>
            </a:r>
            <a:endParaRPr lang="ru-RU" dirty="0">
              <a:latin typeface="Arial" pitchFamily="34" charset="0"/>
              <a:cs typeface="Arial" pitchFamily="34" charset="0"/>
            </a:endParaRPr>
          </a:p>
        </p:txBody>
      </p:sp>
    </p:spTree>
    <p:extLst>
      <p:ext uri="{BB962C8B-B14F-4D97-AF65-F5344CB8AC3E}">
        <p14:creationId xmlns:p14="http://schemas.microsoft.com/office/powerpoint/2010/main" val="976963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573" t="6554" r="17904" b="38226"/>
          <a:stretch/>
        </p:blipFill>
        <p:spPr bwMode="auto">
          <a:xfrm>
            <a:off x="899592" y="261215"/>
            <a:ext cx="6519127" cy="4178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115616" y="4581128"/>
            <a:ext cx="5688631" cy="646331"/>
          </a:xfrm>
          <a:prstGeom prst="rect">
            <a:avLst/>
          </a:prstGeom>
          <a:noFill/>
        </p:spPr>
        <p:txBody>
          <a:bodyPr wrap="square" rtlCol="0">
            <a:spAutoFit/>
          </a:bodyPr>
          <a:lstStyle/>
          <a:p>
            <a:r>
              <a:rPr lang="en-US" dirty="0" smtClean="0">
                <a:latin typeface="Arial" pitchFamily="34" charset="0"/>
                <a:cs typeface="Arial" pitchFamily="34" charset="0"/>
              </a:rPr>
              <a:t>Labor commune named after </a:t>
            </a:r>
            <a:r>
              <a:rPr lang="en-US" dirty="0" err="1" smtClean="0">
                <a:latin typeface="Arial" pitchFamily="34" charset="0"/>
                <a:cs typeface="Arial" pitchFamily="34" charset="0"/>
              </a:rPr>
              <a:t>Dzerzinsky</a:t>
            </a:r>
            <a:r>
              <a:rPr lang="en-US" dirty="0" smtClean="0">
                <a:latin typeface="Arial" pitchFamily="34" charset="0"/>
                <a:cs typeface="Arial" pitchFamily="34" charset="0"/>
              </a:rPr>
              <a:t> at the </a:t>
            </a:r>
            <a:r>
              <a:rPr lang="en-US" dirty="0" err="1" smtClean="0">
                <a:latin typeface="Arial" pitchFamily="34" charset="0"/>
                <a:cs typeface="Arial" pitchFamily="34" charset="0"/>
              </a:rPr>
              <a:t>Nikolo-Ugreshsky</a:t>
            </a:r>
            <a:r>
              <a:rPr lang="en-US" dirty="0" smtClean="0">
                <a:latin typeface="Arial" pitchFamily="34" charset="0"/>
                <a:cs typeface="Arial" pitchFamily="34" charset="0"/>
              </a:rPr>
              <a:t> monastery</a:t>
            </a:r>
            <a:endParaRPr lang="ru-RU" dirty="0">
              <a:latin typeface="Arial" pitchFamily="34" charset="0"/>
              <a:cs typeface="Arial" pitchFamily="34" charset="0"/>
            </a:endParaRPr>
          </a:p>
        </p:txBody>
      </p:sp>
    </p:spTree>
    <p:extLst>
      <p:ext uri="{BB962C8B-B14F-4D97-AF65-F5344CB8AC3E}">
        <p14:creationId xmlns:p14="http://schemas.microsoft.com/office/powerpoint/2010/main" val="4225585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0359" y="816864"/>
            <a:ext cx="5400600" cy="5614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231941" y="188640"/>
            <a:ext cx="1877437" cy="646331"/>
          </a:xfrm>
          <a:prstGeom prst="rect">
            <a:avLst/>
          </a:prstGeom>
          <a:noFill/>
        </p:spPr>
        <p:txBody>
          <a:bodyPr wrap="none" rtlCol="0">
            <a:spAutoFit/>
          </a:bodyPr>
          <a:lstStyle/>
          <a:p>
            <a:r>
              <a:rPr lang="en-US" sz="3600" dirty="0" smtClean="0">
                <a:latin typeface="Arial" pitchFamily="34" charset="0"/>
                <a:cs typeface="Arial" pitchFamily="34" charset="0"/>
              </a:rPr>
              <a:t>Still </a:t>
            </a:r>
            <a:r>
              <a:rPr lang="en-US" sz="3600" dirty="0" err="1" smtClean="0">
                <a:latin typeface="Arial" pitchFamily="34" charset="0"/>
                <a:cs typeface="Arial" pitchFamily="34" charset="0"/>
              </a:rPr>
              <a:t>lifes</a:t>
            </a:r>
            <a:endParaRPr lang="ru-RU" sz="3600" dirty="0">
              <a:latin typeface="Arial" pitchFamily="34" charset="0"/>
              <a:cs typeface="Arial" pitchFamily="34" charset="0"/>
            </a:endParaRPr>
          </a:p>
        </p:txBody>
      </p:sp>
    </p:spTree>
    <p:extLst>
      <p:ext uri="{BB962C8B-B14F-4D97-AF65-F5344CB8AC3E}">
        <p14:creationId xmlns:p14="http://schemas.microsoft.com/office/powerpoint/2010/main" val="943671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86893"/>
            <a:ext cx="6192688" cy="6482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9478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88640"/>
            <a:ext cx="6840760" cy="6455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9829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88640"/>
            <a:ext cx="7316551" cy="6480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313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69662"/>
            <a:ext cx="6831335" cy="6480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5036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седство">
  <a:themeElements>
    <a:clrScheme name="Соседство">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Стандартная">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оседство">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204</TotalTime>
  <Words>253</Words>
  <Application>Microsoft Office PowerPoint</Application>
  <PresentationFormat>Экран (4:3)</PresentationFormat>
  <Paragraphs>24</Paragraphs>
  <Slides>15</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15</vt:i4>
      </vt:variant>
    </vt:vector>
  </HeadingPairs>
  <TitlesOfParts>
    <vt:vector size="19" baseType="lpstr">
      <vt:lpstr>Arial</vt:lpstr>
      <vt:lpstr>Calibri</vt:lpstr>
      <vt:lpstr>Cambria</vt:lpstr>
      <vt:lpstr>Соседство</vt:lpstr>
      <vt:lpstr>Project “Victor Semenovich  Sorokin is a painter of Lipetsk region”</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В.С. сорокин – народный художник, почётный гражданин липецкой области</dc:title>
  <dc:creator>monster</dc:creator>
  <cp:lastModifiedBy>USER</cp:lastModifiedBy>
  <cp:revision>23</cp:revision>
  <dcterms:created xsi:type="dcterms:W3CDTF">2022-10-27T19:22:49Z</dcterms:created>
  <dcterms:modified xsi:type="dcterms:W3CDTF">2022-12-31T13:05:59Z</dcterms:modified>
</cp:coreProperties>
</file>