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0"/>
  </p:notesMasterIdLst>
  <p:sldIdLst>
    <p:sldId id="258" r:id="rId2"/>
    <p:sldId id="257" r:id="rId3"/>
    <p:sldId id="260" r:id="rId4"/>
    <p:sldId id="276" r:id="rId5"/>
    <p:sldId id="282" r:id="rId6"/>
    <p:sldId id="283" r:id="rId7"/>
    <p:sldId id="284" r:id="rId8"/>
    <p:sldId id="277" r:id="rId9"/>
    <p:sldId id="278" r:id="rId10"/>
    <p:sldId id="279" r:id="rId11"/>
    <p:sldId id="271" r:id="rId12"/>
    <p:sldId id="281" r:id="rId13"/>
    <p:sldId id="280" r:id="rId14"/>
    <p:sldId id="272" r:id="rId15"/>
    <p:sldId id="273" r:id="rId16"/>
    <p:sldId id="274" r:id="rId17"/>
    <p:sldId id="275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975308641975308E-2"/>
          <c:y val="0.20025263131846191"/>
          <c:w val="0.62187117235345579"/>
          <c:h val="0.768881009411698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продукты</c:v>
                </c:pt>
              </c:strCache>
            </c:strRef>
          </c:tx>
          <c:explosion val="25"/>
          <c:cat>
            <c:strRef>
              <c:f>Лист1!$A$2:$A$12</c:f>
              <c:strCache>
                <c:ptCount val="11"/>
                <c:pt idx="0">
                  <c:v>мучные изделия</c:v>
                </c:pt>
                <c:pt idx="1">
                  <c:v>крупы</c:v>
                </c:pt>
                <c:pt idx="2">
                  <c:v>мясные и рыбные продукты</c:v>
                </c:pt>
                <c:pt idx="3">
                  <c:v>масло растительное</c:v>
                </c:pt>
                <c:pt idx="4">
                  <c:v>молочные продукты</c:v>
                </c:pt>
                <c:pt idx="5">
                  <c:v>чай, кофе, напитки</c:v>
                </c:pt>
                <c:pt idx="6">
                  <c:v>сахар, сладости</c:v>
                </c:pt>
                <c:pt idx="7">
                  <c:v>фрукты, овощи</c:v>
                </c:pt>
                <c:pt idx="8">
                  <c:v>консервы</c:v>
                </c:pt>
                <c:pt idx="9">
                  <c:v>школьное питание</c:v>
                </c:pt>
                <c:pt idx="10">
                  <c:v>другое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1200</c:v>
                </c:pt>
                <c:pt idx="1">
                  <c:v>300</c:v>
                </c:pt>
                <c:pt idx="2">
                  <c:v>600</c:v>
                </c:pt>
                <c:pt idx="3">
                  <c:v>500</c:v>
                </c:pt>
                <c:pt idx="4">
                  <c:v>1000</c:v>
                </c:pt>
                <c:pt idx="5">
                  <c:v>1000</c:v>
                </c:pt>
                <c:pt idx="6">
                  <c:v>1000</c:v>
                </c:pt>
                <c:pt idx="7">
                  <c:v>500</c:v>
                </c:pt>
                <c:pt idx="8">
                  <c:v>200</c:v>
                </c:pt>
                <c:pt idx="9">
                  <c:v>1000</c:v>
                </c:pt>
                <c:pt idx="10">
                  <c:v>3000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EC1-47B8-84D0-3E19B715D9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656253037814715"/>
          <c:y val="6.0738454998416908E-4"/>
          <c:w val="0.32411648196753184"/>
          <c:h val="0.99939261545001579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газ</c:v>
                </c:pt>
                <c:pt idx="1">
                  <c:v>свет</c:v>
                </c:pt>
                <c:pt idx="2">
                  <c:v>вода</c:v>
                </c:pt>
                <c:pt idx="3">
                  <c:v>мусор</c:v>
                </c:pt>
                <c:pt idx="4">
                  <c:v>интернет</c:v>
                </c:pt>
                <c:pt idx="5">
                  <c:v>мобильная связь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3000</c:v>
                </c:pt>
                <c:pt idx="1">
                  <c:v>800</c:v>
                </c:pt>
                <c:pt idx="2">
                  <c:v>500</c:v>
                </c:pt>
                <c:pt idx="3">
                  <c:v>390</c:v>
                </c:pt>
                <c:pt idx="4">
                  <c:v>1400</c:v>
                </c:pt>
                <c:pt idx="5">
                  <c:v>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866-4CF6-96B8-F56B20DBA3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79168"/>
        <c:axId val="6280704"/>
      </c:barChart>
      <c:catAx>
        <c:axId val="627916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6280704"/>
        <c:crosses val="autoZero"/>
        <c:auto val="1"/>
        <c:lblAlgn val="ctr"/>
        <c:lblOffset val="100"/>
        <c:noMultiLvlLbl val="0"/>
      </c:catAx>
      <c:valAx>
        <c:axId val="62807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279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виды расходов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питание</c:v>
                </c:pt>
                <c:pt idx="1">
                  <c:v>ЖКХ</c:v>
                </c:pt>
                <c:pt idx="2">
                  <c:v>хозяйственные нужды</c:v>
                </c:pt>
                <c:pt idx="3">
                  <c:v>транспортные расходы</c:v>
                </c:pt>
                <c:pt idx="4">
                  <c:v>медицина</c:v>
                </c:pt>
                <c:pt idx="5">
                  <c:v>непредвиденные расходы</c:v>
                </c:pt>
                <c:pt idx="6">
                  <c:v>другие</c:v>
                </c:pt>
                <c:pt idx="7">
                  <c:v>остаток</c:v>
                </c:pt>
              </c:strCache>
            </c:strRef>
          </c:cat>
          <c:val>
            <c:numRef>
              <c:f>Лист1!$B$2:$B$9</c:f>
              <c:numCache>
                <c:formatCode>0%</c:formatCode>
                <c:ptCount val="8"/>
                <c:pt idx="0">
                  <c:v>0.31</c:v>
                </c:pt>
                <c:pt idx="1">
                  <c:v>0.19</c:v>
                </c:pt>
                <c:pt idx="2">
                  <c:v>0.04</c:v>
                </c:pt>
                <c:pt idx="3">
                  <c:v>0.2</c:v>
                </c:pt>
                <c:pt idx="4">
                  <c:v>0.06</c:v>
                </c:pt>
                <c:pt idx="5">
                  <c:v>0.06</c:v>
                </c:pt>
                <c:pt idx="6">
                  <c:v>0.09</c:v>
                </c:pt>
                <c:pt idx="7">
                  <c:v>0.06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6DF-4C2A-B886-C2FD932F7A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910378390201225"/>
          <c:y val="6.0738454998416019E-4"/>
          <c:w val="0.29970290172061825"/>
          <c:h val="0.935270792094411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E83D4-D72F-4F29-886A-A9EAD7B01C85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97C1E-5C4F-4B24-A467-F4D581507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227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97C1E-5C4F-4B24-A467-F4D58150747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5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97C1E-5C4F-4B24-A467-F4D58150747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825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717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92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570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9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642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88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84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13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99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92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52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6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Отрывок из романа Ильфа и Петрова «Двенадцать стульев»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400" dirty="0"/>
              <a:t>"Статистика знает всё" известно, сколько какой пищи съедает в год средний гражданин республики: известно, сколько в стране охотников, балерин: станков, велосипедов, памятников, маяков и швейных машинок: Как много жизни, полной пыла, страстей и мысли, глядит на нас со статистических таблиц!..".</a:t>
            </a:r>
          </a:p>
          <a:p>
            <a:pPr marL="0" indent="0" algn="ctr">
              <a:buNone/>
            </a:pPr>
            <a:r>
              <a:rPr lang="ru-RU" sz="4400" dirty="0" smtClean="0"/>
              <a:t> 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796384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Творческое задание( работа в группах)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2050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Разгадать ребус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Андрей\Downloads\rebus (3)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7200800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C:\Users\Андрей\Desktop\137kbwzzytq80gcgsggkcgs0s0kcsc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096344" cy="206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568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Выполнить тест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fontAlgn="ctr">
              <a:buNone/>
            </a:pPr>
            <a:endParaRPr lang="ru-RU" sz="1700" dirty="0" smtClean="0"/>
          </a:p>
          <a:p>
            <a:pPr marL="0" indent="0" fontAlgn="ctr">
              <a:buNone/>
            </a:pPr>
            <a:endParaRPr lang="ru-RU" sz="1700" dirty="0"/>
          </a:p>
          <a:p>
            <a:pPr marL="0" indent="0" fontAlgn="ctr">
              <a:buNone/>
            </a:pPr>
            <a:endParaRPr lang="ru-RU" sz="1700" dirty="0" smtClean="0"/>
          </a:p>
          <a:p>
            <a:pPr marL="0" indent="0" fontAlgn="ctr">
              <a:buNone/>
            </a:pPr>
            <a:endParaRPr lang="ru-RU" sz="1700" dirty="0"/>
          </a:p>
          <a:p>
            <a:pPr marL="0" indent="0" fontAlgn="ctr">
              <a:buNone/>
            </a:pPr>
            <a:endParaRPr lang="ru-RU" sz="1700" dirty="0" smtClean="0"/>
          </a:p>
          <a:p>
            <a:pPr marL="0" indent="0" fontAlgn="ctr">
              <a:buNone/>
            </a:pPr>
            <a:endParaRPr lang="ru-RU" sz="1700" dirty="0" smtClean="0"/>
          </a:p>
          <a:p>
            <a:pPr marL="0" indent="0" fontAlgn="ctr">
              <a:buNone/>
            </a:pPr>
            <a:r>
              <a:rPr lang="ru-RU" sz="1700" dirty="0" smtClean="0"/>
              <a:t> </a:t>
            </a:r>
            <a:r>
              <a:rPr lang="ru-RU" sz="1700" dirty="0"/>
              <a:t>Укажите все правильные ответы.</a:t>
            </a:r>
          </a:p>
          <a:p>
            <a:pPr marL="0" indent="0" fontAlgn="ctr">
              <a:buNone/>
            </a:pPr>
            <a:r>
              <a:rPr lang="ru-RU" sz="1700" dirty="0"/>
              <a:t>В городе из учебных заведений имеются школы, колледжи, училища и институты. Данные по ним представлены на круговой диаграмме.</a:t>
            </a:r>
            <a:br>
              <a:rPr lang="ru-RU" sz="1700" dirty="0"/>
            </a:br>
            <a:r>
              <a:rPr lang="ru-RU" sz="1700" dirty="0"/>
              <a:t>Какие из утверждений относительно учебных заведений верны?</a:t>
            </a:r>
            <a:br>
              <a:rPr lang="ru-RU" sz="1700" dirty="0"/>
            </a:br>
            <a:endParaRPr lang="ru-RU" sz="1700" dirty="0"/>
          </a:p>
          <a:p>
            <a:r>
              <a:rPr lang="ru-RU" sz="1700" dirty="0"/>
              <a:t>В городе из учебных заведений</a:t>
            </a:r>
            <a:br>
              <a:rPr lang="ru-RU" sz="1700" dirty="0"/>
            </a:br>
            <a:r>
              <a:rPr lang="ru-RU" sz="1700" dirty="0"/>
              <a:t>больше всего школ.</a:t>
            </a:r>
          </a:p>
          <a:p>
            <a:r>
              <a:rPr lang="ru-RU" sz="1700" dirty="0"/>
              <a:t>Институтов больше,</a:t>
            </a:r>
            <a:br>
              <a:rPr lang="ru-RU" sz="1700" dirty="0"/>
            </a:br>
            <a:r>
              <a:rPr lang="ru-RU" sz="1700" dirty="0"/>
              <a:t>чем училищ.</a:t>
            </a:r>
          </a:p>
          <a:p>
            <a:r>
              <a:rPr lang="ru-RU" sz="1700" dirty="0"/>
              <a:t>Колледжей больше,</a:t>
            </a:r>
            <a:br>
              <a:rPr lang="ru-RU" sz="1700" dirty="0"/>
            </a:br>
            <a:r>
              <a:rPr lang="ru-RU" sz="1700" dirty="0"/>
              <a:t>чем училищ.</a:t>
            </a:r>
          </a:p>
          <a:p>
            <a:r>
              <a:rPr lang="ru-RU" sz="1700" dirty="0"/>
              <a:t>В городе примерно четверть</a:t>
            </a:r>
            <a:br>
              <a:rPr lang="ru-RU" sz="1700" dirty="0"/>
            </a:br>
            <a:r>
              <a:rPr lang="ru-RU" sz="1700" dirty="0"/>
              <a:t>учебных заведений – училища.</a:t>
            </a:r>
          </a:p>
          <a:p>
            <a:endParaRPr lang="ru-RU" dirty="0"/>
          </a:p>
        </p:txBody>
      </p:sp>
      <p:pic>
        <p:nvPicPr>
          <p:cNvPr id="4" name="Рисунок 3" descr="https://resh.edu.ru/uploads/lesson_extract/2017-09-05_m-3-11750/1988/613/OEBPS/objects/b7_8_alge_49_02/images/a7_8_alge_49_02-0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908720"/>
            <a:ext cx="3456383" cy="17308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6771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1124744"/>
            <a:ext cx="3456384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fontAlgn="ctr"/>
            <a:r>
              <a:rPr lang="ru-RU" dirty="0"/>
              <a:t>На рисунке жирными точками показана среднесуточная температура воздуха в г. </a:t>
            </a:r>
            <a:r>
              <a:rPr lang="ru-RU" dirty="0" err="1"/>
              <a:t>Лисьегорск</a:t>
            </a:r>
            <a:r>
              <a:rPr lang="ru-RU" dirty="0"/>
              <a:t> с 15 по 28 марта 2012 г. По горизонтали указываются числа месяца, по вертикали – температура в градусах Цельсия. Для наглядности жирные точки на рисунке соединены линией. Определите по рисунку разность между наибольшей и наименьшей среднесуточными температурами в </a:t>
            </a:r>
            <a:r>
              <a:rPr lang="ru-RU" dirty="0" err="1"/>
              <a:t>Лисьегорске</a:t>
            </a:r>
            <a:r>
              <a:rPr lang="ru-RU" dirty="0"/>
              <a:t> за указанный период.</a:t>
            </a:r>
            <a:br>
              <a:rPr lang="ru-RU" dirty="0"/>
            </a:br>
            <a:endParaRPr lang="ru-RU" dirty="0"/>
          </a:p>
          <a:p>
            <a:r>
              <a:rPr lang="ru-RU" dirty="0"/>
              <a:t>Ответ:  </a:t>
            </a:r>
            <a:r>
              <a:rPr lang="ru-RU" dirty="0" smtClean="0"/>
              <a:t>    °</a:t>
            </a:r>
            <a:r>
              <a:rPr lang="ru-RU" dirty="0"/>
              <a:t>С.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https://resh.edu.ru/uploads/lesson_extract/2017-09-05_m-3-11750/1988/613/OEBPS/objects/b8_8_alge_49_03/images/a8_8_alge_49_03-0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771" y="260648"/>
            <a:ext cx="4402455" cy="2280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4316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pic>
        <p:nvPicPr>
          <p:cNvPr id="4" name="Объект 3" descr="https://resh.edu.ru/uploads/lesson_extract/2017-09-05_m-3-11750/1988/613/OEBPS/objects/b8_8_alge_49_01/images/a8_8_alge_49_01-0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4114800" cy="2133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661310"/>
              </p:ext>
            </p:extLst>
          </p:nvPr>
        </p:nvGraphicFramePr>
        <p:xfrm>
          <a:off x="-180528" y="3717032"/>
          <a:ext cx="8229600" cy="219456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212437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Control 2"/>
          <p:cNvSpPr>
            <a:spLocks noChangeArrowheads="1" noChangeShapeType="1"/>
          </p:cNvSpPr>
          <p:nvPr/>
        </p:nvSpPr>
        <p:spPr bwMode="auto">
          <a:xfrm>
            <a:off x="457200" y="3132138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Control 3"/>
          <p:cNvSpPr>
            <a:spLocks noChangeArrowheads="1" noChangeShapeType="1"/>
          </p:cNvSpPr>
          <p:nvPr/>
        </p:nvSpPr>
        <p:spPr bwMode="auto">
          <a:xfrm>
            <a:off x="457200" y="3132138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Control 4"/>
          <p:cNvSpPr>
            <a:spLocks noChangeArrowheads="1" noChangeShapeType="1"/>
          </p:cNvSpPr>
          <p:nvPr/>
        </p:nvSpPr>
        <p:spPr bwMode="auto">
          <a:xfrm>
            <a:off x="457200" y="3132138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Control 5"/>
          <p:cNvSpPr>
            <a:spLocks noChangeArrowheads="1" noChangeShapeType="1"/>
          </p:cNvSpPr>
          <p:nvPr/>
        </p:nvSpPr>
        <p:spPr bwMode="auto">
          <a:xfrm>
            <a:off x="457200" y="3132138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728945"/>
              </p:ext>
            </p:extLst>
          </p:nvPr>
        </p:nvGraphicFramePr>
        <p:xfrm>
          <a:off x="457200" y="3131661"/>
          <a:ext cx="8229600" cy="31089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effectLst/>
                        <a:latin typeface="robotoregular"/>
                      </a:endParaRPr>
                    </a:p>
                    <a:p>
                      <a:endParaRPr lang="ru-RU" dirty="0" smtClean="0">
                        <a:effectLst/>
                        <a:latin typeface="robotoregular"/>
                      </a:endParaRPr>
                    </a:p>
                    <a:p>
                      <a:endParaRPr lang="ru-RU" dirty="0" smtClean="0">
                        <a:effectLst/>
                        <a:latin typeface="robotoregular"/>
                      </a:endParaRPr>
                    </a:p>
                    <a:p>
                      <a:endParaRPr lang="ru-RU" dirty="0" smtClean="0">
                        <a:effectLst/>
                        <a:latin typeface="robotoregular"/>
                      </a:endParaRPr>
                    </a:p>
                    <a:p>
                      <a:endParaRPr lang="ru-RU" dirty="0" smtClean="0">
                        <a:effectLst/>
                        <a:latin typeface="robotoregular"/>
                      </a:endParaRPr>
                    </a:p>
                    <a:p>
                      <a:endParaRPr lang="ru-RU" dirty="0" smtClean="0">
                        <a:effectLst/>
                        <a:latin typeface="robotoregular"/>
                      </a:endParaRPr>
                    </a:p>
                    <a:p>
                      <a:r>
                        <a:rPr lang="ru-RU" dirty="0" smtClean="0">
                          <a:effectLst/>
                          <a:latin typeface="robotoregular"/>
                        </a:rPr>
                        <a:t>30</a:t>
                      </a:r>
                      <a:endParaRPr lang="ru-RU" dirty="0"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  <a:latin typeface="robotoregular"/>
                        </a:rPr>
                        <a:t>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  <a:latin typeface="robotoregular"/>
                        </a:rPr>
                        <a:t>40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>
                        <a:solidFill>
                          <a:srgbClr val="262626"/>
                        </a:solidFill>
                        <a:effectLst/>
                        <a:latin typeface="robotoregular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  <a:latin typeface="robotoregular"/>
                        </a:rPr>
                        <a:t>20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57201" y="2562254"/>
            <a:ext cx="7139135" cy="18388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33308" rIns="0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regular"/>
                <a:cs typeface="Arial" pitchFamily="34" charset="0"/>
              </a:rPr>
              <a:t>На диаграмме показано количество позвонивших на радиостанцию слушателей,</a:t>
            </a: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regular"/>
                <a:cs typeface="Arial" pitchFamily="34" charset="0"/>
              </a:rPr>
              <a:t> отвечавших на вопросы викторины. Определите, на сколько больше слушателей позвонили </a:t>
            </a: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regular"/>
                <a:cs typeface="Arial" pitchFamily="34" charset="0"/>
              </a:rPr>
              <a:t>за первые две минуты, чем за последние две минуты.</a:t>
            </a:r>
            <a:b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regular"/>
                <a:cs typeface="Arial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rol 7"/>
          <p:cNvSpPr>
            <a:spLocks noChangeArrowheads="1" noChangeShapeType="1"/>
          </p:cNvSpPr>
          <p:nvPr/>
        </p:nvSpPr>
        <p:spPr bwMode="auto">
          <a:xfrm>
            <a:off x="457200" y="3132138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Control 8"/>
          <p:cNvSpPr>
            <a:spLocks noChangeArrowheads="1" noChangeShapeType="1"/>
          </p:cNvSpPr>
          <p:nvPr/>
        </p:nvSpPr>
        <p:spPr bwMode="auto">
          <a:xfrm>
            <a:off x="457200" y="3132138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Control 9"/>
          <p:cNvSpPr>
            <a:spLocks noChangeArrowheads="1" noChangeShapeType="1"/>
          </p:cNvSpPr>
          <p:nvPr/>
        </p:nvSpPr>
        <p:spPr bwMode="auto">
          <a:xfrm>
            <a:off x="457200" y="3132138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Control 10"/>
          <p:cNvSpPr>
            <a:spLocks noChangeArrowheads="1" noChangeShapeType="1"/>
          </p:cNvSpPr>
          <p:nvPr/>
        </p:nvSpPr>
        <p:spPr bwMode="auto">
          <a:xfrm>
            <a:off x="457200" y="3132138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557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(верные ответы)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1) 2 и 3</a:t>
            </a: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 smtClean="0"/>
              <a:t>2) 5</a:t>
            </a:r>
          </a:p>
          <a:p>
            <a:pPr marL="0" indent="0">
              <a:buNone/>
            </a:pPr>
            <a:r>
              <a:rPr lang="ru-RU" dirty="0" smtClean="0"/>
              <a:t>3) 20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2241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Базовый уровень</a:t>
            </a:r>
            <a:r>
              <a:rPr lang="ru-RU" dirty="0"/>
              <a:t>: </a:t>
            </a:r>
          </a:p>
          <a:p>
            <a:r>
              <a:rPr lang="ru-RU" dirty="0"/>
              <a:t>П.20 </a:t>
            </a:r>
            <a:r>
              <a:rPr lang="ru-RU" dirty="0" smtClean="0"/>
              <a:t>–повторить статистические характеристики.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Повышенный </a:t>
            </a:r>
            <a:r>
              <a:rPr lang="ru-RU" b="1" dirty="0"/>
              <a:t>уровень</a:t>
            </a:r>
            <a:r>
              <a:rPr lang="ru-RU" dirty="0"/>
              <a:t>: Творческое </a:t>
            </a:r>
            <a:r>
              <a:rPr lang="ru-RU" dirty="0" smtClean="0"/>
              <a:t>задание: </a:t>
            </a:r>
          </a:p>
          <a:p>
            <a:pPr marL="0" indent="0">
              <a:buNone/>
            </a:pPr>
            <a:r>
              <a:rPr lang="ru-RU" sz="3000" dirty="0" smtClean="0"/>
              <a:t>1. Построить  круговую диаграмму  распределения медалей, заработанных нашей сборной на олимпиаде в Китае (</a:t>
            </a:r>
            <a:r>
              <a:rPr lang="ru-RU" sz="3000" dirty="0" err="1" smtClean="0"/>
              <a:t>Затираев</a:t>
            </a:r>
            <a:r>
              <a:rPr lang="ru-RU" sz="3000" dirty="0" smtClean="0"/>
              <a:t> Д, Черняев С)</a:t>
            </a:r>
            <a:endParaRPr lang="ru-RU" sz="3000" dirty="0"/>
          </a:p>
          <a:p>
            <a:pPr marL="0" indent="0">
              <a:buNone/>
            </a:pPr>
            <a:r>
              <a:rPr lang="ru-RU" sz="3000" dirty="0" smtClean="0"/>
              <a:t>2.</a:t>
            </a:r>
            <a:r>
              <a:rPr lang="ru-RU" sz="3000" dirty="0"/>
              <a:t> </a:t>
            </a:r>
            <a:r>
              <a:rPr lang="ru-RU" sz="3000" dirty="0" smtClean="0"/>
              <a:t>Построить столбчатую диаграмму распределения заболевших </a:t>
            </a:r>
            <a:r>
              <a:rPr lang="en-US" sz="3000" dirty="0" smtClean="0"/>
              <a:t>COVID-19</a:t>
            </a:r>
            <a:r>
              <a:rPr lang="ru-RU" sz="3000" dirty="0" smtClean="0"/>
              <a:t>, выздоровевших и госпитализированных по</a:t>
            </a:r>
            <a:r>
              <a:rPr lang="en-US" sz="3000" dirty="0" smtClean="0"/>
              <a:t> </a:t>
            </a:r>
            <a:r>
              <a:rPr lang="ru-RU" sz="3000" dirty="0" smtClean="0"/>
              <a:t>Самарской области(Мартемьянова В, </a:t>
            </a:r>
            <a:r>
              <a:rPr lang="ru-RU" sz="3000" dirty="0" err="1" smtClean="0"/>
              <a:t>Семак</a:t>
            </a:r>
            <a:r>
              <a:rPr lang="ru-RU" sz="3000" dirty="0" smtClean="0"/>
              <a:t> Н)</a:t>
            </a:r>
            <a:endParaRPr lang="ru-RU" sz="3000" dirty="0"/>
          </a:p>
          <a:p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994967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.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268760"/>
            <a:ext cx="67687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Выяснить, зачем нужна статистика.</a:t>
            </a:r>
          </a:p>
          <a:p>
            <a:r>
              <a:rPr lang="ru-RU" sz="2400" dirty="0"/>
              <a:t>2. Выполнить  индивидуальные задания</a:t>
            </a:r>
          </a:p>
          <a:p>
            <a:r>
              <a:rPr lang="ru-RU" sz="2400" dirty="0"/>
              <a:t>3. Выполнить  задания в парах</a:t>
            </a:r>
          </a:p>
          <a:p>
            <a:r>
              <a:rPr lang="ru-RU" sz="2400" dirty="0"/>
              <a:t>4.Выполнить творческое задание</a:t>
            </a:r>
          </a:p>
          <a:p>
            <a:r>
              <a:rPr lang="ru-RU" sz="2400" dirty="0"/>
              <a:t>5. Решить тест</a:t>
            </a:r>
          </a:p>
          <a:p>
            <a:r>
              <a:rPr lang="ru-RU" sz="2400" dirty="0"/>
              <a:t>6. Подвести итоги </a:t>
            </a:r>
            <a:r>
              <a:rPr lang="ru-RU" sz="2400" dirty="0" smtClean="0"/>
              <a:t>урока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/>
              <a:t>Цель - норма</a:t>
            </a:r>
            <a:r>
              <a:rPr lang="ru-RU" dirty="0"/>
              <a:t>: К концу урока ученики должны  уметь извлекать  статистическую информацию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501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Рефлексия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Продолжите высказывания об уроке</a:t>
            </a:r>
          </a:p>
          <a:p>
            <a:pPr marL="0" indent="0">
              <a:buNone/>
            </a:pPr>
            <a:r>
              <a:rPr lang="ru-RU" dirty="0" smtClean="0"/>
              <a:t>1) Мне понравился сегодняшний урок, но…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2)для меня материал урока:</a:t>
            </a:r>
          </a:p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 трудный, вот если бы…</a:t>
            </a:r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) лёгкий, и я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915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 Статистика как воздух человечеству нужна</a:t>
            </a:r>
          </a:p>
          <a:p>
            <a:pPr marL="0" indent="0">
              <a:buNone/>
            </a:pPr>
            <a:r>
              <a:rPr lang="ru-RU" dirty="0"/>
              <a:t>Количество считает с Древних пор она.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Сколько людей на планете живёт?</a:t>
            </a:r>
          </a:p>
          <a:p>
            <a:pPr marL="0" indent="0">
              <a:buNone/>
            </a:pPr>
            <a:r>
              <a:rPr lang="ru-RU" dirty="0"/>
              <a:t>Сколько дождей выпадает за год?</a:t>
            </a:r>
          </a:p>
          <a:p>
            <a:pPr marL="0" indent="0">
              <a:buNone/>
            </a:pPr>
            <a:r>
              <a:rPr lang="ru-RU" dirty="0"/>
              <a:t>Сколько кукушек кукует в лесу?</a:t>
            </a:r>
          </a:p>
          <a:p>
            <a:pPr marL="0" indent="0">
              <a:buNone/>
            </a:pPr>
            <a:r>
              <a:rPr lang="ru-RU" dirty="0"/>
              <a:t>Сколько тетрадей в портфеле </a:t>
            </a:r>
            <a:r>
              <a:rPr lang="ru-RU"/>
              <a:t>несу</a:t>
            </a:r>
            <a:r>
              <a:rPr lang="ru-RU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Везти </a:t>
            </a:r>
            <a:r>
              <a:rPr lang="ru-RU" dirty="0"/>
              <a:t>пассажиров, нужны поезда,</a:t>
            </a:r>
          </a:p>
          <a:p>
            <a:pPr marL="0" indent="0">
              <a:buNone/>
            </a:pPr>
            <a:r>
              <a:rPr lang="ru-RU" dirty="0"/>
              <a:t>А сколько их нужно? Куда и когда?</a:t>
            </a:r>
          </a:p>
          <a:p>
            <a:pPr marL="0" indent="0">
              <a:buNone/>
            </a:pPr>
            <a:r>
              <a:rPr lang="ru-RU" dirty="0"/>
              <a:t>Сколько съедают  продуктов за год</a:t>
            </a:r>
          </a:p>
          <a:p>
            <a:pPr marL="0" indent="0">
              <a:buNone/>
            </a:pPr>
            <a:r>
              <a:rPr lang="ru-RU" dirty="0"/>
              <a:t>И как подсчитать это впрок, наперёд.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Тут без статистики впору кричать.</a:t>
            </a:r>
          </a:p>
          <a:p>
            <a:pPr marL="0" indent="0">
              <a:buNone/>
            </a:pPr>
            <a:r>
              <a:rPr lang="ru-RU" dirty="0"/>
              <a:t>Так будем старательно всё изучать.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953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урока: «Начальные сведения о статистике»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Цель- идеал</a:t>
            </a:r>
            <a:r>
              <a:rPr lang="ru-RU" dirty="0"/>
              <a:t>: Формирование математической грамотности.</a:t>
            </a:r>
          </a:p>
          <a:p>
            <a:endParaRPr lang="ru-RU" dirty="0"/>
          </a:p>
          <a:p>
            <a:r>
              <a:rPr lang="ru-RU" b="1" dirty="0"/>
              <a:t>Цель - норма</a:t>
            </a:r>
            <a:r>
              <a:rPr lang="ru-RU" dirty="0"/>
              <a:t>: К концу урока ученики </a:t>
            </a:r>
            <a:r>
              <a:rPr lang="ru-RU" dirty="0" smtClean="0"/>
              <a:t>должны  уметь извлекать  статистическую информацию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299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/>
              <a:t>Выяснить</a:t>
            </a:r>
            <a:r>
              <a:rPr lang="ru-RU" dirty="0" smtClean="0"/>
              <a:t>, зачем нужна статистика.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</a:t>
            </a:r>
            <a:r>
              <a:rPr lang="ru-RU" dirty="0" smtClean="0"/>
              <a:t>. Выполнить  индивидуальные задания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 Выполнить  задания в парах</a:t>
            </a:r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 dirty="0" smtClean="0"/>
              <a:t>.Выполнить </a:t>
            </a:r>
            <a:r>
              <a:rPr lang="ru-RU" dirty="0"/>
              <a:t>творческое задание</a:t>
            </a:r>
          </a:p>
          <a:p>
            <a:pPr marL="0" indent="0">
              <a:buNone/>
            </a:pPr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/>
              <a:t>Решить тест</a:t>
            </a:r>
          </a:p>
          <a:p>
            <a:pPr marL="0" indent="0">
              <a:buNone/>
            </a:pPr>
            <a:r>
              <a:rPr lang="ru-RU" dirty="0"/>
              <a:t>6</a:t>
            </a:r>
            <a:r>
              <a:rPr lang="ru-RU" dirty="0" smtClean="0"/>
              <a:t>. </a:t>
            </a:r>
            <a:r>
              <a:rPr lang="ru-RU" dirty="0"/>
              <a:t>Подвести итоги урока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844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 в жизни</a:t>
            </a:r>
            <a:endParaRPr lang="ru-RU" dirty="0"/>
          </a:p>
        </p:txBody>
      </p:sp>
      <p:pic>
        <p:nvPicPr>
          <p:cNvPr id="4" name="Объект 3" descr="https://present5.com/presentation/3/3718915_375403509.pdf-img/3718915_375403509.pdf-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9" y="1124744"/>
            <a:ext cx="3816424" cy="26026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2" descr="https://ru.fishki.net/picsw/052010/24/post/statistika/statistika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Андрей\Desktop\statistika0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3672408" cy="324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ндрей\Desktop\statistika0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29" y="3810575"/>
            <a:ext cx="3450523" cy="304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ндрей\Desktop\img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57699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670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Исследовательские работы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84388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2803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Финансовые затраты на ЖКХ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89153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4102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Распределение семейного бюджета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0662141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7478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Индивидуальное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ндрей\Desktop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656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ндрей\Desktop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3" y="-459432"/>
            <a:ext cx="9193021" cy="6894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2200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325</Words>
  <Application>Microsoft Office PowerPoint</Application>
  <PresentationFormat>Экран (4:3)</PresentationFormat>
  <Paragraphs>108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Отрывок из романа Ильфа и Петрова «Двенадцать стульев»</vt:lpstr>
      <vt:lpstr>Тема урока: «Начальные сведения о статистике»</vt:lpstr>
      <vt:lpstr>План урока:</vt:lpstr>
      <vt:lpstr>Статистика в жизни</vt:lpstr>
      <vt:lpstr>Исследовательские работы</vt:lpstr>
      <vt:lpstr>Финансовые затраты на ЖКХ</vt:lpstr>
      <vt:lpstr>Распределение семейного бюджета</vt:lpstr>
      <vt:lpstr>Индивидуальное задание</vt:lpstr>
      <vt:lpstr>Работа в парах</vt:lpstr>
      <vt:lpstr>Творческое задание( работа в группах)</vt:lpstr>
      <vt:lpstr>Выполнить тест </vt:lpstr>
      <vt:lpstr>Презентация PowerPoint</vt:lpstr>
      <vt:lpstr>Тест</vt:lpstr>
      <vt:lpstr>Тест (верные ответы)</vt:lpstr>
      <vt:lpstr>Домашнее задание</vt:lpstr>
      <vt:lpstr>Итоги урока</vt:lpstr>
      <vt:lpstr>Рефлексия урока</vt:lpstr>
      <vt:lpstr>Статистика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20</cp:revision>
  <dcterms:created xsi:type="dcterms:W3CDTF">2021-12-19T10:07:42Z</dcterms:created>
  <dcterms:modified xsi:type="dcterms:W3CDTF">2022-02-07T18:56:07Z</dcterms:modified>
</cp:coreProperties>
</file>