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1" r:id="rId3"/>
    <p:sldId id="260" r:id="rId4"/>
    <p:sldId id="263" r:id="rId5"/>
    <p:sldId id="286" r:id="rId6"/>
    <p:sldId id="262" r:id="rId7"/>
    <p:sldId id="264" r:id="rId8"/>
    <p:sldId id="265" r:id="rId9"/>
    <p:sldId id="266" r:id="rId10"/>
    <p:sldId id="267" r:id="rId11"/>
    <p:sldId id="288" r:id="rId12"/>
    <p:sldId id="268" r:id="rId13"/>
    <p:sldId id="287" r:id="rId14"/>
    <p:sldId id="270" r:id="rId15"/>
    <p:sldId id="277" r:id="rId16"/>
    <p:sldId id="278" r:id="rId17"/>
    <p:sldId id="273" r:id="rId18"/>
    <p:sldId id="289" r:id="rId19"/>
    <p:sldId id="290" r:id="rId20"/>
    <p:sldId id="291" r:id="rId21"/>
    <p:sldId id="283" r:id="rId22"/>
    <p:sldId id="28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A328-11F8-423D-82FB-7551B20E8206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782E-0649-4AC9-B412-2ABDA7FBE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A328-11F8-423D-82FB-7551B20E8206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782E-0649-4AC9-B412-2ABDA7FBE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A328-11F8-423D-82FB-7551B20E8206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782E-0649-4AC9-B412-2ABDA7FBE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A328-11F8-423D-82FB-7551B20E8206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782E-0649-4AC9-B412-2ABDA7FBE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A328-11F8-423D-82FB-7551B20E8206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782E-0649-4AC9-B412-2ABDA7FBE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A328-11F8-423D-82FB-7551B20E8206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782E-0649-4AC9-B412-2ABDA7FBE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A328-11F8-423D-82FB-7551B20E8206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782E-0649-4AC9-B412-2ABDA7FBE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A328-11F8-423D-82FB-7551B20E8206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782E-0649-4AC9-B412-2ABDA7FBE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A328-11F8-423D-82FB-7551B20E8206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782E-0649-4AC9-B412-2ABDA7FBE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A328-11F8-423D-82FB-7551B20E8206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782E-0649-4AC9-B412-2ABDA7FBE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4A328-11F8-423D-82FB-7551B20E8206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4E8782E-0649-4AC9-B412-2ABDA7FBE0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44A328-11F8-423D-82FB-7551B20E8206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E8782E-0649-4AC9-B412-2ABDA7FBE08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 урока:</a:t>
            </a:r>
            <a:endParaRPr lang="ru-RU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857364"/>
            <a:ext cx="8804639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«Расчет количественных </a:t>
            </a:r>
            <a:endParaRPr lang="ru-RU" sz="5400" b="1" cap="none" spc="0" dirty="0" smtClean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400" b="1" cap="none" spc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параметров</a:t>
            </a:r>
            <a:endParaRPr lang="ru-RU" sz="5400" b="1" cap="none" spc="0" dirty="0" smtClean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текстовых документов»</a:t>
            </a:r>
            <a:endParaRPr lang="ru-RU" sz="5400" b="1" cap="none" spc="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2"/>
          <p:cNvSpPr>
            <a:spLocks/>
          </p:cNvSpPr>
          <p:nvPr/>
        </p:nvSpPr>
        <p:spPr bwMode="auto">
          <a:xfrm>
            <a:off x="857224" y="857232"/>
            <a:ext cx="77771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Информационный объём фрагмента текста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828204" y="2132856"/>
            <a:ext cx="1441450" cy="531813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ct val="30000"/>
              </a:spcBef>
            </a:pP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/>
              <a:t> </a:t>
            </a:r>
            <a:r>
              <a:rPr lang="ru-RU" sz="2000"/>
              <a:t>= </a:t>
            </a: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000"/>
              <a:t> x </a:t>
            </a: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i</a:t>
            </a:r>
            <a:endParaRPr lang="ru-RU" sz="2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946374" y="1916832"/>
            <a:ext cx="56880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just"/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dirty="0"/>
              <a:t> </a:t>
            </a:r>
            <a:r>
              <a:rPr lang="en-US" sz="2000" dirty="0"/>
              <a:t>- </a:t>
            </a:r>
            <a:r>
              <a:rPr lang="ru-RU" sz="2200" dirty="0"/>
              <a:t>информационный объём сообщения</a:t>
            </a:r>
          </a:p>
          <a:p>
            <a:pPr indent="182563" algn="just"/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b="1" i="1" dirty="0"/>
              <a:t> – </a:t>
            </a:r>
            <a:r>
              <a:rPr lang="ru-RU" sz="2200" dirty="0"/>
              <a:t>количество символов</a:t>
            </a:r>
          </a:p>
          <a:p>
            <a:pPr indent="182563" algn="just"/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i="1" dirty="0"/>
              <a:t> – </a:t>
            </a:r>
            <a:r>
              <a:rPr lang="ru-RU" sz="2200" dirty="0"/>
              <a:t>информационный вес символа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500034" y="3214686"/>
            <a:ext cx="8286808" cy="2157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182563" algn="just">
              <a:lnSpc>
                <a:spcPct val="110000"/>
              </a:lnSpc>
              <a:spcBef>
                <a:spcPct val="30000"/>
              </a:spcBef>
            </a:pPr>
            <a:r>
              <a:rPr lang="ru-RU" sz="2200" dirty="0"/>
              <a:t>В зависимости от разрядности используемой кодировки информационный вес символа текста, создаваемого на компьютере, может быть равен:</a:t>
            </a:r>
          </a:p>
          <a:p>
            <a:pPr indent="182563" algn="just">
              <a:lnSpc>
                <a:spcPct val="110000"/>
              </a:lnSpc>
              <a:spcBef>
                <a:spcPct val="30000"/>
              </a:spcBef>
              <a:buFontTx/>
              <a:buChar char="•"/>
            </a:pPr>
            <a:r>
              <a:rPr lang="ru-RU" sz="2200" dirty="0"/>
              <a:t>8 битов (1 байт) - </a:t>
            </a:r>
            <a:r>
              <a:rPr lang="ru-RU" sz="2200" b="1" dirty="0"/>
              <a:t>восьмиразрядная кодировка</a:t>
            </a:r>
            <a:r>
              <a:rPr lang="ru-RU" sz="2200" dirty="0"/>
              <a:t>;</a:t>
            </a:r>
          </a:p>
          <a:p>
            <a:pPr indent="182563" algn="just">
              <a:lnSpc>
                <a:spcPct val="110000"/>
              </a:lnSpc>
              <a:spcBef>
                <a:spcPct val="30000"/>
              </a:spcBef>
              <a:buFontTx/>
              <a:buChar char="•"/>
            </a:pPr>
            <a:r>
              <a:rPr lang="en-US" sz="2200" dirty="0" smtClean="0"/>
              <a:t>1</a:t>
            </a:r>
            <a:r>
              <a:rPr lang="ru-RU" sz="2200" dirty="0" smtClean="0"/>
              <a:t>6 </a:t>
            </a:r>
            <a:r>
              <a:rPr lang="ru-RU" sz="2200" dirty="0"/>
              <a:t>битов (2 байта) - </a:t>
            </a:r>
            <a:r>
              <a:rPr lang="ru-RU" sz="2200" b="1" dirty="0"/>
              <a:t>шестнадцатиразрядная кодировка</a:t>
            </a:r>
            <a:r>
              <a:rPr lang="ru-RU" sz="2200" dirty="0"/>
              <a:t>.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00034" y="5357826"/>
            <a:ext cx="8358246" cy="12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182563" algn="just">
              <a:lnSpc>
                <a:spcPct val="110000"/>
              </a:lnSpc>
              <a:spcBef>
                <a:spcPct val="30000"/>
              </a:spcBef>
            </a:pPr>
            <a:r>
              <a:rPr lang="ru-RU" sz="2200" b="1" dirty="0"/>
              <a:t>Информационный объём</a:t>
            </a:r>
            <a:r>
              <a:rPr lang="ru-RU" sz="2200" dirty="0"/>
              <a:t> фрагмента текста - это количество битов, байтов (килобайтов, мегабайтов), необходимых для записи фрагмента оговорённым способом кодирования.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  <p:bldP spid="17411" grpId="0" animBg="1"/>
      <p:bldP spid="17411" grpId="1" animBg="1"/>
      <p:bldP spid="17412" grpId="0"/>
      <p:bldP spid="17412" grpId="1"/>
      <p:bldP spid="17413" grpId="0"/>
      <p:bldP spid="17413" grpId="1"/>
      <p:bldP spid="17414" grpId="0"/>
      <p:bldP spid="1741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2143108" y="3071810"/>
            <a:ext cx="1835150" cy="3952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8 битов</a:t>
            </a:r>
          </a:p>
        </p:txBody>
      </p:sp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5786446" y="3071810"/>
            <a:ext cx="1835150" cy="39528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16 битов</a:t>
            </a:r>
          </a:p>
        </p:txBody>
      </p:sp>
      <p:sp>
        <p:nvSpPr>
          <p:cNvPr id="12292" name="Заголовок 2"/>
          <p:cNvSpPr>
            <a:spLocks/>
          </p:cNvSpPr>
          <p:nvPr/>
        </p:nvSpPr>
        <p:spPr bwMode="auto">
          <a:xfrm>
            <a:off x="428596" y="0"/>
            <a:ext cx="7643812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4000" b="1" dirty="0">
                <a:solidFill>
                  <a:schemeClr val="tx2"/>
                </a:solidFill>
                <a:latin typeface="Calibri" pitchFamily="34" charset="0"/>
              </a:rPr>
              <a:t>Опорный конспект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571472" y="642918"/>
            <a:ext cx="7848600" cy="11255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just">
              <a:lnSpc>
                <a:spcPct val="110000"/>
              </a:lnSpc>
              <a:spcBef>
                <a:spcPct val="30000"/>
              </a:spcBef>
            </a:pPr>
            <a:r>
              <a:rPr lang="ru-RU" sz="2000"/>
              <a:t>Компьютер различает вводимые символы по их двоичному коду. Соответствие между изображениями и кодами символов устанавливается с помощью </a:t>
            </a:r>
            <a:r>
              <a:rPr lang="ru-RU" sz="2000" b="1"/>
              <a:t>кодовых таблиц</a:t>
            </a:r>
            <a:r>
              <a:rPr lang="ru-RU" sz="2000"/>
              <a:t>.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6644035" y="4581128"/>
            <a:ext cx="1441450" cy="531813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ct val="30000"/>
              </a:spcBef>
            </a:pP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/>
              <a:t> </a:t>
            </a:r>
            <a:r>
              <a:rPr lang="ru-RU" sz="2000" dirty="0"/>
              <a:t>=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000" dirty="0"/>
              <a:t> x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i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54" name="Line 10"/>
          <p:cNvSpPr>
            <a:spLocks noChangeShapeType="1"/>
          </p:cNvSpPr>
          <p:nvPr/>
        </p:nvSpPr>
        <p:spPr bwMode="auto">
          <a:xfrm flipH="1">
            <a:off x="3571868" y="2571744"/>
            <a:ext cx="1223963" cy="43180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Line 10"/>
          <p:cNvSpPr>
            <a:spLocks noChangeShapeType="1"/>
          </p:cNvSpPr>
          <p:nvPr/>
        </p:nvSpPr>
        <p:spPr bwMode="auto">
          <a:xfrm>
            <a:off x="4786314" y="2571744"/>
            <a:ext cx="1366838" cy="431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2643174" y="1857364"/>
            <a:ext cx="4679950" cy="6477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cs typeface="Arial" charset="0"/>
              </a:rPr>
              <a:t>Информационный вес символа</a:t>
            </a: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2500298" y="3857628"/>
            <a:ext cx="1511300" cy="39528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Windows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6215074" y="3786190"/>
            <a:ext cx="1835150" cy="39528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Unicode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7" name="Line 23"/>
          <p:cNvSpPr>
            <a:spLocks noChangeShapeType="1"/>
          </p:cNvSpPr>
          <p:nvPr/>
        </p:nvSpPr>
        <p:spPr bwMode="auto">
          <a:xfrm rot="5400000">
            <a:off x="3051959" y="3663157"/>
            <a:ext cx="325438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Line 23"/>
          <p:cNvSpPr>
            <a:spLocks noChangeShapeType="1"/>
          </p:cNvSpPr>
          <p:nvPr/>
        </p:nvSpPr>
        <p:spPr bwMode="auto">
          <a:xfrm rot="5400000">
            <a:off x="6588934" y="3626644"/>
            <a:ext cx="252412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2569581" y="4734130"/>
            <a:ext cx="5688013" cy="1828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182563" algn="just">
              <a:lnSpc>
                <a:spcPct val="110000"/>
              </a:lnSpc>
              <a:spcBef>
                <a:spcPct val="10000"/>
              </a:spcBef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N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мощность алфавита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182563" algn="just">
              <a:lnSpc>
                <a:spcPct val="110000"/>
              </a:lnSpc>
              <a:spcBef>
                <a:spcPct val="10000"/>
              </a:spcBef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dirty="0" smtClean="0"/>
              <a:t> </a:t>
            </a:r>
            <a:r>
              <a:rPr lang="en-US" sz="2000" dirty="0"/>
              <a:t>- </a:t>
            </a:r>
            <a:r>
              <a:rPr lang="ru-RU" sz="2200" dirty="0"/>
              <a:t>информационный объём сообщения</a:t>
            </a:r>
          </a:p>
          <a:p>
            <a:pPr indent="182563" algn="just">
              <a:lnSpc>
                <a:spcPct val="110000"/>
              </a:lnSpc>
              <a:spcBef>
                <a:spcPct val="10000"/>
              </a:spcBef>
            </a:pP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b="1" i="1" dirty="0"/>
              <a:t> – </a:t>
            </a:r>
            <a:r>
              <a:rPr lang="ru-RU" sz="2200" dirty="0"/>
              <a:t>количество символов</a:t>
            </a:r>
          </a:p>
          <a:p>
            <a:pPr indent="182563" algn="just">
              <a:lnSpc>
                <a:spcPct val="110000"/>
              </a:lnSpc>
              <a:spcBef>
                <a:spcPct val="10000"/>
              </a:spcBef>
            </a:pP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i="1" dirty="0"/>
              <a:t> – </a:t>
            </a:r>
            <a:r>
              <a:rPr lang="ru-RU" sz="2200" dirty="0"/>
              <a:t>информационный вес </a:t>
            </a:r>
            <a:r>
              <a:rPr lang="ru-RU" sz="2200" dirty="0" smtClean="0"/>
              <a:t>символа</a:t>
            </a:r>
            <a:endParaRPr lang="ru-RU" sz="2200" dirty="0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142976" y="3857628"/>
            <a:ext cx="1223962" cy="39528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ASCII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143372" y="3857628"/>
            <a:ext cx="1296987" cy="39528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КОИ-8</a:t>
            </a:r>
          </a:p>
        </p:txBody>
      </p:sp>
      <p:sp>
        <p:nvSpPr>
          <p:cNvPr id="10" name="Line 23"/>
          <p:cNvSpPr>
            <a:spLocks noChangeShapeType="1"/>
          </p:cNvSpPr>
          <p:nvPr/>
        </p:nvSpPr>
        <p:spPr bwMode="auto">
          <a:xfrm rot="5400000">
            <a:off x="2538395" y="3176589"/>
            <a:ext cx="360363" cy="1008062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Line 23"/>
          <p:cNvSpPr>
            <a:spLocks noChangeShapeType="1"/>
          </p:cNvSpPr>
          <p:nvPr/>
        </p:nvSpPr>
        <p:spPr bwMode="auto">
          <a:xfrm rot="16200000" flipH="1">
            <a:off x="3574247" y="3140870"/>
            <a:ext cx="360363" cy="107950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969025" y="4500570"/>
            <a:ext cx="1441450" cy="469167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ct val="30000"/>
              </a:spcBef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 smtClean="0"/>
              <a:t> </a:t>
            </a:r>
            <a:r>
              <a:rPr lang="ru-RU" sz="2000" dirty="0"/>
              <a:t>=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/>
              <a:t> </a:t>
            </a:r>
            <a:r>
              <a:rPr lang="en-US" sz="2400" b="1" i="1" baseline="30000" dirty="0" err="1">
                <a:latin typeface="Times New Roman" pitchFamily="18" charset="0"/>
                <a:cs typeface="Times New Roman" pitchFamily="18" charset="0"/>
              </a:rPr>
              <a:t>i</a:t>
            </a:r>
            <a:endParaRPr lang="ru-RU" sz="2400" b="1" i="1" baseline="30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1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3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3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2" grpId="0" animBg="1"/>
      <p:bldP spid="2" grpId="0" animBg="1"/>
      <p:bldP spid="32773" grpId="0"/>
      <p:bldP spid="32774" grpId="0" animBg="1"/>
      <p:bldP spid="4" grpId="0" animBg="1"/>
      <p:bldP spid="5" grpId="0" animBg="1"/>
      <p:bldP spid="6" grpId="0" animBg="1"/>
      <p:bldP spid="32785" grpId="0"/>
      <p:bldP spid="8" grpId="0" animBg="1"/>
      <p:bldP spid="9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571472" y="2000240"/>
            <a:ext cx="8286808" cy="364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Bef>
                <a:spcPct val="30000"/>
              </a:spcBef>
            </a:pPr>
            <a:r>
              <a:rPr lang="ru-RU" sz="2000" b="1" i="1" u="sng" dirty="0"/>
              <a:t>Задача 1.</a:t>
            </a:r>
            <a:r>
              <a:rPr lang="ru-RU" sz="2000" dirty="0"/>
              <a:t>  </a:t>
            </a:r>
          </a:p>
          <a:p>
            <a:pPr algn="just">
              <a:lnSpc>
                <a:spcPct val="110000"/>
              </a:lnSpc>
              <a:spcBef>
                <a:spcPct val="30000"/>
              </a:spcBef>
            </a:pPr>
            <a:r>
              <a:rPr lang="ru-RU" sz="2000" dirty="0"/>
              <a:t>Считая, что каждый символ кодируется одним байтом, определите, чему равен информационный объём следующего высказывания </a:t>
            </a:r>
            <a:endParaRPr lang="ru-RU" sz="2000" dirty="0" smtClean="0"/>
          </a:p>
          <a:p>
            <a:pPr algn="ctr">
              <a:lnSpc>
                <a:spcPct val="110000"/>
              </a:lnSpc>
              <a:spcBef>
                <a:spcPct val="30000"/>
              </a:spcBef>
            </a:pPr>
            <a:r>
              <a:rPr lang="ru-RU" sz="22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2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потрудиться, так и хлеба не добиться</a:t>
            </a:r>
            <a:r>
              <a:rPr lang="ru-RU" sz="22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ct val="110000"/>
              </a:lnSpc>
              <a:spcBef>
                <a:spcPct val="30000"/>
              </a:spcBef>
            </a:pPr>
            <a:r>
              <a:rPr lang="ru-RU" sz="2000" b="1" i="1" u="sng" dirty="0" smtClean="0"/>
              <a:t>Решение.</a:t>
            </a:r>
            <a:r>
              <a:rPr lang="ru-RU" sz="2000" dirty="0" smtClean="0"/>
              <a:t> </a:t>
            </a:r>
          </a:p>
          <a:p>
            <a:pPr algn="just">
              <a:lnSpc>
                <a:spcPct val="110000"/>
              </a:lnSpc>
              <a:spcBef>
                <a:spcPct val="30000"/>
              </a:spcBef>
            </a:pPr>
            <a:r>
              <a:rPr lang="ru-RU" sz="2000" dirty="0" smtClean="0"/>
              <a:t>В </a:t>
            </a:r>
            <a:r>
              <a:rPr lang="ru-RU" sz="2000" dirty="0"/>
              <a:t>данном тексте </a:t>
            </a:r>
            <a:r>
              <a:rPr lang="ru-RU" sz="2000" dirty="0" smtClean="0"/>
              <a:t>40 </a:t>
            </a:r>
            <a:r>
              <a:rPr lang="ru-RU" sz="2000" dirty="0" smtClean="0"/>
              <a:t>символа </a:t>
            </a:r>
            <a:r>
              <a:rPr lang="ru-RU" sz="2000" dirty="0"/>
              <a:t>(с учётом знаков препинания и пробелов). Каждый символ кодируется одним байтом. Следовательно, информационный объём всего текста - </a:t>
            </a:r>
            <a:r>
              <a:rPr lang="ru-RU" sz="2000" dirty="0" smtClean="0"/>
              <a:t>42 байта.</a:t>
            </a:r>
            <a:endParaRPr lang="ru-RU" sz="2000" dirty="0"/>
          </a:p>
          <a:p>
            <a:pPr algn="just">
              <a:lnSpc>
                <a:spcPct val="110000"/>
              </a:lnSpc>
              <a:spcBef>
                <a:spcPct val="30000"/>
              </a:spcBef>
            </a:pPr>
            <a:r>
              <a:rPr lang="ru-RU" sz="2000" b="1" i="1" u="sng" dirty="0"/>
              <a:t>Ответ:</a:t>
            </a:r>
            <a:r>
              <a:rPr lang="ru-RU" sz="2000" dirty="0"/>
              <a:t> </a:t>
            </a:r>
            <a:r>
              <a:rPr lang="ru-RU" sz="2000" dirty="0" smtClean="0"/>
              <a:t>40 </a:t>
            </a:r>
            <a:r>
              <a:rPr lang="ru-RU" sz="2000" dirty="0" smtClean="0"/>
              <a:t>байта.</a:t>
            </a:r>
            <a:endParaRPr lang="ru-RU" sz="2000" dirty="0"/>
          </a:p>
        </p:txBody>
      </p:sp>
      <p:sp>
        <p:nvSpPr>
          <p:cNvPr id="4" name="Заголовок 2"/>
          <p:cNvSpPr>
            <a:spLocks/>
          </p:cNvSpPr>
          <p:nvPr/>
        </p:nvSpPr>
        <p:spPr bwMode="auto">
          <a:xfrm>
            <a:off x="0" y="857232"/>
            <a:ext cx="9001156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3200" b="1" dirty="0">
                <a:solidFill>
                  <a:schemeClr val="tx2"/>
                </a:solidFill>
              </a:rPr>
              <a:t>Информационный объём фрагмента текста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7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74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174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74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2"/>
          <p:cNvSpPr>
            <a:spLocks/>
          </p:cNvSpPr>
          <p:nvPr/>
        </p:nvSpPr>
        <p:spPr bwMode="auto">
          <a:xfrm>
            <a:off x="714348" y="571480"/>
            <a:ext cx="842965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altLang="ru-RU" sz="3200" b="1" dirty="0">
                <a:solidFill>
                  <a:schemeClr val="tx2"/>
                </a:solidFill>
                <a:latin typeface="Calibri" pitchFamily="34" charset="0"/>
              </a:rPr>
              <a:t>Информационный объём фрагмента текста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714348" y="1928802"/>
            <a:ext cx="7848600" cy="262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spcBef>
                <a:spcPct val="30000"/>
              </a:spcBef>
            </a:pPr>
            <a:r>
              <a:rPr lang="ru-RU" altLang="ru-RU" sz="2000" b="1" i="1" u="sng" dirty="0">
                <a:latin typeface="Calibri" pitchFamily="34" charset="0"/>
              </a:rPr>
              <a:t>Задача 2.</a:t>
            </a:r>
            <a:r>
              <a:rPr lang="ru-RU" altLang="ru-RU" sz="2000" dirty="0">
                <a:latin typeface="Calibri" pitchFamily="34" charset="0"/>
              </a:rPr>
              <a:t>  </a:t>
            </a:r>
            <a:r>
              <a:rPr lang="ru-RU" altLang="ru-RU" sz="2200" dirty="0">
                <a:latin typeface="Calibri" pitchFamily="34" charset="0"/>
              </a:rPr>
              <a:t>В кодировке </a:t>
            </a:r>
            <a:r>
              <a:rPr lang="ru-RU" altLang="ru-RU" sz="2400" dirty="0" err="1">
                <a:latin typeface="Times New Roman" pitchFamily="18" charset="0"/>
                <a:cs typeface="Times New Roman" pitchFamily="18" charset="0"/>
              </a:rPr>
              <a:t>Unicode</a:t>
            </a:r>
            <a:r>
              <a:rPr lang="ru-RU" altLang="ru-RU" sz="2200" dirty="0">
                <a:latin typeface="Calibri" pitchFamily="34" charset="0"/>
              </a:rPr>
              <a:t> на каждый символ отводится два байта. Определите информационный объём слова из </a:t>
            </a:r>
            <a:r>
              <a:rPr lang="ru-RU" altLang="ru-RU" sz="2200" dirty="0" smtClean="0">
                <a:latin typeface="Calibri" pitchFamily="34" charset="0"/>
              </a:rPr>
              <a:t>32 </a:t>
            </a:r>
            <a:r>
              <a:rPr lang="ru-RU" altLang="ru-RU" sz="2200" dirty="0">
                <a:latin typeface="Calibri" pitchFamily="34" charset="0"/>
              </a:rPr>
              <a:t>символов в этой кодировке.</a:t>
            </a:r>
            <a:endParaRPr lang="ru-RU" altLang="ru-RU" sz="2200" b="1" dirty="0">
              <a:solidFill>
                <a:srgbClr val="CC0000"/>
              </a:solidFill>
              <a:latin typeface="Calibri" pitchFamily="34" charset="0"/>
            </a:endParaRPr>
          </a:p>
          <a:p>
            <a:pPr algn="just">
              <a:lnSpc>
                <a:spcPct val="110000"/>
              </a:lnSpc>
              <a:spcBef>
                <a:spcPct val="30000"/>
              </a:spcBef>
            </a:pPr>
            <a:r>
              <a:rPr lang="ru-RU" altLang="ru-RU" sz="2000" b="1" i="1" u="sng" dirty="0">
                <a:latin typeface="Calibri" pitchFamily="34" charset="0"/>
              </a:rPr>
              <a:t>Решение.</a:t>
            </a:r>
            <a:r>
              <a:rPr lang="ru-RU" altLang="ru-RU" sz="2000" dirty="0">
                <a:latin typeface="Calibri" pitchFamily="34" charset="0"/>
              </a:rPr>
              <a:t> </a:t>
            </a:r>
          </a:p>
          <a:p>
            <a:pPr algn="just">
              <a:lnSpc>
                <a:spcPct val="110000"/>
              </a:lnSpc>
              <a:spcBef>
                <a:spcPct val="30000"/>
              </a:spcBef>
            </a:pPr>
            <a:r>
              <a:rPr lang="ru-RU" altLang="ru-RU" sz="2400" b="1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altLang="ru-RU" sz="2200" dirty="0">
                <a:latin typeface="Calibri" pitchFamily="34" charset="0"/>
              </a:rPr>
              <a:t> = </a:t>
            </a:r>
            <a:r>
              <a:rPr lang="ru-RU" altLang="ru-RU" sz="2200" dirty="0" smtClean="0">
                <a:latin typeface="Calibri" pitchFamily="34" charset="0"/>
              </a:rPr>
              <a:t>32 </a:t>
            </a:r>
            <a:r>
              <a:rPr lang="ru-RU" altLang="ru-RU" sz="2200" dirty="0">
                <a:latin typeface="Calibri" pitchFamily="34" charset="0"/>
                <a:sym typeface="Symbol" pitchFamily="18" charset="2"/>
              </a:rPr>
              <a:t></a:t>
            </a:r>
            <a:r>
              <a:rPr lang="ru-RU" altLang="ru-RU" sz="2200" dirty="0">
                <a:latin typeface="Calibri" pitchFamily="34" charset="0"/>
              </a:rPr>
              <a:t> 2 = </a:t>
            </a:r>
            <a:r>
              <a:rPr lang="ru-RU" altLang="ru-RU" sz="2200" dirty="0" smtClean="0">
                <a:latin typeface="Calibri" pitchFamily="34" charset="0"/>
              </a:rPr>
              <a:t>64 </a:t>
            </a:r>
            <a:r>
              <a:rPr lang="ru-RU" altLang="ru-RU" sz="2200" dirty="0">
                <a:latin typeface="Calibri" pitchFamily="34" charset="0"/>
              </a:rPr>
              <a:t>(байтов).</a:t>
            </a:r>
          </a:p>
          <a:p>
            <a:pPr algn="just">
              <a:lnSpc>
                <a:spcPct val="110000"/>
              </a:lnSpc>
              <a:spcBef>
                <a:spcPct val="30000"/>
              </a:spcBef>
            </a:pPr>
            <a:r>
              <a:rPr lang="ru-RU" altLang="ru-RU" sz="2000" b="1" i="1" u="sng" dirty="0">
                <a:latin typeface="Calibri" pitchFamily="34" charset="0"/>
              </a:rPr>
              <a:t>Ответ:</a:t>
            </a:r>
            <a:r>
              <a:rPr lang="ru-RU" altLang="ru-RU" sz="2000" dirty="0">
                <a:latin typeface="Calibri" pitchFamily="34" charset="0"/>
              </a:rPr>
              <a:t> </a:t>
            </a:r>
            <a:r>
              <a:rPr lang="ru-RU" altLang="ru-RU" sz="2000" dirty="0" smtClean="0">
                <a:latin typeface="Calibri" pitchFamily="34" charset="0"/>
              </a:rPr>
              <a:t>64 </a:t>
            </a:r>
            <a:r>
              <a:rPr lang="ru-RU" altLang="ru-RU" sz="2000" dirty="0">
                <a:latin typeface="Calibri" pitchFamily="34" charset="0"/>
              </a:rPr>
              <a:t>байтов.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74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74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74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2"/>
          <p:cNvSpPr>
            <a:spLocks/>
          </p:cNvSpPr>
          <p:nvPr/>
        </p:nvSpPr>
        <p:spPr bwMode="auto">
          <a:xfrm>
            <a:off x="0" y="714356"/>
            <a:ext cx="91440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3200" b="1" dirty="0">
                <a:solidFill>
                  <a:schemeClr val="tx2"/>
                </a:solidFill>
              </a:rPr>
              <a:t>Информационный объём фрагмента текста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500034" y="1571612"/>
            <a:ext cx="7848600" cy="19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spcBef>
                <a:spcPct val="30000"/>
              </a:spcBef>
            </a:pPr>
            <a:r>
              <a:rPr lang="ru-RU" sz="2000" b="1" i="1" u="sng" dirty="0"/>
              <a:t>Задача </a:t>
            </a:r>
            <a:r>
              <a:rPr lang="ru-RU" sz="2000" b="1" i="1" u="sng" dirty="0" smtClean="0"/>
              <a:t>3.</a:t>
            </a:r>
            <a:r>
              <a:rPr lang="ru-RU" sz="2000" dirty="0" smtClean="0"/>
              <a:t>  </a:t>
            </a:r>
            <a:endParaRPr lang="ru-RU" sz="2000" dirty="0"/>
          </a:p>
          <a:p>
            <a:pPr algn="just"/>
            <a:r>
              <a:rPr lang="ru-RU" sz="2000" dirty="0"/>
              <a:t>Выразите в мегабайтах объём текстовой информации в «Современном словаре иностранных слов» из </a:t>
            </a:r>
            <a:r>
              <a:rPr lang="ru-RU" sz="2000" dirty="0" smtClean="0"/>
              <a:t>750 </a:t>
            </a:r>
            <a:r>
              <a:rPr lang="ru-RU" sz="2000" dirty="0"/>
              <a:t>страниц, если на одной странице размещается в среднем </a:t>
            </a:r>
            <a:r>
              <a:rPr lang="ru-RU" sz="2000" dirty="0" smtClean="0"/>
              <a:t>65 </a:t>
            </a:r>
            <a:r>
              <a:rPr lang="ru-RU" sz="2000" dirty="0"/>
              <a:t>строк по 80 символов (включая пробелы). Считайте, что при записи использовался алфавит мощностью 256 символов.</a:t>
            </a:r>
            <a:endParaRPr lang="ru-RU" sz="2000" b="1" dirty="0">
              <a:solidFill>
                <a:srgbClr val="CC0000"/>
              </a:solidFill>
            </a:endParaRPr>
          </a:p>
        </p:txBody>
      </p:sp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1116013" y="6165850"/>
            <a:ext cx="78486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spcBef>
                <a:spcPct val="30000"/>
              </a:spcBef>
            </a:pPr>
            <a:r>
              <a:rPr lang="ru-RU" sz="2000" b="1" i="1" u="sng"/>
              <a:t>Ответ:</a:t>
            </a:r>
            <a:r>
              <a:rPr lang="ru-RU" sz="2000"/>
              <a:t> 3,39 Мбайт.</a:t>
            </a: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1116013" y="3716338"/>
            <a:ext cx="2303462" cy="1403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dirty="0"/>
              <a:t> = </a:t>
            </a:r>
            <a:r>
              <a:rPr lang="ru-RU" sz="2000" dirty="0" smtClean="0"/>
              <a:t>750 </a:t>
            </a:r>
            <a:r>
              <a:rPr lang="ru-RU" sz="2000" dirty="0"/>
              <a:t>х 80 х </a:t>
            </a:r>
            <a:r>
              <a:rPr lang="ru-RU" sz="2000" dirty="0" smtClean="0"/>
              <a:t>65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2000" dirty="0"/>
              <a:t>= 256                    </a:t>
            </a:r>
            <a:endParaRPr lang="ru-RU" sz="2000" dirty="0"/>
          </a:p>
          <a:p>
            <a:pPr algn="just"/>
            <a:endParaRPr lang="en-US" b="1" i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b="1" i="1" dirty="0"/>
              <a:t>- </a:t>
            </a:r>
            <a:r>
              <a:rPr lang="ru-RU" b="1" i="1" dirty="0"/>
              <a:t>?</a:t>
            </a: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1042988" y="5157788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dirty="0"/>
              <a:t>        </a:t>
            </a:r>
            <a:r>
              <a:rPr lang="en-US" sz="2000" dirty="0"/>
              <a:t>256 = 2</a:t>
            </a:r>
            <a:r>
              <a:rPr lang="en-US" sz="2400" b="1" i="1" baseline="300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/>
              <a:t> = 2</a:t>
            </a:r>
            <a:r>
              <a:rPr lang="en-US" sz="2000" baseline="30000" dirty="0"/>
              <a:t>8</a:t>
            </a:r>
            <a:r>
              <a:rPr lang="en-US" sz="2000" dirty="0"/>
              <a:t>, 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/>
              <a:t> = 8</a:t>
            </a:r>
            <a:endParaRPr lang="en-US" sz="2000" baseline="30000" dirty="0"/>
          </a:p>
          <a:p>
            <a:pPr algn="just"/>
            <a:r>
              <a:rPr lang="ru-RU" sz="2000" dirty="0"/>
              <a:t>        К = </a:t>
            </a:r>
            <a:r>
              <a:rPr lang="ru-RU" sz="2000" dirty="0" smtClean="0"/>
              <a:t>750 </a:t>
            </a:r>
            <a:r>
              <a:rPr lang="ru-RU" sz="2000" dirty="0"/>
              <a:t>х 80 х </a:t>
            </a:r>
            <a:r>
              <a:rPr lang="ru-RU" sz="2000" dirty="0" smtClean="0"/>
              <a:t>65 </a:t>
            </a:r>
            <a:r>
              <a:rPr lang="en-US" sz="2000" dirty="0"/>
              <a:t>x 8 </a:t>
            </a:r>
            <a:r>
              <a:rPr lang="ru-RU" sz="2000" dirty="0"/>
              <a:t>= </a:t>
            </a:r>
            <a:r>
              <a:rPr lang="en-US" sz="2000" dirty="0"/>
              <a:t>31 200 000 </a:t>
            </a:r>
            <a:r>
              <a:rPr lang="ru-RU" sz="2000" dirty="0"/>
              <a:t>бит = </a:t>
            </a:r>
            <a:r>
              <a:rPr lang="ru-RU" sz="2000" dirty="0"/>
              <a:t>3 900 000байтов </a:t>
            </a:r>
            <a:r>
              <a:rPr lang="ru-RU" sz="2000" dirty="0"/>
              <a:t>= </a:t>
            </a:r>
            <a:r>
              <a:rPr lang="ru-RU" sz="2000" dirty="0" smtClean="0"/>
              <a:t> </a:t>
            </a:r>
            <a:r>
              <a:rPr lang="ru-RU" sz="2000" dirty="0"/>
              <a:t>3 </a:t>
            </a:r>
            <a:r>
              <a:rPr lang="ru-RU" sz="2000" dirty="0" smtClean="0"/>
              <a:t>808,59 </a:t>
            </a:r>
            <a:r>
              <a:rPr lang="ru-RU" sz="2000" dirty="0"/>
              <a:t>Кбайт      </a:t>
            </a:r>
            <a:r>
              <a:rPr lang="ru-RU" sz="2000" dirty="0" smtClean="0"/>
              <a:t>3,72 </a:t>
            </a:r>
            <a:r>
              <a:rPr lang="ru-RU" sz="2000" dirty="0"/>
              <a:t>Мбайт.</a:t>
            </a:r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>
            <a:off x="3348038" y="3716338"/>
            <a:ext cx="0" cy="12969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1042988" y="4581525"/>
            <a:ext cx="2305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3492500" y="3789363"/>
            <a:ext cx="14049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 I = K</a:t>
            </a:r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/>
              <a:t>x</a:t>
            </a: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 i</a:t>
            </a:r>
            <a:endParaRPr lang="ru-RU" sz="2400" b="1" i="1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N = 2</a:t>
            </a:r>
            <a:r>
              <a:rPr lang="en-US" sz="2800" b="1" i="1" baseline="30000">
                <a:latin typeface="Times New Roman" pitchFamily="18" charset="0"/>
                <a:cs typeface="Times New Roman" pitchFamily="18" charset="0"/>
              </a:rPr>
              <a:t>i</a:t>
            </a:r>
          </a:p>
        </p:txBody>
      </p:sp>
      <p:graphicFrame>
        <p:nvGraphicFramePr>
          <p:cNvPr id="17419" name="Object 17"/>
          <p:cNvGraphicFramePr>
            <a:graphicFrameLocks noChangeAspect="1"/>
          </p:cNvGraphicFramePr>
          <p:nvPr/>
        </p:nvGraphicFramePr>
        <p:xfrm>
          <a:off x="2643174" y="5929330"/>
          <a:ext cx="287337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Формула" r:id="rId3" imgW="126725" imgH="126725" progId="Equation.3">
                  <p:embed/>
                </p:oleObj>
              </mc:Choice>
              <mc:Fallback>
                <p:oleObj name="Формула" r:id="rId3" imgW="126725" imgH="126725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3174" y="5929330"/>
                        <a:ext cx="287337" cy="287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7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2" grpId="0" animBg="1"/>
      <p:bldP spid="174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611560" y="1700808"/>
            <a:ext cx="885828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В кодировке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ASCII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каждый символ кодируется 8 битами.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Определите информационный объем сообщения в этой кодировке: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Длина данного текста 32 символа.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А) 32 бита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Б) 320 битов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В) 32 байта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Г)256 байтов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755576" y="1844824"/>
            <a:ext cx="777686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 Считая, что каждый символ кодируется одним байтом, определите, чему равен информационный объем следующей пословицы:      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lang="ru-RU" sz="3600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Сделал дело, гуляй смело.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39552" y="1885474"/>
            <a:ext cx="7956376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В кодировке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Uniccode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каждый символ отводится 2 байта.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Определите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этой кодировке информационный объем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следующей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пословицы: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lang="ru-RU" sz="3600" dirty="0"/>
              <a:t>Терпение и </a:t>
            </a:r>
            <a:r>
              <a:rPr lang="ru-RU" sz="3600" b="1" dirty="0"/>
              <a:t>труд</a:t>
            </a:r>
            <a:r>
              <a:rPr lang="ru-RU" sz="3600" dirty="0"/>
              <a:t> всё перетрут.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Grp="1" noChangeArrowheads="1"/>
          </p:cNvSpPr>
          <p:nvPr>
            <p:ph idx="1"/>
          </p:nvPr>
        </p:nvSpPr>
        <p:spPr bwMode="auto">
          <a:xfrm>
            <a:off x="467544" y="1268760"/>
            <a:ext cx="8229600" cy="438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dirty="0">
                <a:latin typeface="Calibri" pitchFamily="34" charset="0"/>
              </a:rPr>
              <a:t>Сообщение, информационный объём которого равен 5 Кбайт, занимает 4 страницы по 32 строки, в каждой из которых записано по 40 символов. Сколько символов в алфавите языка, на котором записано это сообщение?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/>
          <p:cNvSpPr txBox="1">
            <a:spLocks noGrp="1" noChangeArrowheads="1"/>
          </p:cNvSpPr>
          <p:nvPr>
            <p:ph idx="1"/>
          </p:nvPr>
        </p:nvSpPr>
        <p:spPr bwMode="auto">
          <a:xfrm>
            <a:off x="467544" y="1628800"/>
            <a:ext cx="8229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2400" dirty="0">
                <a:latin typeface="Calibri" pitchFamily="34" charset="0"/>
              </a:rPr>
              <a:t>Сообщение занимает </a:t>
            </a:r>
            <a:r>
              <a:rPr lang="ru-RU" altLang="ru-RU" sz="2400" dirty="0" smtClean="0">
                <a:latin typeface="Calibri" pitchFamily="34" charset="0"/>
              </a:rPr>
              <a:t>25 </a:t>
            </a:r>
            <a:r>
              <a:rPr lang="ru-RU" altLang="ru-RU" sz="2400" dirty="0">
                <a:latin typeface="Calibri" pitchFamily="34" charset="0"/>
              </a:rPr>
              <a:t>страниц по </a:t>
            </a:r>
            <a:r>
              <a:rPr lang="ru-RU" altLang="ru-RU" sz="2400" dirty="0" smtClean="0">
                <a:latin typeface="Calibri" pitchFamily="34" charset="0"/>
              </a:rPr>
              <a:t>50 </a:t>
            </a:r>
            <a:r>
              <a:rPr lang="ru-RU" altLang="ru-RU" sz="2400" dirty="0">
                <a:latin typeface="Calibri" pitchFamily="34" charset="0"/>
              </a:rPr>
              <a:t>строк, в каждой строке записано по </a:t>
            </a:r>
            <a:r>
              <a:rPr lang="ru-RU" altLang="ru-RU" sz="2400" dirty="0" smtClean="0">
                <a:latin typeface="Calibri" pitchFamily="34" charset="0"/>
              </a:rPr>
              <a:t>70 </a:t>
            </a:r>
            <a:r>
              <a:rPr lang="ru-RU" altLang="ru-RU" sz="2400" dirty="0">
                <a:latin typeface="Calibri" pitchFamily="34" charset="0"/>
              </a:rPr>
              <a:t>символов. Информационный объём всего сообщения равен </a:t>
            </a:r>
            <a:r>
              <a:rPr lang="ru-RU" altLang="ru-RU" sz="2400" dirty="0" smtClean="0">
                <a:latin typeface="Calibri" pitchFamily="34" charset="0"/>
              </a:rPr>
              <a:t>87500 </a:t>
            </a:r>
            <a:r>
              <a:rPr lang="ru-RU" altLang="ru-RU" sz="2400" dirty="0">
                <a:latin typeface="Calibri" pitchFamily="34" charset="0"/>
              </a:rPr>
              <a:t>байтам. Сколько двоичных разрядов было использовано на кодирование одного символа?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3"/>
          <p:cNvSpPr>
            <a:spLocks noGrp="1"/>
          </p:cNvSpPr>
          <p:nvPr>
            <p:ph type="title"/>
          </p:nvPr>
        </p:nvSpPr>
        <p:spPr>
          <a:xfrm>
            <a:off x="571472" y="1428736"/>
            <a:ext cx="7643812" cy="633412"/>
          </a:xfrm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Ключевые слова</a:t>
            </a:r>
          </a:p>
        </p:txBody>
      </p:sp>
      <p:sp>
        <p:nvSpPr>
          <p:cNvPr id="7171" name="Объект 4"/>
          <p:cNvSpPr>
            <a:spLocks noGrp="1"/>
          </p:cNvSpPr>
          <p:nvPr>
            <p:ph idx="1"/>
          </p:nvPr>
        </p:nvSpPr>
        <p:spPr>
          <a:xfrm>
            <a:off x="500034" y="2357430"/>
            <a:ext cx="7643812" cy="194468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кодовая таблица</a:t>
            </a: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восьмиразрядный двоичный код</a:t>
            </a: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информационный объём текста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Grp="1" noChangeArrowheads="1"/>
          </p:cNvSpPr>
          <p:nvPr>
            <p:ph idx="1"/>
          </p:nvPr>
        </p:nvSpPr>
        <p:spPr bwMode="auto">
          <a:xfrm>
            <a:off x="467544" y="1700808"/>
            <a:ext cx="82296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dirty="0">
                <a:latin typeface="Calibri" pitchFamily="34" charset="0"/>
              </a:rPr>
              <a:t>В текстовом режиме экран монитора компьютера обычно разбивается на </a:t>
            </a:r>
            <a:r>
              <a:rPr lang="ru-RU" altLang="ru-RU" sz="2400" dirty="0" smtClean="0">
                <a:latin typeface="Calibri" pitchFamily="34" charset="0"/>
              </a:rPr>
              <a:t>30 </a:t>
            </a:r>
            <a:r>
              <a:rPr lang="ru-RU" altLang="ru-RU" sz="2400" dirty="0">
                <a:latin typeface="Calibri" pitchFamily="34" charset="0"/>
              </a:rPr>
              <a:t>строк по </a:t>
            </a:r>
            <a:r>
              <a:rPr lang="ru-RU" altLang="ru-RU" sz="2400" dirty="0" smtClean="0">
                <a:latin typeface="Calibri" pitchFamily="34" charset="0"/>
              </a:rPr>
              <a:t>90 </a:t>
            </a:r>
            <a:r>
              <a:rPr lang="ru-RU" altLang="ru-RU" sz="2400" dirty="0">
                <a:latin typeface="Calibri" pitchFamily="34" charset="0"/>
              </a:rPr>
              <a:t>символов в строке. Определите объём текста, занимающего весь экран монитора, в кодировке </a:t>
            </a:r>
            <a:r>
              <a:rPr lang="ru-RU" altLang="ru-RU" sz="2800" b="1" dirty="0" err="1">
                <a:latin typeface="Times New Roman" pitchFamily="18" charset="0"/>
                <a:cs typeface="Times New Roman" pitchFamily="18" charset="0"/>
              </a:rPr>
              <a:t>Unicode</a:t>
            </a:r>
            <a:r>
              <a:rPr lang="ru-RU" altLang="ru-RU" sz="2400" dirty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>
                <a:latin typeface="+mj-lt"/>
              </a:rPr>
              <a:t>§ 4.6 </a:t>
            </a:r>
            <a:r>
              <a:rPr lang="ru-RU" dirty="0" smtClean="0">
                <a:latin typeface="+mj-lt"/>
              </a:rPr>
              <a:t>,</a:t>
            </a:r>
            <a:endParaRPr lang="ru-RU" dirty="0" smtClean="0">
              <a:latin typeface="+mj-lt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+mj-lt"/>
              </a:rPr>
              <a:t>Подготовить материалы для реферата </a:t>
            </a:r>
            <a:r>
              <a:rPr lang="ru-RU" dirty="0" smtClean="0">
                <a:latin typeface="+mj-lt"/>
              </a:rPr>
              <a:t>:</a:t>
            </a:r>
            <a:endParaRPr lang="ru-RU" dirty="0" smtClean="0">
              <a:latin typeface="+mj-lt"/>
            </a:endParaRPr>
          </a:p>
          <a:p>
            <a:pPr>
              <a:buNone/>
            </a:pPr>
            <a:r>
              <a:rPr lang="ru-RU" dirty="0" smtClean="0">
                <a:latin typeface="+mj-lt"/>
              </a:rPr>
              <a:t>«Этапы развития </a:t>
            </a:r>
            <a:r>
              <a:rPr lang="ru-RU" dirty="0" smtClean="0">
                <a:latin typeface="+mj-lt"/>
              </a:rPr>
              <a:t>компьютерной техники»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 по пунктам 8-13 на стр. 197 - 198.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857364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урок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Познакомиться с кодовыми таблицами</a:t>
            </a:r>
          </a:p>
          <a:p>
            <a:r>
              <a:rPr lang="ru-RU" dirty="0" smtClean="0"/>
              <a:t>Научиться </a:t>
            </a:r>
            <a:r>
              <a:rPr lang="ru-RU" dirty="0" smtClean="0"/>
              <a:t>находить информационный объем текста</a:t>
            </a:r>
          </a:p>
          <a:p>
            <a:r>
              <a:rPr lang="ru-RU" dirty="0" smtClean="0"/>
              <a:t>Научиться оценивать количественные параметры текстовых документов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2"/>
          <p:cNvSpPr>
            <a:spLocks/>
          </p:cNvSpPr>
          <p:nvPr/>
        </p:nvSpPr>
        <p:spPr bwMode="auto">
          <a:xfrm>
            <a:off x="214282" y="1000108"/>
            <a:ext cx="892971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Представление текстовой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информации</a:t>
            </a:r>
          </a:p>
          <a:p>
            <a:pPr algn="ctr">
              <a:lnSpc>
                <a:spcPct val="80000"/>
              </a:lnSpc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в памяти компьютера</a:t>
            </a: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357158" y="1928802"/>
            <a:ext cx="842968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182563" algn="just"/>
            <a:r>
              <a:rPr lang="ru-RU" sz="2200" dirty="0"/>
              <a:t>Текст состоит из символов - букв, цифр, знаков препинания и  т.  д.,  которые компьютер различает по их </a:t>
            </a:r>
            <a:r>
              <a:rPr lang="ru-RU" sz="2200" b="1" dirty="0"/>
              <a:t>двоичному коду</a:t>
            </a:r>
            <a:r>
              <a:rPr lang="ru-RU" sz="2200" dirty="0"/>
              <a:t>.</a:t>
            </a: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2763" y="3200517"/>
            <a:ext cx="8460432" cy="2645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571472" y="1785926"/>
            <a:ext cx="486462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N=2</a:t>
            </a:r>
            <a:r>
              <a:rPr lang="en-US" sz="7200" baseline="30000" dirty="0" smtClean="0"/>
              <a:t>i</a:t>
            </a:r>
            <a:endParaRPr lang="ru-RU" sz="7200" baseline="30000" dirty="0"/>
          </a:p>
        </p:txBody>
      </p:sp>
      <p:sp>
        <p:nvSpPr>
          <p:cNvPr id="5" name="Text Box 5"/>
          <p:cNvSpPr txBox="1">
            <a:spLocks noGrp="1" noChangeArrowheads="1"/>
          </p:cNvSpPr>
          <p:nvPr>
            <p:ph idx="1"/>
          </p:nvPr>
        </p:nvSpPr>
        <p:spPr bwMode="auto">
          <a:xfrm>
            <a:off x="755576" y="4149080"/>
            <a:ext cx="756084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182563">
              <a:buNone/>
            </a:pPr>
            <a:r>
              <a:rPr lang="ru-RU" sz="2200" dirty="0"/>
              <a:t>Соответствие между изображениями символов и кодами символов устанавливается с помощью </a:t>
            </a:r>
            <a:r>
              <a:rPr lang="ru-RU" sz="2200" b="1" dirty="0"/>
              <a:t>кодовых таблиц</a:t>
            </a:r>
            <a:r>
              <a:rPr lang="ru-RU" sz="2200" dirty="0"/>
              <a:t>.</a:t>
            </a: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2551463" y="2799932"/>
            <a:ext cx="6388172" cy="1154162"/>
          </a:xfrm>
          <a:prstGeom prst="rect">
            <a:avLst/>
          </a:prstGeom>
          <a:noFill/>
        </p:spPr>
        <p:txBody>
          <a:bodyPr vert="horz" wrap="square" lIns="0" rIns="0" bIns="0" rtlCol="0" anchor="b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ru-RU" sz="7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8</a:t>
            </a:r>
            <a:r>
              <a:rPr kumimoji="0" lang="ru-RU" sz="7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=256</a:t>
            </a:r>
            <a:endParaRPr kumimoji="0" lang="ru-RU" sz="7200" b="0" i="0" u="none" strike="noStrike" kern="1200" cap="none" spc="0" normalizeH="0" baseline="3000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987531" y="1924044"/>
            <a:ext cx="2727325" cy="430213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 dirty="0"/>
              <a:t>Кодовая таблица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140056" y="2789232"/>
            <a:ext cx="4608512" cy="465137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/>
              <a:t>0 – 32 </a:t>
            </a:r>
            <a:r>
              <a:rPr lang="ru-RU" sz="2200"/>
              <a:t>-</a:t>
            </a:r>
            <a:r>
              <a:rPr lang="ru-RU" sz="2200" b="1"/>
              <a:t> </a:t>
            </a:r>
            <a:r>
              <a:rPr lang="ru-RU" sz="2200"/>
              <a:t>управляющие символы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3140056" y="3436932"/>
            <a:ext cx="4608512" cy="1135062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/>
              <a:t>33 – 127 </a:t>
            </a:r>
            <a:r>
              <a:rPr lang="ru-RU" sz="2200"/>
              <a:t>–</a:t>
            </a:r>
            <a:r>
              <a:rPr lang="ru-RU" sz="2200" b="1"/>
              <a:t> </a:t>
            </a:r>
            <a:r>
              <a:rPr lang="ru-RU" sz="2200"/>
              <a:t>латинские буквы, знаки препинания, цифры, знаки арифметических операций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140056" y="4660894"/>
            <a:ext cx="4608512" cy="8001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/>
              <a:t>128 – 256 </a:t>
            </a:r>
            <a:r>
              <a:rPr lang="ru-RU" sz="2200"/>
              <a:t>–</a:t>
            </a:r>
            <a:r>
              <a:rPr lang="ru-RU" sz="2200" b="1"/>
              <a:t> </a:t>
            </a:r>
            <a:r>
              <a:rPr lang="ru-RU" sz="2200"/>
              <a:t>буквы национального</a:t>
            </a:r>
          </a:p>
          <a:p>
            <a:r>
              <a:rPr lang="ru-RU" sz="2200"/>
              <a:t>алфавита</a:t>
            </a:r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auto">
          <a:xfrm flipV="1">
            <a:off x="2347893" y="2428869"/>
            <a:ext cx="0" cy="2663825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Line 14"/>
          <p:cNvSpPr>
            <a:spLocks noChangeShapeType="1"/>
          </p:cNvSpPr>
          <p:nvPr/>
        </p:nvSpPr>
        <p:spPr bwMode="auto">
          <a:xfrm rot="-5400000" flipH="1" flipV="1">
            <a:off x="2743975" y="2609050"/>
            <a:ext cx="0" cy="792163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 rot="-5400000" flipH="1" flipV="1">
            <a:off x="2743975" y="3472650"/>
            <a:ext cx="0" cy="792163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 rot="-5400000" flipH="1" flipV="1">
            <a:off x="2743975" y="4696612"/>
            <a:ext cx="0" cy="792163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857356" y="2643182"/>
            <a:ext cx="6072187" cy="200025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TextBox 18"/>
          <p:cNvSpPr txBox="1">
            <a:spLocks noChangeArrowheads="1"/>
          </p:cNvSpPr>
          <p:nvPr/>
        </p:nvSpPr>
        <p:spPr bwMode="auto">
          <a:xfrm>
            <a:off x="500034" y="3214686"/>
            <a:ext cx="1143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ASCII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042988" y="2133600"/>
            <a:ext cx="79216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/>
            <a:r>
              <a:rPr lang="ru-RU" sz="2200"/>
              <a:t>Соответствие между изображениями символов и кодами символов устанавливается с помощью </a:t>
            </a:r>
            <a:r>
              <a:rPr lang="ru-RU" sz="2200" b="1"/>
              <a:t>кодовых таблиц</a:t>
            </a:r>
            <a:r>
              <a:rPr lang="ru-RU" sz="2200"/>
              <a:t>.</a:t>
            </a: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857224" y="785794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ctr"/>
            <a:r>
              <a:rPr lang="ru-RU" sz="2200" b="1" dirty="0"/>
              <a:t>Фрагмент кодовой таблицы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ASCII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734" name="Group 350"/>
          <p:cNvGraphicFramePr>
            <a:graphicFrameLocks noGrp="1"/>
          </p:cNvGraphicFramePr>
          <p:nvPr/>
        </p:nvGraphicFramePr>
        <p:xfrm>
          <a:off x="571472" y="1285855"/>
          <a:ext cx="7991476" cy="5294955"/>
        </p:xfrm>
        <a:graphic>
          <a:graphicData uri="http://schemas.openxmlformats.org/drawingml/2006/table">
            <a:tbl>
              <a:tblPr/>
              <a:tblGrid>
                <a:gridCol w="1184285"/>
                <a:gridCol w="1479540"/>
                <a:gridCol w="1332729"/>
                <a:gridCol w="1182653"/>
                <a:gridCol w="1481172"/>
                <a:gridCol w="1331097"/>
              </a:tblGrid>
              <a:tr h="6210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Символ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Десятичный код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Двоичный код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Символ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Десятичный код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Двоичный код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35953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Пробел</a:t>
                      </a:r>
                    </a:p>
                  </a:txBody>
                  <a:tcPr horzOverflow="overflow">
                    <a:lnL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00100000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48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00110000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35953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!</a:t>
                      </a:r>
                    </a:p>
                  </a:txBody>
                  <a:tcPr horzOverflow="overflow">
                    <a:lnL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00100001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49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00110001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35953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#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35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00100011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00110010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35953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$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36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00100100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00110011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35953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00101010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00110100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35953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=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00101011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00110101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35953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00101100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00110110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35953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45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00101101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00110111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35953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_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46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00101110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56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00111000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35953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47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00101111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57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00111001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35953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65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010000001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78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01001110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35953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66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01000010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79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010001111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35953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67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01000011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01010000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6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89" grpId="1"/>
      <p:bldP spid="16398" grpId="0"/>
      <p:bldP spid="1639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042988" y="2133600"/>
            <a:ext cx="79216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/>
            <a:r>
              <a:rPr lang="ru-RU" sz="2200"/>
              <a:t>Соответствие между изображениями символов и кодами символов устанавливается с помощью </a:t>
            </a:r>
            <a:r>
              <a:rPr lang="ru-RU" sz="2200" b="1"/>
              <a:t>кодовых таблиц</a:t>
            </a:r>
            <a:r>
              <a:rPr lang="ru-RU" sz="2200"/>
              <a:t>.</a:t>
            </a:r>
          </a:p>
        </p:txBody>
      </p:sp>
      <p:sp>
        <p:nvSpPr>
          <p:cNvPr id="16694" name="Text Box 310"/>
          <p:cNvSpPr txBox="1">
            <a:spLocks noChangeArrowheads="1"/>
          </p:cNvSpPr>
          <p:nvPr/>
        </p:nvSpPr>
        <p:spPr bwMode="auto">
          <a:xfrm>
            <a:off x="1071538" y="1071546"/>
            <a:ext cx="78486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ctr"/>
            <a:r>
              <a:rPr lang="ru-RU" sz="2200" b="1" dirty="0"/>
              <a:t>Коды русских букв в разных кодировках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695" name="Group 311"/>
          <p:cNvGraphicFramePr>
            <a:graphicFrameLocks noGrp="1"/>
          </p:cNvGraphicFramePr>
          <p:nvPr/>
        </p:nvGraphicFramePr>
        <p:xfrm>
          <a:off x="1071563" y="1643063"/>
          <a:ext cx="7704137" cy="2773680"/>
        </p:xfrm>
        <a:graphic>
          <a:graphicData uri="http://schemas.openxmlformats.org/drawingml/2006/table">
            <a:tbl>
              <a:tblPr/>
              <a:tblGrid>
                <a:gridCol w="1370012"/>
                <a:gridCol w="1711325"/>
                <a:gridCol w="1541463"/>
                <a:gridCol w="1497012"/>
                <a:gridCol w="1584325"/>
              </a:tblGrid>
              <a:tr h="254000"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Символ </a:t>
                      </a:r>
                    </a:p>
                  </a:txBody>
                  <a:tcPr horzOverflow="overflow">
                    <a:lnL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Кодировка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Windows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КОИ-8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десятичный код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двоичный код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десятичный код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двоичный код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</a:t>
                      </a:r>
                    </a:p>
                  </a:txBody>
                  <a:tcPr horzOverflow="overflow">
                    <a:lnL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11000000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11100001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</a:t>
                      </a:r>
                    </a:p>
                  </a:txBody>
                  <a:tcPr horzOverflow="overflow">
                    <a:lnL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11000001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11100010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</a:t>
                      </a:r>
                    </a:p>
                  </a:txBody>
                  <a:tcPr horzOverflow="overflow">
                    <a:lnL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11000010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11110111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33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6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89" grpId="1"/>
      <p:bldP spid="166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365125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Стандарт кодирования символов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Unicode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позволяет пользоваться более чем двумя языками.  </a:t>
            </a:r>
          </a:p>
          <a:p>
            <a:pPr indent="365125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В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Unicode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каждый символ кодируется шестнадцатиразрядным двоичным кодом. Такое количество разрядов позволяет закодировать         65 536 различных символов: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indent="365125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= 65 536.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</TotalTime>
  <Words>910</Words>
  <Application>Microsoft Office PowerPoint</Application>
  <PresentationFormat>Экран (4:3)</PresentationFormat>
  <Paragraphs>211</Paragraphs>
  <Slides>22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Поток</vt:lpstr>
      <vt:lpstr>Формула</vt:lpstr>
      <vt:lpstr>Тема урока:</vt:lpstr>
      <vt:lpstr>Ключевые слова</vt:lpstr>
      <vt:lpstr>Цели урока:</vt:lpstr>
      <vt:lpstr>Презентация PowerPoint</vt:lpstr>
      <vt:lpstr>N=2i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</vt:lpstr>
      <vt:lpstr>Спасибо за урок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Информатика  8 класс</dc:title>
  <dc:creator>User</dc:creator>
  <cp:lastModifiedBy>AOSA</cp:lastModifiedBy>
  <cp:revision>32</cp:revision>
  <dcterms:created xsi:type="dcterms:W3CDTF">2015-04-06T20:10:01Z</dcterms:created>
  <dcterms:modified xsi:type="dcterms:W3CDTF">2023-01-02T10:00:22Z</dcterms:modified>
</cp:coreProperties>
</file>