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8" r:id="rId1"/>
  </p:sldMasterIdLst>
  <p:notesMasterIdLst>
    <p:notesMasterId r:id="rId18"/>
  </p:notesMasterIdLst>
  <p:handoutMasterIdLst>
    <p:handoutMasterId r:id="rId19"/>
  </p:handoutMasterIdLst>
  <p:sldIdLst>
    <p:sldId id="324" r:id="rId2"/>
    <p:sldId id="286" r:id="rId3"/>
    <p:sldId id="317" r:id="rId4"/>
    <p:sldId id="318" r:id="rId5"/>
    <p:sldId id="319" r:id="rId6"/>
    <p:sldId id="330" r:id="rId7"/>
    <p:sldId id="357" r:id="rId8"/>
    <p:sldId id="358" r:id="rId9"/>
    <p:sldId id="359" r:id="rId10"/>
    <p:sldId id="361" r:id="rId11"/>
    <p:sldId id="360" r:id="rId12"/>
    <p:sldId id="331" r:id="rId13"/>
    <p:sldId id="332" r:id="rId14"/>
    <p:sldId id="320" r:id="rId15"/>
    <p:sldId id="321" r:id="rId16"/>
    <p:sldId id="322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8E1A6"/>
    <a:srgbClr val="FFFF79"/>
    <a:srgbClr val="A6320E"/>
    <a:srgbClr val="FFFFCC"/>
    <a:srgbClr val="DBD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9838" autoAdjust="0"/>
    <p:restoredTop sz="86323" autoAdjust="0"/>
  </p:normalViewPr>
  <p:slideViewPr>
    <p:cSldViewPr>
      <p:cViewPr>
        <p:scale>
          <a:sx n="81" d="100"/>
          <a:sy n="81" d="100"/>
        </p:scale>
        <p:origin x="-88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-2520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58D33B2-DD3C-4698-A741-C8DB4288347C}" type="datetimeFigureOut">
              <a:rPr lang="ru-RU"/>
              <a:pPr>
                <a:defRPr/>
              </a:pPr>
              <a:t>02.01.2023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C71DC27-62F3-4519-B83E-718716ACBD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30417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9C4729C-DC6F-4FB3-AFD9-A8A30C11CCB3}" type="datetimeFigureOut">
              <a:rPr lang="ru-RU"/>
              <a:pPr>
                <a:defRPr/>
              </a:pPr>
              <a:t>02.01.2023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C69556-4CB7-4B40-8A80-3139E3FD98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949944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641690-C5F0-41EF-95DA-25C584827FBF}" type="datetimeFigureOut">
              <a:rPr lang="ru-RU" smtClean="0"/>
              <a:pPr>
                <a:defRPr/>
              </a:pPr>
              <a:t>02.01.2023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652988-C528-4793-809D-F182F902295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92907E-215E-49D8-9E15-739CF6CACF8B}" type="datetimeFigureOut">
              <a:rPr lang="ru-RU" smtClean="0"/>
              <a:pPr>
                <a:defRPr/>
              </a:pPr>
              <a:t>02.01.2023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9A4E4B-4CD9-4377-B1A6-D55A6430B09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0AF6395-FB26-4FF8-965F-B4FB2074EACB}" type="datetimeFigureOut">
              <a:rPr lang="ru-RU" smtClean="0"/>
              <a:pPr>
                <a:defRPr/>
              </a:pPr>
              <a:t>02.01.2023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F8EA03-89A6-4F3A-BC9D-6622481A838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0A194B-D4D1-45C4-9691-C9746CE631DE}" type="datetimeFigureOut">
              <a:rPr lang="ru-RU" smtClean="0"/>
              <a:pPr>
                <a:defRPr/>
              </a:pPr>
              <a:t>02.01.2023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50000-DFCA-4498-9A22-97070EC2118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C4F655-1BB4-41E8-AAA8-DA350DBCDE9A}" type="datetimeFigureOut">
              <a:rPr lang="ru-RU" smtClean="0"/>
              <a:pPr>
                <a:defRPr/>
              </a:pPr>
              <a:t>02.01.2023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34D783-EDD2-458E-BA9B-E2D084B4E00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94FB3C-C1E8-4E7A-B8AB-6D7AAC32EE2D}" type="datetimeFigureOut">
              <a:rPr lang="ru-RU" smtClean="0"/>
              <a:pPr>
                <a:defRPr/>
              </a:pPr>
              <a:t>02.01.2023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D1FBCD-A303-462D-ACDC-DEEEA0DFDA1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9EF065-4CCD-4801-A700-09B21043EC5A}" type="datetimeFigureOut">
              <a:rPr lang="ru-RU" smtClean="0"/>
              <a:pPr>
                <a:defRPr/>
              </a:pPr>
              <a:t>02.01.2023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553DE6-B6CB-407B-B4F3-D8CBF64DDBF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7DBE87-C7B2-4DA7-88C3-032643D0268F}" type="datetimeFigureOut">
              <a:rPr lang="ru-RU" smtClean="0"/>
              <a:pPr>
                <a:defRPr/>
              </a:pPr>
              <a:t>02.01.2023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33920E-4AA6-4302-B0B7-1D666C99D1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BDEBB7-CB90-46FB-BAD6-94ECFAC689FB}" type="datetimeFigureOut">
              <a:rPr lang="ru-RU" smtClean="0"/>
              <a:pPr>
                <a:defRPr/>
              </a:pPr>
              <a:t>02.01.2023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666380-3095-43D5-A17C-399E18BF332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71E71A-3994-4EF9-A0C8-46C36C48A577}" type="datetimeFigureOut">
              <a:rPr lang="ru-RU" smtClean="0"/>
              <a:pPr>
                <a:defRPr/>
              </a:pPr>
              <a:t>02.01.2023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DE9A04-C39A-4CAB-B703-0ACBFA5BA4A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4AC291-11DE-4434-80D7-387A9BDE48E0}" type="datetimeFigureOut">
              <a:rPr lang="ru-RU" smtClean="0"/>
              <a:pPr>
                <a:defRPr/>
              </a:pPr>
              <a:t>02.01.2023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03C31E-A7B7-404D-BF91-6E1CCAC0EE2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C162342-E0C9-406E-933A-F142610E69B3}" type="datetimeFigureOut">
              <a:rPr lang="ru-RU" smtClean="0"/>
              <a:pPr>
                <a:defRPr/>
              </a:pPr>
              <a:t>02.01.2023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 smtClean="0"/>
              <a:t>Слайд </a:t>
            </a:r>
            <a:fld id="{D8FA7DA1-FAAA-4CDE-85A1-936B43D9099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0" y="0"/>
            <a:ext cx="9144000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69" r:id="rId1"/>
    <p:sldLayoutId id="2147483970" r:id="rId2"/>
    <p:sldLayoutId id="2147483971" r:id="rId3"/>
    <p:sldLayoutId id="2147483972" r:id="rId4"/>
    <p:sldLayoutId id="2147483973" r:id="rId5"/>
    <p:sldLayoutId id="2147483974" r:id="rId6"/>
    <p:sldLayoutId id="2147483975" r:id="rId7"/>
    <p:sldLayoutId id="2147483976" r:id="rId8"/>
    <p:sldLayoutId id="2147483977" r:id="rId9"/>
    <p:sldLayoutId id="2147483978" r:id="rId10"/>
    <p:sldLayoutId id="21474839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ovelylanguage.ru/grammar/rules/323-numerals-in-english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ovelylanguage.ru/for-kids/active-games/273-game-what-time-is-it-mr-wolf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71835" y="1844824"/>
            <a:ext cx="879798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36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5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«Применение </a:t>
            </a: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5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игровых технологий </a:t>
            </a: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5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на</a:t>
            </a:r>
          </a:p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5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уроках английского языка»</a:t>
            </a:r>
          </a:p>
        </p:txBody>
      </p:sp>
    </p:spTree>
    <p:extLst>
      <p:ext uri="{BB962C8B-B14F-4D97-AF65-F5344CB8AC3E}">
        <p14:creationId xmlns:p14="http://schemas.microsoft.com/office/powerpoint/2010/main" xmlns="" val="394124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ru-RU" dirty="0"/>
              <a:t>и </a:t>
            </a:r>
            <a:r>
              <a:rPr lang="ru-RU" dirty="0" err="1"/>
              <a:t>компетентностно-ориентированном</a:t>
            </a:r>
            <a:r>
              <a:rPr lang="ru-RU" dirty="0"/>
              <a:t> подходах, является </a:t>
            </a:r>
            <a:r>
              <a:rPr lang="ru-RU" u="sng" dirty="0" err="1"/>
              <a:t>коучинг</a:t>
            </a:r>
            <a:r>
              <a:rPr lang="ru-RU" u="sng" dirty="0"/>
              <a:t>.</a:t>
            </a:r>
            <a:r>
              <a:rPr lang="ru-RU" dirty="0"/>
              <a:t> По мнению </a:t>
            </a:r>
            <a:r>
              <a:rPr lang="ru-RU" dirty="0" err="1"/>
              <a:t>Тимоти</a:t>
            </a:r>
            <a:r>
              <a:rPr lang="ru-RU" dirty="0"/>
              <a:t> </a:t>
            </a:r>
            <a:r>
              <a:rPr lang="ru-RU" dirty="0" err="1"/>
              <a:t>Голви</a:t>
            </a:r>
            <a:r>
              <a:rPr lang="ru-RU" dirty="0"/>
              <a:t>, </a:t>
            </a:r>
            <a:r>
              <a:rPr lang="ru-RU" dirty="0" err="1"/>
              <a:t>коучинг</a:t>
            </a:r>
            <a:r>
              <a:rPr lang="ru-RU" dirty="0"/>
              <a:t> – это раскрытие потенциала человека с целью максимального повышения его эффективности; </a:t>
            </a:r>
            <a:r>
              <a:rPr lang="ru-RU" dirty="0" err="1"/>
              <a:t>коучинг</a:t>
            </a:r>
            <a:r>
              <a:rPr lang="ru-RU" dirty="0"/>
              <a:t> не учит, а помогает учиться. </a:t>
            </a:r>
            <a:br>
              <a:rPr lang="ru-RU" dirty="0"/>
            </a:br>
            <a:r>
              <a:rPr lang="ru-RU" u="sng" dirty="0"/>
              <a:t>Приведу пример </a:t>
            </a:r>
            <a:r>
              <a:rPr lang="ru-RU" u="sng" dirty="0" err="1"/>
              <a:t>коучинга</a:t>
            </a:r>
            <a:r>
              <a:rPr lang="ru-RU" u="sng" dirty="0"/>
              <a:t>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Ученики дома работал с текстом и разбирал новую лексику. На уроке мы проработали текст, проделали ряд упражнений, в том числе из серии </a:t>
            </a:r>
            <a:r>
              <a:rPr lang="ru-RU" dirty="0" err="1"/>
              <a:t>true</a:t>
            </a:r>
            <a:r>
              <a:rPr lang="ru-RU" dirty="0"/>
              <a:t>/</a:t>
            </a:r>
            <a:r>
              <a:rPr lang="ru-RU" dirty="0" err="1"/>
              <a:t>false</a:t>
            </a:r>
            <a:r>
              <a:rPr lang="ru-RU" dirty="0"/>
              <a:t> </a:t>
            </a:r>
            <a:r>
              <a:rPr lang="ru-RU" dirty="0" err="1"/>
              <a:t>sentences</a:t>
            </a:r>
            <a:r>
              <a:rPr lang="ru-RU" dirty="0"/>
              <a:t> на проверку понимания и т.д. И далее мы выходим на пересказ этого текста, сопровождаемый выражением собственного мнения ученика о прочитанном и его комментариями.</a:t>
            </a:r>
          </a:p>
          <a:p>
            <a:r>
              <a:rPr lang="ru-RU" dirty="0"/>
              <a:t>И перед этим этапом я задаю ученику вопросы на английском языке:</a:t>
            </a:r>
          </a:p>
          <a:p>
            <a:pPr lvl="0"/>
            <a:r>
              <a:rPr lang="ru-RU" dirty="0"/>
              <a:t>Что будет хорошим результатом в конце пересказа?</a:t>
            </a:r>
          </a:p>
          <a:p>
            <a:pPr lvl="0"/>
            <a:r>
              <a:rPr lang="ru-RU" dirty="0"/>
              <a:t>Что может помочь успешно пересказать текст и высказать свое мнение?</a:t>
            </a:r>
          </a:p>
          <a:p>
            <a:pPr lvl="0"/>
            <a:r>
              <a:rPr lang="ru-RU" dirty="0"/>
              <a:t>А что еще? А еще какие нюансы?</a:t>
            </a:r>
          </a:p>
          <a:p>
            <a:r>
              <a:rPr lang="ru-RU" dirty="0"/>
              <a:t>Ученик сам проговаривает для себя критерии хорошего результата: например, использование новой лексики, грамотно подобранные грамматические времена, произношение на определенном уровне, опора на  факты и информацию из текста и пр.</a:t>
            </a:r>
          </a:p>
          <a:p>
            <a:r>
              <a:rPr lang="ru-RU" dirty="0"/>
              <a:t>Далее он говорит, а я, уже из классической роли учителя-эксперта, слушаю и фиксирую ошибки.</a:t>
            </a:r>
          </a:p>
          <a:p>
            <a:r>
              <a:rPr lang="ru-RU" dirty="0"/>
              <a:t>Когда он завершает, я спрашиваю:</a:t>
            </a:r>
          </a:p>
          <a:p>
            <a:pPr lvl="0"/>
            <a:r>
              <a:rPr lang="ru-RU" dirty="0"/>
              <a:t>Что получилось хорошо в пересказе?</a:t>
            </a:r>
          </a:p>
          <a:p>
            <a:pPr lvl="0"/>
            <a:r>
              <a:rPr lang="ru-RU" dirty="0"/>
              <a:t>Насколько Вы удовлетворены своим пересказом по шкале от 1 до 10?</a:t>
            </a:r>
          </a:p>
          <a:p>
            <a:pPr lvl="0"/>
            <a:r>
              <a:rPr lang="ru-RU" dirty="0"/>
              <a:t> </a:t>
            </a:r>
          </a:p>
          <a:p>
            <a:r>
              <a:rPr lang="ru-RU" dirty="0"/>
              <a:t>Он отвечает, что на 5. Я спрашиваю: «А что можно было бы сделать лучше, чтобы это было больше чем 5?» Он высказывает свое мнение.</a:t>
            </a:r>
          </a:p>
          <a:p>
            <a:r>
              <a:rPr lang="ru-RU" dirty="0"/>
              <a:t>Вывод по результатам такого </a:t>
            </a:r>
            <a:r>
              <a:rPr lang="ru-RU" dirty="0" err="1"/>
              <a:t>коучингового</a:t>
            </a:r>
            <a:r>
              <a:rPr lang="ru-RU" dirty="0"/>
              <a:t> внедрения для меня такой: эти вопросы реально повышают осознанность и ответственность ученика конкретно за реализацию поставленной задачи. Список критериев, которые он обозначил САМ в начале и при этом держал в голове, позволили ему действительно меньше допустить ошибок, и сделать свою речь более правильной по грамматике и насыщенной по лексике и информации. Если я раньше сама акцентировала внимание студентов на необходимой фокусировке, то сейчас ответственность была передана ученику, и он работал не над моими задачами, а над своими собственными. Даже в таком небольшом объеме это существенно повысило качество его монолога.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u="sng" dirty="0"/>
              <a:t>Использование стихотворений и песен</a:t>
            </a:r>
            <a:r>
              <a:rPr lang="ru-RU" dirty="0"/>
              <a:t> позволяет учащимся также запоминать определённые грамматические конструкции, лексику, необходимые для развития речи. Например</a:t>
            </a:r>
            <a:r>
              <a:rPr lang="en-US" dirty="0"/>
              <a:t>, </a:t>
            </a:r>
            <a:r>
              <a:rPr lang="ru-RU" dirty="0"/>
              <a:t>во время формирования лексических навыков говорения</a:t>
            </a:r>
            <a:r>
              <a:rPr lang="en-US" dirty="0"/>
              <a:t>, </a:t>
            </a:r>
            <a:r>
              <a:rPr lang="ru-RU" dirty="0"/>
              <a:t>изучения дней недели в</a:t>
            </a:r>
            <a:r>
              <a:rPr lang="en-US" dirty="0"/>
              <a:t> 3 </a:t>
            </a:r>
            <a:r>
              <a:rPr lang="ru-RU" dirty="0"/>
              <a:t>классе используется следующее стихотворение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My week</a:t>
            </a:r>
            <a:br>
              <a:rPr lang="en-US" dirty="0"/>
            </a:br>
            <a:r>
              <a:rPr lang="en-US" dirty="0"/>
              <a:t>- Dick, let’s play hide-and-seek.</a:t>
            </a:r>
            <a:br>
              <a:rPr lang="en-US" dirty="0"/>
            </a:br>
            <a:r>
              <a:rPr lang="en-US" dirty="0"/>
              <a:t>- Oh, no, I’m very busy every week.</a:t>
            </a:r>
            <a:br>
              <a:rPr lang="en-US" dirty="0"/>
            </a:br>
            <a:r>
              <a:rPr lang="en-US" dirty="0"/>
              <a:t>- I go to the cinema on Sunday,</a:t>
            </a:r>
            <a:br>
              <a:rPr lang="en-US" dirty="0"/>
            </a:br>
            <a:r>
              <a:rPr lang="en-US" dirty="0"/>
              <a:t>- I go to the theatre on Monday, </a:t>
            </a:r>
            <a:br>
              <a:rPr lang="en-US" dirty="0"/>
            </a:br>
            <a:r>
              <a:rPr lang="en-US" dirty="0"/>
              <a:t>- I go to the park on Tuesday,</a:t>
            </a:r>
            <a:br>
              <a:rPr lang="en-US" dirty="0"/>
            </a:br>
            <a:r>
              <a:rPr lang="en-US" dirty="0"/>
              <a:t>- I go to the stadium on Wednesday,</a:t>
            </a:r>
            <a:br>
              <a:rPr lang="en-US" dirty="0"/>
            </a:br>
            <a:r>
              <a:rPr lang="en-US" dirty="0"/>
              <a:t>- I go to the concert on Thursday,</a:t>
            </a:r>
            <a:br>
              <a:rPr lang="en-US" dirty="0"/>
            </a:br>
            <a:r>
              <a:rPr lang="en-US" dirty="0"/>
              <a:t>- I go to the circus on Friday,</a:t>
            </a:r>
            <a:br>
              <a:rPr lang="en-US" dirty="0"/>
            </a:br>
            <a:r>
              <a:rPr lang="en-US" dirty="0"/>
              <a:t>- I go to the country on Saturday.</a:t>
            </a:r>
            <a:br>
              <a:rPr lang="en-US" dirty="0"/>
            </a:b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 l="6445" r="1855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Игра – по порядку становись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ru-RU" dirty="0" smtClean="0"/>
              <a:t>Раздаем </a:t>
            </a:r>
            <a:r>
              <a:rPr lang="ru-RU" dirty="0"/>
              <a:t>детям карточки на которых изображена цифра и написано </a:t>
            </a:r>
            <a:r>
              <a:rPr lang="ru-RU" dirty="0">
                <a:solidFill>
                  <a:schemeClr val="tx1"/>
                </a:solidFill>
                <a:hlinkClick r:id="rId3" tooltip="Числительное в английском языке"/>
              </a:rPr>
              <a:t>числительное по английски</a:t>
            </a:r>
            <a:r>
              <a:rPr lang="ru-RU" dirty="0"/>
              <a:t>. Затем учитель просит их выстроиться  по порядку, согласно их карточкам. Заранее развешиваем на стене карточки с цифрами, чтобы было ясно, где кому стоять, дабы избежать неразберихи.</a:t>
            </a:r>
          </a:p>
          <a:p>
            <a:r>
              <a:rPr lang="ru-RU" dirty="0"/>
              <a:t>В процессе игры помогаем сориентироваться запутавшимся детям.  В конце подводим итог - громко пересчитываем всех.</a:t>
            </a:r>
          </a:p>
          <a:p>
            <a:r>
              <a:rPr lang="ru-RU" dirty="0"/>
              <a:t>Детям понравится эта игра, в ней можно побегать и посоревноваться кто первый встанет на свое место.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 l="6445" r="1855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u="sng" dirty="0" smtClean="0">
                <a:hlinkClick r:id="rId3"/>
              </a:rPr>
              <a:t>Игра</a:t>
            </a:r>
            <a:r>
              <a:rPr lang="en-US" sz="2800" u="sng" smtClean="0">
                <a:hlinkClick r:id="rId3"/>
              </a:rPr>
              <a:t> - "C</a:t>
            </a:r>
            <a:r>
              <a:rPr lang="ru-RU" sz="2800" u="sng" dirty="0" smtClean="0">
                <a:hlinkClick r:id="rId3"/>
              </a:rPr>
              <a:t>колько времени</a:t>
            </a:r>
            <a:r>
              <a:rPr lang="en-US" sz="2800" u="sng" smtClean="0">
                <a:hlinkClick r:id="rId3"/>
              </a:rPr>
              <a:t>, </a:t>
            </a:r>
            <a:r>
              <a:rPr lang="ru-RU" sz="2800" u="sng" dirty="0" smtClean="0">
                <a:hlinkClick r:id="rId3"/>
              </a:rPr>
              <a:t>Мистер Волк</a:t>
            </a:r>
            <a:r>
              <a:rPr lang="en-US" sz="2800" u="sng" smtClean="0">
                <a:hlinkClick r:id="rId3"/>
              </a:rPr>
              <a:t>?" - What time is it, Mr Wolf?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/>
              <a:t> </a:t>
            </a:r>
            <a:endParaRPr lang="ru-RU" dirty="0"/>
          </a:p>
          <a:p>
            <a:pPr>
              <a:buNone/>
            </a:pPr>
            <a:r>
              <a:rPr lang="ru-RU" dirty="0"/>
              <a:t>Сначала учителю необходимо научить детей как правильно спрашивать который сейчас час: "What time is it?"</a:t>
            </a:r>
          </a:p>
          <a:p>
            <a:pPr>
              <a:buNone/>
            </a:pPr>
            <a:r>
              <a:rPr lang="ru-RU" dirty="0"/>
              <a:t>Затем как отвечать 1 час, 2 часа и так далее. </a:t>
            </a:r>
            <a:r>
              <a:rPr lang="en-US"/>
              <a:t>It is 1 o'clock, It is 2 o'clock  ...</a:t>
            </a:r>
            <a:endParaRPr lang="ru-RU" dirty="0"/>
          </a:p>
          <a:p>
            <a:pPr>
              <a:buNone/>
            </a:pPr>
            <a:r>
              <a:rPr lang="ru-RU" dirty="0"/>
              <a:t>Наконец начинаем игру, для этого все дети выстраиваются  в линию около стены. «Мистер Волк» встает на середину комнаты, спиной к игрокам. Цель волка поймать кого-нибудь себе на обед</a:t>
            </a:r>
            <a:r>
              <a:rPr lang="ru-RU" dirty="0" smtClean="0"/>
              <a:t>.</a:t>
            </a:r>
            <a:endParaRPr lang="ru-RU" dirty="0"/>
          </a:p>
          <a:p>
            <a:pPr>
              <a:buNone/>
            </a:pPr>
            <a:r>
              <a:rPr lang="ru-RU" dirty="0"/>
              <a:t>Дети громко кричат</a:t>
            </a:r>
            <a:r>
              <a:rPr lang="en-US"/>
              <a:t>:"What time is it, Mr Wolf?". </a:t>
            </a:r>
            <a:endParaRPr lang="ru-RU" dirty="0"/>
          </a:p>
          <a:p>
            <a:pPr>
              <a:buNone/>
            </a:pPr>
            <a:r>
              <a:rPr lang="ru-RU" dirty="0"/>
              <a:t>«Мистер волк» называет любое время от 1 до 12 часов, например: It is 12 o'clock.</a:t>
            </a:r>
          </a:p>
          <a:p>
            <a:pPr>
              <a:buNone/>
            </a:pPr>
            <a:r>
              <a:rPr lang="ru-RU" dirty="0"/>
              <a:t>Дети делают столько шагов вперед, сколько сказал мистер волк(например 4 часа, значит 4 шага по направлению к волку).</a:t>
            </a:r>
          </a:p>
          <a:p>
            <a:pPr>
              <a:buNone/>
            </a:pPr>
            <a:r>
              <a:rPr lang="ru-RU" dirty="0"/>
              <a:t>И так продолжается до тех пор, пока волк не решит, что дети подошли к нему достаточно близко, тогда на вопрос: "What time is it, Mr Wolf?" он отвечает: "It  is Dinner Time".</a:t>
            </a:r>
          </a:p>
          <a:p>
            <a:pPr>
              <a:buNone/>
            </a:pPr>
            <a:r>
              <a:rPr lang="ru-RU" dirty="0"/>
              <a:t>Дети бегут обратно к стене, откуда пришли, а волк пытается поймать кого-нибудь. Если волк заденет  ребенка до того, как тот достигнет стены, он становится новым мистером волком.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593304"/>
            <a:ext cx="8136904" cy="626469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000" b="1" dirty="0" smtClean="0"/>
              <a:t>На каждом уроке мною проводятся </a:t>
            </a:r>
            <a:r>
              <a:rPr lang="ru-RU" sz="2000" b="1" dirty="0" err="1" smtClean="0"/>
              <a:t>физминутки</a:t>
            </a:r>
            <a:r>
              <a:rPr lang="ru-RU" sz="2000" b="1" dirty="0" smtClean="0"/>
              <a:t> и зарядки для глаз</a:t>
            </a:r>
          </a:p>
          <a:p>
            <a:pPr algn="ctr">
              <a:buNone/>
            </a:pPr>
            <a:r>
              <a:rPr lang="ru-RU" sz="2000" b="1" dirty="0" smtClean="0"/>
              <a:t>Зарядка для глаз</a:t>
            </a:r>
          </a:p>
          <a:p>
            <a:pPr>
              <a:buNone/>
            </a:pPr>
            <a:r>
              <a:rPr lang="en-US" sz="2000" dirty="0" smtClean="0"/>
              <a:t>Look left, right</a:t>
            </a:r>
          </a:p>
          <a:p>
            <a:pPr>
              <a:buNone/>
            </a:pPr>
            <a:r>
              <a:rPr lang="en-US" sz="2000" dirty="0" smtClean="0"/>
              <a:t>Look up, look down</a:t>
            </a:r>
          </a:p>
          <a:p>
            <a:pPr>
              <a:buNone/>
            </a:pPr>
            <a:r>
              <a:rPr lang="en-US" sz="2000" dirty="0" smtClean="0"/>
              <a:t>Look around</a:t>
            </a:r>
          </a:p>
          <a:p>
            <a:pPr>
              <a:buNone/>
            </a:pPr>
            <a:r>
              <a:rPr lang="en-US" sz="2000" dirty="0" smtClean="0"/>
              <a:t>Look at your nose</a:t>
            </a:r>
          </a:p>
          <a:p>
            <a:pPr>
              <a:buNone/>
            </a:pPr>
            <a:r>
              <a:rPr lang="en-US" sz="2000" dirty="0" smtClean="0"/>
              <a:t>Close your eyes</a:t>
            </a:r>
          </a:p>
          <a:p>
            <a:pPr>
              <a:buNone/>
            </a:pPr>
            <a:r>
              <a:rPr lang="en-US" sz="2000" dirty="0" smtClean="0"/>
              <a:t>Open, wink and smile</a:t>
            </a:r>
          </a:p>
          <a:p>
            <a:pPr>
              <a:buNone/>
            </a:pPr>
            <a:r>
              <a:rPr lang="en-US" sz="2000" dirty="0" smtClean="0"/>
              <a:t>Your eyes are happy again.</a:t>
            </a:r>
          </a:p>
          <a:p>
            <a:pPr algn="ctr">
              <a:buNone/>
            </a:pPr>
            <a:r>
              <a:rPr lang="ru-RU" sz="2000" b="1" dirty="0" smtClean="0"/>
              <a:t>Физминутки</a:t>
            </a:r>
          </a:p>
          <a:p>
            <a:pPr>
              <a:buNone/>
            </a:pPr>
            <a:r>
              <a:rPr lang="en-US" sz="2000" dirty="0" smtClean="0"/>
              <a:t>Clap, clap, clap your hands</a:t>
            </a:r>
          </a:p>
          <a:p>
            <a:pPr>
              <a:buNone/>
            </a:pPr>
            <a:r>
              <a:rPr lang="en-US" sz="2000" dirty="0" smtClean="0"/>
              <a:t>Clap your hands together!</a:t>
            </a:r>
          </a:p>
          <a:p>
            <a:pPr>
              <a:buNone/>
            </a:pPr>
            <a:r>
              <a:rPr lang="en-US" sz="2000" dirty="0" smtClean="0"/>
              <a:t>Stamp, stamp, stamp your feet</a:t>
            </a:r>
          </a:p>
          <a:p>
            <a:pPr>
              <a:buNone/>
            </a:pPr>
            <a:r>
              <a:rPr lang="en-US" sz="2000" dirty="0" smtClean="0"/>
              <a:t>Stamp your feet together!</a:t>
            </a:r>
          </a:p>
          <a:p>
            <a:pPr>
              <a:buNone/>
            </a:pPr>
            <a:r>
              <a:rPr lang="en-US" sz="2000" dirty="0" smtClean="0"/>
              <a:t>Nod, nod, nod your head</a:t>
            </a:r>
          </a:p>
          <a:p>
            <a:pPr>
              <a:buNone/>
            </a:pPr>
            <a:r>
              <a:rPr lang="en-US" sz="2000" dirty="0" smtClean="0"/>
              <a:t>Nod your head together!</a:t>
            </a:r>
          </a:p>
          <a:p>
            <a:pPr>
              <a:buNone/>
            </a:pPr>
            <a:r>
              <a:rPr lang="en-US" sz="2000" dirty="0" smtClean="0"/>
              <a:t>Dance, dance, dance and dance</a:t>
            </a:r>
          </a:p>
          <a:p>
            <a:pPr>
              <a:buNone/>
            </a:pPr>
            <a:r>
              <a:rPr lang="en-US" sz="2000" dirty="0" smtClean="0"/>
              <a:t>Dance and dance together!</a:t>
            </a:r>
            <a:r>
              <a:rPr lang="ru-RU" sz="2000" dirty="0" smtClean="0"/>
              <a:t> </a:t>
            </a:r>
          </a:p>
          <a:p>
            <a:pPr algn="ctr"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/>
          </a:p>
        </p:txBody>
      </p:sp>
      <p:pic>
        <p:nvPicPr>
          <p:cNvPr id="7" name="Рисунок 6" descr="clap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228184" y="2060848"/>
            <a:ext cx="2376264" cy="19628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4556720" cy="61559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Физминутки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385392"/>
            <a:ext cx="8335268" cy="5472608"/>
          </a:xfrm>
        </p:spPr>
        <p:txBody>
          <a:bodyPr numCol="2">
            <a:normAutofit fontScale="85000" lnSpcReduction="10000"/>
          </a:bodyPr>
          <a:lstStyle/>
          <a:p>
            <a:pPr>
              <a:buFontTx/>
              <a:buNone/>
            </a:pPr>
            <a:endParaRPr lang="en-US" sz="2000" b="0" dirty="0" smtClean="0"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sz="2000" b="0" dirty="0" smtClean="0">
                <a:cs typeface="Times New Roman" pitchFamily="18" charset="0"/>
              </a:rPr>
              <a:t>Hands up!</a:t>
            </a:r>
            <a:r>
              <a:rPr lang="ru-RU" sz="2000" b="0" dirty="0" smtClean="0">
                <a:cs typeface="Times New Roman" pitchFamily="18" charset="0"/>
              </a:rPr>
              <a:t>               </a:t>
            </a:r>
          </a:p>
          <a:p>
            <a:pPr>
              <a:buFontTx/>
              <a:buNone/>
            </a:pPr>
            <a:r>
              <a:rPr lang="en-US" sz="2000" b="0" dirty="0" smtClean="0">
                <a:cs typeface="Times New Roman" pitchFamily="18" charset="0"/>
              </a:rPr>
              <a:t>Hands down!</a:t>
            </a:r>
          </a:p>
          <a:p>
            <a:pPr>
              <a:buFontTx/>
              <a:buNone/>
            </a:pPr>
            <a:r>
              <a:rPr lang="en-US" sz="2000" b="0" dirty="0" smtClean="0">
                <a:cs typeface="Times New Roman" pitchFamily="18" charset="0"/>
              </a:rPr>
              <a:t>Hands on hips!</a:t>
            </a:r>
          </a:p>
          <a:p>
            <a:pPr>
              <a:buFontTx/>
              <a:buNone/>
            </a:pPr>
            <a:r>
              <a:rPr lang="en-US" sz="2000" b="0" dirty="0" smtClean="0">
                <a:cs typeface="Times New Roman" pitchFamily="18" charset="0"/>
              </a:rPr>
              <a:t>Sit down!</a:t>
            </a:r>
          </a:p>
          <a:p>
            <a:pPr>
              <a:buFontTx/>
              <a:buNone/>
            </a:pPr>
            <a:r>
              <a:rPr lang="en-US" sz="2000" b="0" dirty="0" smtClean="0">
                <a:cs typeface="Times New Roman" pitchFamily="18" charset="0"/>
              </a:rPr>
              <a:t>Hands up!</a:t>
            </a:r>
          </a:p>
          <a:p>
            <a:pPr>
              <a:buFontTx/>
              <a:buNone/>
            </a:pPr>
            <a:r>
              <a:rPr lang="en-US" sz="2000" b="0" dirty="0" smtClean="0">
                <a:cs typeface="Times New Roman" pitchFamily="18" charset="0"/>
              </a:rPr>
              <a:t>To the sides!</a:t>
            </a:r>
          </a:p>
          <a:p>
            <a:pPr>
              <a:buFontTx/>
              <a:buNone/>
            </a:pPr>
            <a:r>
              <a:rPr lang="en-US" sz="2000" b="0" dirty="0" smtClean="0">
                <a:cs typeface="Times New Roman" pitchFamily="18" charset="0"/>
              </a:rPr>
              <a:t>Bend left!</a:t>
            </a:r>
          </a:p>
          <a:p>
            <a:pPr>
              <a:buFontTx/>
              <a:buNone/>
            </a:pPr>
            <a:r>
              <a:rPr lang="en-US" sz="2000" b="0" dirty="0" smtClean="0">
                <a:cs typeface="Times New Roman" pitchFamily="18" charset="0"/>
              </a:rPr>
              <a:t>Bend right!</a:t>
            </a:r>
          </a:p>
          <a:p>
            <a:pPr>
              <a:buFontTx/>
              <a:buNone/>
            </a:pPr>
            <a:r>
              <a:rPr lang="en-US" sz="2000" b="0" dirty="0" smtClean="0">
                <a:cs typeface="Times New Roman" pitchFamily="18" charset="0"/>
              </a:rPr>
              <a:t>One, two, three! Hop!</a:t>
            </a:r>
          </a:p>
          <a:p>
            <a:pPr>
              <a:buFontTx/>
              <a:buNone/>
            </a:pPr>
            <a:r>
              <a:rPr lang="en-US" sz="2000" b="0" dirty="0" smtClean="0">
                <a:cs typeface="Times New Roman" pitchFamily="18" charset="0"/>
              </a:rPr>
              <a:t>One, two, three! Stop!</a:t>
            </a:r>
          </a:p>
          <a:p>
            <a:pPr>
              <a:buFontTx/>
              <a:buNone/>
            </a:pPr>
            <a:r>
              <a:rPr lang="en-US" sz="2000" b="0" dirty="0" smtClean="0">
                <a:cs typeface="Times New Roman" pitchFamily="18" charset="0"/>
              </a:rPr>
              <a:t>Stand still!</a:t>
            </a:r>
            <a:endParaRPr lang="ru-RU" sz="2000" b="0" dirty="0" smtClean="0">
              <a:cs typeface="Times New Roman" pitchFamily="18" charset="0"/>
            </a:endParaRPr>
          </a:p>
          <a:p>
            <a:pPr>
              <a:buNone/>
            </a:pPr>
            <a:endParaRPr lang="en-US" sz="2000" b="0" dirty="0" smtClean="0">
              <a:cs typeface="Times New Roman" pitchFamily="18" charset="0"/>
            </a:endParaRPr>
          </a:p>
          <a:p>
            <a:pPr>
              <a:buNone/>
            </a:pPr>
            <a:r>
              <a:rPr lang="en-US" sz="2000" b="0" dirty="0" smtClean="0"/>
              <a:t>Stand up clap </a:t>
            </a:r>
            <a:r>
              <a:rPr lang="en-US" sz="2000" b="0" dirty="0" err="1" smtClean="0"/>
              <a:t>clap</a:t>
            </a:r>
            <a:endParaRPr lang="en-US" sz="2000" b="0" dirty="0" smtClean="0"/>
          </a:p>
          <a:p>
            <a:pPr>
              <a:buNone/>
            </a:pPr>
            <a:r>
              <a:rPr lang="en-US" sz="2000" b="0" dirty="0" smtClean="0"/>
              <a:t>Arms up clap </a:t>
            </a:r>
            <a:r>
              <a:rPr lang="en-US" sz="2000" b="0" dirty="0" err="1" smtClean="0"/>
              <a:t>clap</a:t>
            </a:r>
            <a:endParaRPr lang="en-US" sz="2000" b="0" dirty="0" smtClean="0"/>
          </a:p>
          <a:p>
            <a:pPr>
              <a:buNone/>
            </a:pPr>
            <a:r>
              <a:rPr lang="en-US" sz="2000" b="0" dirty="0" smtClean="0"/>
              <a:t>Step step arms down  </a:t>
            </a:r>
          </a:p>
          <a:p>
            <a:pPr>
              <a:buNone/>
            </a:pPr>
            <a:r>
              <a:rPr lang="en-US" sz="2000" b="0" dirty="0" smtClean="0"/>
              <a:t>Clap clap please sit down</a:t>
            </a:r>
          </a:p>
          <a:p>
            <a:pPr>
              <a:buNone/>
            </a:pPr>
            <a:endParaRPr lang="en-US" sz="2000" b="0" dirty="0" smtClean="0"/>
          </a:p>
          <a:p>
            <a:endParaRPr lang="ru-RU" sz="2000" b="0" dirty="0" smtClean="0"/>
          </a:p>
          <a:p>
            <a:endParaRPr lang="en-US" sz="2000" b="0" dirty="0" smtClean="0"/>
          </a:p>
          <a:p>
            <a:pPr>
              <a:buNone/>
            </a:pPr>
            <a:r>
              <a:rPr lang="en-US" sz="2000" b="0" dirty="0" smtClean="0"/>
              <a:t>If you’re happy and you know it,</a:t>
            </a:r>
            <a:endParaRPr lang="ru-RU" sz="2000" b="0" dirty="0" smtClean="0"/>
          </a:p>
          <a:p>
            <a:pPr>
              <a:buNone/>
            </a:pPr>
            <a:r>
              <a:rPr lang="en-US" sz="2000" b="0" dirty="0" smtClean="0"/>
              <a:t>Clap your hands!</a:t>
            </a:r>
            <a:endParaRPr lang="ru-RU" sz="2000" b="0" dirty="0" smtClean="0"/>
          </a:p>
          <a:p>
            <a:pPr>
              <a:buNone/>
            </a:pPr>
            <a:r>
              <a:rPr lang="en-US" sz="2000" b="0" dirty="0" smtClean="0"/>
              <a:t>If you’re happy and you know it,</a:t>
            </a:r>
            <a:endParaRPr lang="ru-RU" sz="2000" b="0" dirty="0" smtClean="0"/>
          </a:p>
          <a:p>
            <a:pPr>
              <a:buNone/>
            </a:pPr>
            <a:r>
              <a:rPr lang="en-US" sz="2000" b="0" dirty="0" smtClean="0"/>
              <a:t>Then you really want to show it,</a:t>
            </a:r>
            <a:endParaRPr lang="ru-RU" sz="2000" b="0" dirty="0" smtClean="0"/>
          </a:p>
          <a:p>
            <a:pPr>
              <a:buNone/>
            </a:pPr>
            <a:r>
              <a:rPr lang="en-US" sz="2000" b="0" dirty="0" smtClean="0"/>
              <a:t>If you’re happy and you know it,</a:t>
            </a:r>
            <a:endParaRPr lang="ru-RU" sz="2000" b="0" dirty="0" smtClean="0"/>
          </a:p>
          <a:p>
            <a:pPr>
              <a:buNone/>
            </a:pPr>
            <a:r>
              <a:rPr lang="en-US" sz="2000" b="0" dirty="0" smtClean="0"/>
              <a:t>Clap your hands!</a:t>
            </a:r>
            <a:endParaRPr lang="ru-RU" sz="2000" b="0" dirty="0" smtClean="0"/>
          </a:p>
          <a:p>
            <a:pPr>
              <a:buNone/>
            </a:pPr>
            <a:r>
              <a:rPr lang="en-US" sz="2000" b="0" dirty="0" smtClean="0"/>
              <a:t>2. Stamp your feet.</a:t>
            </a:r>
            <a:endParaRPr lang="ru-RU" sz="2000" b="0" dirty="0" smtClean="0"/>
          </a:p>
          <a:p>
            <a:pPr>
              <a:buNone/>
            </a:pPr>
            <a:r>
              <a:rPr lang="en-US" sz="2000" b="0" dirty="0" smtClean="0"/>
              <a:t>3. Snap your fingers.</a:t>
            </a:r>
            <a:endParaRPr lang="ru-RU" sz="2000" b="0" dirty="0" smtClean="0"/>
          </a:p>
          <a:p>
            <a:pPr>
              <a:buNone/>
            </a:pPr>
            <a:r>
              <a:rPr lang="en-US" sz="2000" b="0" dirty="0" smtClean="0"/>
              <a:t>4. Nod your head.</a:t>
            </a:r>
            <a:endParaRPr lang="ru-RU" sz="2000" b="0" dirty="0" smtClean="0"/>
          </a:p>
          <a:p>
            <a:pPr>
              <a:buNone/>
            </a:pPr>
            <a:r>
              <a:rPr lang="en-US" sz="2000" b="0" dirty="0" smtClean="0"/>
              <a:t>5. Click your tongue.</a:t>
            </a:r>
            <a:endParaRPr lang="ru-RU" sz="2000" b="0" dirty="0" smtClean="0"/>
          </a:p>
          <a:p>
            <a:pPr>
              <a:buNone/>
            </a:pPr>
            <a:r>
              <a:rPr lang="en-US" sz="2000" b="0" dirty="0" smtClean="0"/>
              <a:t>6. Say “OK”.</a:t>
            </a:r>
            <a:endParaRPr lang="ru-RU" sz="2000" b="0" dirty="0" smtClean="0"/>
          </a:p>
          <a:p>
            <a:pPr>
              <a:buNone/>
            </a:pPr>
            <a:r>
              <a:rPr lang="en-US" sz="2000" b="0" dirty="0" smtClean="0"/>
              <a:t>7. Do all six.</a:t>
            </a:r>
            <a:endParaRPr lang="ru-RU" sz="2000" b="0" dirty="0" smtClean="0"/>
          </a:p>
          <a:p>
            <a:pPr>
              <a:buNone/>
            </a:pPr>
            <a:r>
              <a:rPr lang="en-US" sz="2000" b="0" dirty="0" smtClean="0"/>
              <a:t>(</a:t>
            </a:r>
            <a:r>
              <a:rPr lang="ru-RU" sz="2000" b="0" dirty="0" smtClean="0"/>
              <a:t>видео </a:t>
            </a:r>
            <a:r>
              <a:rPr lang="ru-RU" sz="2000" b="0" dirty="0" err="1" smtClean="0"/>
              <a:t>физминутки</a:t>
            </a:r>
            <a:r>
              <a:rPr lang="ru-RU" sz="2000" b="0" dirty="0" smtClean="0"/>
              <a:t> с музыкой</a:t>
            </a:r>
            <a:r>
              <a:rPr lang="ru-RU" sz="2000" dirty="0" smtClean="0"/>
              <a:t>) </a:t>
            </a:r>
          </a:p>
          <a:p>
            <a:pPr>
              <a:buNone/>
            </a:pPr>
            <a:r>
              <a:rPr lang="en-US" sz="2000" dirty="0" smtClean="0"/>
              <a:t/>
            </a:r>
            <a:br>
              <a:rPr lang="en-US" sz="2000" dirty="0" smtClean="0"/>
            </a:br>
            <a:endParaRPr lang="ru-RU" sz="2000" dirty="0" smtClean="0"/>
          </a:p>
          <a:p>
            <a:pPr>
              <a:buFontTx/>
              <a:buNone/>
            </a:pPr>
            <a:endParaRPr lang="ru-RU" sz="2000" dirty="0" smtClean="0"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img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835696" y="1988840"/>
            <a:ext cx="2160240" cy="16201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лок-схема: альтернативный процесс 6"/>
          <p:cNvSpPr/>
          <p:nvPr/>
        </p:nvSpPr>
        <p:spPr>
          <a:xfrm>
            <a:off x="3059832" y="3429000"/>
            <a:ext cx="2664296" cy="115212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915816" y="3429000"/>
            <a:ext cx="29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Применение современных образовательных технологий</a:t>
            </a:r>
            <a:endParaRPr lang="ru-RU" dirty="0"/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251520" y="1988840"/>
            <a:ext cx="2808312" cy="115212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79512" y="2060848"/>
            <a:ext cx="37444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Продуктивный, эффективный, интересный, информационно насыщенный образовательный процесс</a:t>
            </a:r>
            <a:endParaRPr lang="ru-RU" sz="16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580112" y="1988840"/>
            <a:ext cx="2880320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652120" y="2132856"/>
            <a:ext cx="2592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Заинтересованность учащихся в изучении английского языка</a:t>
            </a:r>
            <a:endParaRPr lang="ru-RU" sz="1600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843808" y="5157192"/>
            <a:ext cx="3168352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3131840" y="5301208"/>
            <a:ext cx="2664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Успешные результаты в обучении учащихся английскому языку</a:t>
            </a:r>
            <a:endParaRPr lang="ru-RU" dirty="0"/>
          </a:p>
        </p:txBody>
      </p:sp>
      <p:cxnSp>
        <p:nvCxnSpPr>
          <p:cNvPr id="23" name="Прямая со стрелкой 22"/>
          <p:cNvCxnSpPr/>
          <p:nvPr/>
        </p:nvCxnSpPr>
        <p:spPr>
          <a:xfrm flipH="1" flipV="1">
            <a:off x="2483768" y="3140968"/>
            <a:ext cx="576064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5724128" y="3140968"/>
            <a:ext cx="504056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7" idx="2"/>
          </p:cNvCxnSpPr>
          <p:nvPr/>
        </p:nvCxnSpPr>
        <p:spPr>
          <a:xfrm>
            <a:off x="4391980" y="4581128"/>
            <a:ext cx="0" cy="5998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95536" y="548680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Результативность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7215188" cy="100012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Arial Narrow" pitchFamily="34" charset="0"/>
                <a:cs typeface="Arial" charset="0"/>
              </a:rPr>
              <a:t>Современные образовательные технологии на уроках английского языка</a:t>
            </a:r>
            <a:endParaRPr lang="ru-RU" sz="2800" dirty="0" smtClean="0"/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2428875" y="1928813"/>
            <a:ext cx="6400800" cy="249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 eaLnBrk="0" hangingPunct="0">
              <a:spcBef>
                <a:spcPct val="20000"/>
              </a:spcBef>
              <a:defRPr/>
            </a:pPr>
            <a:r>
              <a:rPr lang="ru-RU" sz="3200" b="1" dirty="0">
                <a:latin typeface="Arial Narrow" pitchFamily="34" charset="0"/>
                <a:cs typeface="+mn-cs"/>
              </a:rPr>
              <a:t>	"Скажи мне, и я забуду. </a:t>
            </a:r>
            <a:br>
              <a:rPr lang="ru-RU" sz="3200" b="1" dirty="0">
                <a:latin typeface="Arial Narrow" pitchFamily="34" charset="0"/>
                <a:cs typeface="+mn-cs"/>
              </a:rPr>
            </a:br>
            <a:r>
              <a:rPr lang="ru-RU" sz="3200" b="1" dirty="0">
                <a:latin typeface="Arial Narrow" pitchFamily="34" charset="0"/>
                <a:cs typeface="+mn-cs"/>
              </a:rPr>
              <a:t>Покажи мне, - я смогу запомнить. </a:t>
            </a:r>
            <a:br>
              <a:rPr lang="ru-RU" sz="3200" b="1" dirty="0">
                <a:latin typeface="Arial Narrow" pitchFamily="34" charset="0"/>
                <a:cs typeface="+mn-cs"/>
              </a:rPr>
            </a:br>
            <a:r>
              <a:rPr lang="ru-RU" sz="3200" b="1" dirty="0">
                <a:latin typeface="Arial Narrow" pitchFamily="34" charset="0"/>
                <a:cs typeface="+mn-cs"/>
              </a:rPr>
              <a:t>Позволь мне это сделать самому,</a:t>
            </a:r>
            <a:br>
              <a:rPr lang="ru-RU" sz="3200" b="1" dirty="0">
                <a:latin typeface="Arial Narrow" pitchFamily="34" charset="0"/>
                <a:cs typeface="+mn-cs"/>
              </a:rPr>
            </a:br>
            <a:r>
              <a:rPr lang="ru-RU" sz="3200" b="1" dirty="0">
                <a:latin typeface="Arial Narrow" pitchFamily="34" charset="0"/>
                <a:cs typeface="+mn-cs"/>
              </a:rPr>
              <a:t>и это станет моим навсегда". </a:t>
            </a:r>
            <a:br>
              <a:rPr lang="ru-RU" sz="3200" b="1" dirty="0">
                <a:latin typeface="Arial Narrow" pitchFamily="34" charset="0"/>
                <a:cs typeface="+mn-cs"/>
              </a:rPr>
            </a:br>
            <a:r>
              <a:rPr lang="ru-RU" sz="2800" i="1" dirty="0">
                <a:latin typeface="Arial Narrow" pitchFamily="34" charset="0"/>
                <a:cs typeface="+mn-cs"/>
              </a:rPr>
              <a:t>Древняя мудрость 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3573016"/>
            <a:ext cx="1728192" cy="1719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5492824" cy="68760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Игровые технологии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12776"/>
            <a:ext cx="8229600" cy="434022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	</a:t>
            </a:r>
            <a:r>
              <a:rPr lang="ru-RU" sz="1600" b="1" dirty="0" smtClean="0"/>
              <a:t>Игры</a:t>
            </a:r>
            <a:r>
              <a:rPr lang="ru-RU" sz="1600" dirty="0" smtClean="0"/>
              <a:t> – </a:t>
            </a:r>
            <a:r>
              <a:rPr lang="ru-RU" sz="1600" b="0" dirty="0" smtClean="0"/>
              <a:t>это действенный способ достичь многих образовательных целей. Например, я использую игры, чтобы закрепить только что пройденный материал. Спустя дни, недели и даже месяцы после того, как был изучен некоторый материал, игра – это приятный способ повторить пройденное.</a:t>
            </a:r>
          </a:p>
          <a:p>
            <a:r>
              <a:rPr lang="ru-RU" sz="1500" b="0" dirty="0" smtClean="0"/>
              <a:t>Игра –  это также замечательный способ заинтересовать  учеников,  заставить их активно работать на уроке или поблагодарить их за сотрудничество.</a:t>
            </a:r>
          </a:p>
          <a:p>
            <a:r>
              <a:rPr lang="ru-RU" sz="1500" b="0" dirty="0" smtClean="0"/>
              <a:t>В своей работе  стараюсь использовать  игровые приёмы  разнопланово.</a:t>
            </a:r>
          </a:p>
          <a:p>
            <a:r>
              <a:rPr lang="ru-RU" sz="1500" b="0" i="1" dirty="0" smtClean="0"/>
              <a:t>"Кто убежал?"</a:t>
            </a:r>
            <a:endParaRPr lang="ru-RU" sz="1500" b="0" dirty="0" smtClean="0"/>
          </a:p>
          <a:p>
            <a:r>
              <a:rPr lang="ru-RU" sz="1500" b="0" dirty="0" smtClean="0"/>
              <a:t>Учащимся предлагается картинка, на которой изображены животные. Они рассматривают ее в течение 1-1,5 минут. Затем им показывают другую картинку, на которой есть некоторые животные из тех, что были на первой картинке. Ученики должны сказать, кто отгадать, кто убежал.</a:t>
            </a:r>
          </a:p>
          <a:p>
            <a:endParaRPr lang="ru-RU" sz="2000" dirty="0" smtClean="0"/>
          </a:p>
        </p:txBody>
      </p:sp>
      <p:pic>
        <p:nvPicPr>
          <p:cNvPr id="5" name="Рисунок 4" descr="school2360.g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164288" y="3645024"/>
            <a:ext cx="1800200" cy="14836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4690864" cy="972026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/>
              <a:t>                 </a:t>
            </a:r>
            <a:r>
              <a:rPr lang="ru-RU" sz="2400" dirty="0" smtClean="0"/>
              <a:t>Копилка игр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340768"/>
            <a:ext cx="8568952" cy="5256584"/>
          </a:xfrm>
        </p:spPr>
        <p:txBody>
          <a:bodyPr>
            <a:normAutofit lnSpcReduction="10000"/>
          </a:bodyPr>
          <a:lstStyle/>
          <a:p>
            <a:r>
              <a:rPr lang="ru-RU" sz="1800" b="0" i="1" dirty="0" smtClean="0"/>
              <a:t>"Найди рифму"</a:t>
            </a:r>
            <a:endParaRPr lang="ru-RU" sz="1800" b="0" dirty="0" smtClean="0"/>
          </a:p>
          <a:p>
            <a:r>
              <a:rPr lang="ru-RU" sz="1800" b="0" dirty="0" smtClean="0"/>
              <a:t>Учащиеся слушают четверостишие, например: A </a:t>
            </a:r>
            <a:r>
              <a:rPr lang="ru-RU" sz="1800" b="0" dirty="0" err="1" smtClean="0"/>
              <a:t>frog</a:t>
            </a:r>
            <a:r>
              <a:rPr lang="ru-RU" sz="1800" b="0" dirty="0" smtClean="0"/>
              <a:t> </a:t>
            </a:r>
            <a:r>
              <a:rPr lang="ru-RU" sz="1800" b="0" dirty="0" err="1" smtClean="0"/>
              <a:t>is</a:t>
            </a:r>
            <a:r>
              <a:rPr lang="ru-RU" sz="1800" b="0" dirty="0" smtClean="0"/>
              <a:t> </a:t>
            </a:r>
            <a:r>
              <a:rPr lang="ru-RU" sz="1800" b="0" dirty="0" err="1" smtClean="0"/>
              <a:t>green</a:t>
            </a:r>
            <a:r>
              <a:rPr lang="ru-RU" sz="1800" b="0" dirty="0" smtClean="0"/>
              <a:t> A </a:t>
            </a:r>
            <a:r>
              <a:rPr lang="ru-RU" sz="1800" b="0" dirty="0" err="1" smtClean="0"/>
              <a:t>parrot</a:t>
            </a:r>
            <a:r>
              <a:rPr lang="ru-RU" sz="1800" b="0" dirty="0" smtClean="0"/>
              <a:t> </a:t>
            </a:r>
            <a:r>
              <a:rPr lang="ru-RU" sz="1800" b="0" dirty="0" err="1" smtClean="0"/>
              <a:t>is</a:t>
            </a:r>
            <a:r>
              <a:rPr lang="ru-RU" sz="1800" b="0" dirty="0" smtClean="0"/>
              <a:t> </a:t>
            </a:r>
            <a:r>
              <a:rPr lang="ru-RU" sz="1800" b="0" dirty="0" err="1" smtClean="0"/>
              <a:t>bright</a:t>
            </a:r>
            <a:r>
              <a:rPr lang="ru-RU" sz="1800" b="0" dirty="0" smtClean="0"/>
              <a:t> A </a:t>
            </a:r>
            <a:r>
              <a:rPr lang="ru-RU" sz="1800" b="0" dirty="0" err="1" smtClean="0"/>
              <a:t>fox</a:t>
            </a:r>
            <a:r>
              <a:rPr lang="ru-RU" sz="1800" b="0" dirty="0" smtClean="0"/>
              <a:t> </a:t>
            </a:r>
            <a:r>
              <a:rPr lang="ru-RU" sz="1800" b="0" dirty="0" err="1" smtClean="0"/>
              <a:t>is</a:t>
            </a:r>
            <a:r>
              <a:rPr lang="ru-RU" sz="1800" b="0" dirty="0" smtClean="0"/>
              <a:t> </a:t>
            </a:r>
            <a:r>
              <a:rPr lang="ru-RU" sz="1800" b="0" dirty="0" err="1" smtClean="0"/>
              <a:t>orange</a:t>
            </a:r>
            <a:r>
              <a:rPr lang="ru-RU" sz="1800" b="0" dirty="0" smtClean="0"/>
              <a:t> A </a:t>
            </a:r>
            <a:r>
              <a:rPr lang="ru-RU" sz="1800" b="0" dirty="0" err="1" smtClean="0"/>
              <a:t>hare</a:t>
            </a:r>
            <a:r>
              <a:rPr lang="ru-RU" sz="1800" b="0" dirty="0" smtClean="0"/>
              <a:t> </a:t>
            </a:r>
            <a:r>
              <a:rPr lang="ru-RU" sz="1800" b="0" dirty="0" err="1" smtClean="0"/>
              <a:t>is</a:t>
            </a:r>
            <a:r>
              <a:rPr lang="ru-RU" sz="1800" b="0" dirty="0" smtClean="0"/>
              <a:t> ... . (</a:t>
            </a:r>
            <a:r>
              <a:rPr lang="ru-RU" sz="1800" b="0" dirty="0" err="1" smtClean="0"/>
              <a:t>white</a:t>
            </a:r>
            <a:r>
              <a:rPr lang="ru-RU" sz="1800" b="0" dirty="0" smtClean="0"/>
              <a:t>)</a:t>
            </a:r>
          </a:p>
          <a:p>
            <a:r>
              <a:rPr lang="ru-RU" sz="1800" b="0" i="1" dirty="0" smtClean="0"/>
              <a:t>"Любимые герои сказок".</a:t>
            </a:r>
            <a:endParaRPr lang="ru-RU" sz="1800" b="0" dirty="0" smtClean="0"/>
          </a:p>
          <a:p>
            <a:r>
              <a:rPr lang="ru-RU" sz="1800" b="0" dirty="0" smtClean="0"/>
              <a:t>Учитель говорит, что в гости к ребятам пришли персонажи сказок. Но увидеть их можно только отгадав, кто они. Учащиеся по очереди описывают героев разных сказок. Если дети угадали, им показывают соответствующие картинки.</a:t>
            </a:r>
            <a:br>
              <a:rPr lang="ru-RU" sz="1800" b="0" dirty="0" smtClean="0"/>
            </a:br>
            <a:r>
              <a:rPr lang="en-US" sz="1800" b="0" dirty="0" smtClean="0"/>
              <a:t>Ex. This is a girl. She is a small girl. She has a nice dress and a red hat on. She </a:t>
            </a:r>
            <a:r>
              <a:rPr lang="en-US" sz="1800" b="0" dirty="0" err="1" smtClean="0"/>
              <a:t>h'as</a:t>
            </a:r>
            <a:r>
              <a:rPr lang="en-US" sz="1800" b="0" dirty="0" smtClean="0"/>
              <a:t> a grandmother. She often goes to see her.</a:t>
            </a:r>
            <a:endParaRPr lang="ru-RU" sz="1800" b="0" dirty="0" smtClean="0"/>
          </a:p>
          <a:p>
            <a:r>
              <a:rPr lang="ru-RU" sz="1800" b="0" i="1" dirty="0" smtClean="0"/>
              <a:t>"Кругосветное путешествие"</a:t>
            </a:r>
            <a:r>
              <a:rPr lang="ru-RU" sz="1800" b="0" dirty="0" smtClean="0"/>
              <a:t> – закрепляется конструкция </a:t>
            </a:r>
            <a:r>
              <a:rPr lang="ru-RU" sz="1800" b="0" dirty="0" err="1" smtClean="0"/>
              <a:t>There</a:t>
            </a:r>
            <a:r>
              <a:rPr lang="ru-RU" sz="1800" b="0" dirty="0" smtClean="0"/>
              <a:t> </a:t>
            </a:r>
            <a:r>
              <a:rPr lang="ru-RU" sz="1800" b="0" dirty="0" err="1" smtClean="0"/>
              <a:t>is</a:t>
            </a:r>
            <a:r>
              <a:rPr lang="ru-RU" sz="1800" b="0" dirty="0" smtClean="0"/>
              <a:t>/</a:t>
            </a:r>
            <a:r>
              <a:rPr lang="ru-RU" sz="1800" b="0" dirty="0" err="1" smtClean="0"/>
              <a:t>are</a:t>
            </a:r>
            <a:r>
              <a:rPr lang="ru-RU" sz="1800" b="0" dirty="0" smtClean="0"/>
              <a:t> и отрабатывается навык употребления артиклей. "Путешествие" может проходить по классу или по тематической картинке. Учитель начинает игру: "</a:t>
            </a:r>
            <a:r>
              <a:rPr lang="ru-RU" sz="1800" b="0" dirty="0" err="1" smtClean="0"/>
              <a:t>There</a:t>
            </a:r>
            <a:r>
              <a:rPr lang="ru-RU" sz="1800" b="0" dirty="0" smtClean="0"/>
              <a:t> </a:t>
            </a:r>
            <a:r>
              <a:rPr lang="ru-RU" sz="1800" b="0" dirty="0" err="1" smtClean="0"/>
              <a:t>is</a:t>
            </a:r>
            <a:r>
              <a:rPr lang="ru-RU" sz="1800" b="0" dirty="0" smtClean="0"/>
              <a:t> </a:t>
            </a:r>
            <a:r>
              <a:rPr lang="ru-RU" sz="1800" b="0" dirty="0" err="1" smtClean="0"/>
              <a:t>a</a:t>
            </a:r>
            <a:r>
              <a:rPr lang="ru-RU" sz="1800" b="0" dirty="0" smtClean="0"/>
              <a:t> </a:t>
            </a:r>
            <a:r>
              <a:rPr lang="ru-RU" sz="1800" b="0" dirty="0" err="1" smtClean="0"/>
              <a:t>blackboard</a:t>
            </a:r>
            <a:r>
              <a:rPr lang="ru-RU" sz="1800" b="0" dirty="0" smtClean="0"/>
              <a:t> </a:t>
            </a:r>
            <a:r>
              <a:rPr lang="ru-RU" sz="1800" b="0" dirty="0" err="1" smtClean="0"/>
              <a:t>on</a:t>
            </a:r>
            <a:r>
              <a:rPr lang="ru-RU" sz="1800" b="0" dirty="0" smtClean="0"/>
              <a:t> </a:t>
            </a:r>
            <a:r>
              <a:rPr lang="ru-RU" sz="1800" b="0" dirty="0" err="1" smtClean="0"/>
              <a:t>the</a:t>
            </a:r>
            <a:r>
              <a:rPr lang="ru-RU" sz="1800" b="0" dirty="0" smtClean="0"/>
              <a:t> </a:t>
            </a:r>
            <a:r>
              <a:rPr lang="ru-RU" sz="1800" b="0" dirty="0" err="1" smtClean="0"/>
              <a:t>wall</a:t>
            </a:r>
            <a:r>
              <a:rPr lang="ru-RU" sz="1800" b="0" dirty="0" smtClean="0"/>
              <a:t> </a:t>
            </a:r>
            <a:r>
              <a:rPr lang="ru-RU" sz="1800" b="0" dirty="0" err="1" smtClean="0"/>
              <a:t>in</a:t>
            </a:r>
            <a:r>
              <a:rPr lang="ru-RU" sz="1800" b="0" dirty="0" smtClean="0"/>
              <a:t> </a:t>
            </a:r>
            <a:r>
              <a:rPr lang="ru-RU" sz="1800" b="0" dirty="0" err="1" smtClean="0"/>
              <a:t>front</a:t>
            </a:r>
            <a:r>
              <a:rPr lang="ru-RU" sz="1800" b="0" dirty="0" smtClean="0"/>
              <a:t> </a:t>
            </a:r>
            <a:r>
              <a:rPr lang="ru-RU" sz="1800" b="0" dirty="0" err="1" smtClean="0"/>
              <a:t>of</a:t>
            </a:r>
            <a:r>
              <a:rPr lang="ru-RU" sz="1800" b="0" dirty="0" smtClean="0"/>
              <a:t> </a:t>
            </a:r>
            <a:r>
              <a:rPr lang="ru-RU" sz="1800" b="0" dirty="0" err="1" smtClean="0"/>
              <a:t>the</a:t>
            </a:r>
            <a:r>
              <a:rPr lang="ru-RU" sz="1800" b="0" dirty="0" smtClean="0"/>
              <a:t> </a:t>
            </a:r>
            <a:r>
              <a:rPr lang="ru-RU" sz="1800" b="0" dirty="0" err="1" smtClean="0"/>
              <a:t>pupils</a:t>
            </a:r>
            <a:r>
              <a:rPr lang="ru-RU" sz="1800" b="0" dirty="0" smtClean="0"/>
              <a:t>". Дальше описание продолжают ученики</a:t>
            </a:r>
            <a:r>
              <a:rPr lang="en-US" sz="1800" b="0" dirty="0" smtClean="0"/>
              <a:t>: "Near the blackboard there is a door...". </a:t>
            </a:r>
            <a:r>
              <a:rPr lang="ru-RU" sz="1800" b="0" dirty="0" smtClean="0"/>
              <a:t>Тот, кто ошибся, покидает корабль.</a:t>
            </a:r>
          </a:p>
          <a:p>
            <a:r>
              <a:rPr lang="en-US" sz="1800" b="0" i="1" dirty="0" smtClean="0"/>
              <a:t>"</a:t>
            </a:r>
            <a:r>
              <a:rPr lang="ru-RU" sz="1800" b="0" i="1" dirty="0" smtClean="0"/>
              <a:t>Что ты рисуешь</a:t>
            </a:r>
            <a:r>
              <a:rPr lang="en-US" sz="1800" b="0" i="1" dirty="0" smtClean="0"/>
              <a:t>?"</a:t>
            </a:r>
            <a:r>
              <a:rPr lang="en-US" sz="1800" b="0" dirty="0" smtClean="0"/>
              <a:t> – Present Continuous.</a:t>
            </a:r>
            <a:br>
              <a:rPr lang="en-US" sz="1800" b="0" dirty="0" smtClean="0"/>
            </a:br>
            <a:r>
              <a:rPr lang="ru-RU" sz="1800" b="0" dirty="0" smtClean="0"/>
              <a:t>У каждого ученика – лист бумаги и карандаш. Он отгадывает</a:t>
            </a:r>
            <a:r>
              <a:rPr lang="en-US" sz="1800" b="0" dirty="0" smtClean="0"/>
              <a:t>, </a:t>
            </a:r>
            <a:r>
              <a:rPr lang="ru-RU" sz="1800" b="0" dirty="0" smtClean="0"/>
              <a:t>что рисует сосед по парте</a:t>
            </a:r>
            <a:r>
              <a:rPr lang="en-US" sz="1800" b="0" dirty="0" smtClean="0"/>
              <a:t>, </a:t>
            </a:r>
            <a:r>
              <a:rPr lang="ru-RU" sz="1800" b="0" dirty="0" smtClean="0"/>
              <a:t>задавая вопросы</a:t>
            </a:r>
            <a:r>
              <a:rPr lang="en-US" sz="1800" b="0" dirty="0" smtClean="0"/>
              <a:t>:</a:t>
            </a:r>
            <a:br>
              <a:rPr lang="en-US" sz="1800" b="0" dirty="0" smtClean="0"/>
            </a:br>
            <a:r>
              <a:rPr lang="en-US" sz="1800" b="0" dirty="0" smtClean="0"/>
              <a:t>– Are you drawing a horse? – No, I'm not drawing a horse. – Are you drawing a pig?...</a:t>
            </a:r>
            <a:endParaRPr lang="ru-RU" sz="1800" b="0" dirty="0" smtClean="0"/>
          </a:p>
          <a:p>
            <a:endParaRPr lang="ru-RU" sz="1800" dirty="0"/>
          </a:p>
        </p:txBody>
      </p:sp>
      <p:pic>
        <p:nvPicPr>
          <p:cNvPr id="7" name="Рисунок 6" descr="42233-1_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" y="1"/>
            <a:ext cx="1547663" cy="13421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4896544" cy="53997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Ролевые игры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84784"/>
            <a:ext cx="8712968" cy="5184576"/>
          </a:xfrm>
        </p:spPr>
        <p:txBody>
          <a:bodyPr>
            <a:normAutofit/>
          </a:bodyPr>
          <a:lstStyle/>
          <a:p>
            <a:r>
              <a:rPr lang="ru-RU" sz="2000" b="0" dirty="0" smtClean="0"/>
              <a:t>Широкие возможности для активизации учебного процесса дает использование ролевых игр.</a:t>
            </a:r>
          </a:p>
          <a:p>
            <a:r>
              <a:rPr lang="ru-RU" sz="2000" b="0" dirty="0" smtClean="0"/>
              <a:t>В</a:t>
            </a:r>
            <a:r>
              <a:rPr lang="en-US" sz="2000" b="0" dirty="0" smtClean="0"/>
              <a:t> </a:t>
            </a:r>
            <a:r>
              <a:rPr lang="ru-RU" sz="2000" b="0" dirty="0" smtClean="0"/>
              <a:t>начальных</a:t>
            </a:r>
            <a:r>
              <a:rPr lang="en-US" sz="2000" b="0" dirty="0" smtClean="0"/>
              <a:t> </a:t>
            </a:r>
            <a:r>
              <a:rPr lang="en-US" sz="2000" b="0" dirty="0" err="1" smtClean="0"/>
              <a:t>класс</a:t>
            </a:r>
            <a:r>
              <a:rPr lang="ru-RU" sz="2000" b="0" dirty="0" smtClean="0"/>
              <a:t>ах</a:t>
            </a:r>
            <a:r>
              <a:rPr lang="en-US" sz="2000" b="0" dirty="0" smtClean="0"/>
              <a:t> </a:t>
            </a:r>
            <a:r>
              <a:rPr lang="en-US" sz="2000" b="0" dirty="0" err="1" smtClean="0"/>
              <a:t>использую</a:t>
            </a:r>
            <a:r>
              <a:rPr lang="en-US" sz="2000" b="0" dirty="0" smtClean="0"/>
              <a:t> </a:t>
            </a:r>
            <a:r>
              <a:rPr lang="en-US" sz="2000" b="0" dirty="0" err="1" smtClean="0"/>
              <a:t>ролевую</a:t>
            </a:r>
            <a:r>
              <a:rPr lang="en-US" sz="2000" b="0" dirty="0" smtClean="0"/>
              <a:t> </a:t>
            </a:r>
            <a:r>
              <a:rPr lang="en-US" sz="2000" b="0" dirty="0" err="1" smtClean="0"/>
              <a:t>игру</a:t>
            </a:r>
            <a:r>
              <a:rPr lang="en-US" sz="2000" b="0" dirty="0" smtClean="0"/>
              <a:t> «</a:t>
            </a:r>
            <a:r>
              <a:rPr lang="en-US" sz="2000" b="0" dirty="0" err="1" smtClean="0"/>
              <a:t>Знакомство</a:t>
            </a:r>
            <a:r>
              <a:rPr lang="en-US" sz="2000" b="0" dirty="0" smtClean="0"/>
              <a:t>»:</a:t>
            </a:r>
          </a:p>
          <a:p>
            <a:r>
              <a:rPr lang="en-US" sz="2000" b="0" dirty="0" err="1" smtClean="0"/>
              <a:t>Примерный</a:t>
            </a:r>
            <a:r>
              <a:rPr lang="en-US" sz="2000" b="0" dirty="0" smtClean="0"/>
              <a:t> </a:t>
            </a:r>
            <a:r>
              <a:rPr lang="en-US" sz="2000" b="0" dirty="0" err="1" smtClean="0"/>
              <a:t>диалог</a:t>
            </a:r>
            <a:r>
              <a:rPr lang="en-US" sz="2000" b="0" dirty="0" smtClean="0"/>
              <a:t>:</a:t>
            </a:r>
          </a:p>
          <a:p>
            <a:r>
              <a:rPr lang="en-US" sz="2000" b="0" dirty="0" smtClean="0"/>
              <a:t>Hello!</a:t>
            </a:r>
          </a:p>
          <a:p>
            <a:r>
              <a:rPr lang="en-US" sz="2000" b="0" dirty="0" smtClean="0"/>
              <a:t>Hello! What is your name?</a:t>
            </a:r>
          </a:p>
          <a:p>
            <a:r>
              <a:rPr lang="en-US" sz="2000" b="0" dirty="0" smtClean="0"/>
              <a:t>My name is Tom. What is your name?</a:t>
            </a:r>
          </a:p>
          <a:p>
            <a:r>
              <a:rPr lang="en-US" sz="2000" b="0" dirty="0" smtClean="0"/>
              <a:t>My name is Alice. How old are you?</a:t>
            </a:r>
          </a:p>
          <a:p>
            <a:r>
              <a:rPr lang="en-US" sz="2000" b="0" dirty="0" smtClean="0"/>
              <a:t>I`m nine. How old are you?</a:t>
            </a:r>
          </a:p>
          <a:p>
            <a:r>
              <a:rPr lang="en-US" sz="2000" b="0" dirty="0" smtClean="0"/>
              <a:t>I am ten. Can you dance?</a:t>
            </a:r>
          </a:p>
          <a:p>
            <a:r>
              <a:rPr lang="en-US" sz="2000" b="0" dirty="0" smtClean="0"/>
              <a:t>Yes, I can. Can you draw?</a:t>
            </a:r>
          </a:p>
          <a:p>
            <a:r>
              <a:rPr lang="en-US" sz="2000" b="0" dirty="0" smtClean="0"/>
              <a:t>Yes, I can. Bye, Tom.</a:t>
            </a:r>
          </a:p>
          <a:p>
            <a:r>
              <a:rPr lang="en-US" sz="2000" b="0" dirty="0" smtClean="0"/>
              <a:t>Bye, Alice.</a:t>
            </a:r>
          </a:p>
          <a:p>
            <a:endParaRPr lang="ru-RU" sz="2400" dirty="0"/>
          </a:p>
        </p:txBody>
      </p:sp>
      <p:pic>
        <p:nvPicPr>
          <p:cNvPr id="4" name="Рисунок 3" descr="2547714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788024" y="3068960"/>
            <a:ext cx="3400360" cy="22686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 l="6445" r="1855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Игровые технологии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7187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Игра </a:t>
            </a:r>
            <a:r>
              <a:rPr lang="ru-RU" dirty="0"/>
              <a:t>– это самая свободная, естественная форма погружения человека в реальную (или воображаемую) действительность, с целью ее изучения, проявления собственного «Я», творчества, активности, самостоятельности, самореализации.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/>
              <a:t>Например, во время закрепления темы “Мир животных’’ в 3 классе предлагается игра “</a:t>
            </a:r>
            <a:r>
              <a:rPr lang="ru-RU" dirty="0" err="1"/>
              <a:t>Find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animal</a:t>
            </a:r>
            <a:r>
              <a:rPr lang="ru-RU" dirty="0"/>
              <a:t>”. Учащиеся в группах составляют </a:t>
            </a:r>
            <a:r>
              <a:rPr lang="ru-RU" dirty="0" err="1"/>
              <a:t>микромонологи</a:t>
            </a:r>
            <a:r>
              <a:rPr lang="ru-RU" dirty="0"/>
              <a:t>, описывая любимое домашнее или дикое животное. Группы должны понять и найти правильную картинку по описанию животного. При выполнении данной игры формируются навыки говорения и </a:t>
            </a:r>
            <a:r>
              <a:rPr lang="ru-RU" dirty="0" err="1"/>
              <a:t>аудирования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T: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class</a:t>
            </a:r>
            <a:r>
              <a:rPr lang="ru-RU" dirty="0"/>
              <a:t> </a:t>
            </a:r>
            <a:r>
              <a:rPr lang="ru-RU" dirty="0" err="1"/>
              <a:t>is</a:t>
            </a:r>
            <a:r>
              <a:rPr lang="ru-RU" dirty="0"/>
              <a:t> </a:t>
            </a:r>
            <a:r>
              <a:rPr lang="ru-RU" dirty="0" err="1"/>
              <a:t>divided</a:t>
            </a:r>
            <a:r>
              <a:rPr lang="ru-RU" dirty="0"/>
              <a:t> </a:t>
            </a:r>
            <a:r>
              <a:rPr lang="ru-RU" dirty="0" err="1"/>
              <a:t>into</a:t>
            </a:r>
            <a:r>
              <a:rPr lang="ru-RU" dirty="0"/>
              <a:t> </a:t>
            </a:r>
            <a:r>
              <a:rPr lang="ru-RU" dirty="0" err="1"/>
              <a:t>two</a:t>
            </a:r>
            <a:r>
              <a:rPr lang="ru-RU" dirty="0"/>
              <a:t> </a:t>
            </a:r>
            <a:r>
              <a:rPr lang="ru-RU" dirty="0" err="1"/>
              <a:t>groups</a:t>
            </a:r>
            <a:r>
              <a:rPr lang="ru-RU" dirty="0"/>
              <a:t>. </a:t>
            </a:r>
            <a:r>
              <a:rPr lang="en-US" dirty="0"/>
              <a:t>The first group describes wild animals. The second group depicts domestic animals. The task of groups is to guess them.</a:t>
            </a:r>
            <a:br>
              <a:rPr lang="en-US" dirty="0"/>
            </a:br>
            <a:r>
              <a:rPr lang="en-US" dirty="0"/>
              <a:t>GROUP 1: This animal likes honey and fish. It is brown. It sleeps in </a:t>
            </a:r>
            <a:r>
              <a:rPr lang="en-US" dirty="0" err="1"/>
              <a:t>winter.This</a:t>
            </a:r>
            <a:r>
              <a:rPr lang="en-US" dirty="0"/>
              <a:t> wild animal can swim and climb.</a:t>
            </a:r>
            <a:br>
              <a:rPr lang="en-US" dirty="0"/>
            </a:br>
            <a:r>
              <a:rPr lang="en-US" dirty="0"/>
              <a:t>GROUP 2: Is it a bear?</a:t>
            </a:r>
            <a:br>
              <a:rPr lang="en-US" dirty="0"/>
            </a:br>
            <a:r>
              <a:rPr lang="en-US" dirty="0"/>
              <a:t>GROUP 1: Yes, it is.</a:t>
            </a:r>
            <a:br>
              <a:rPr lang="en-US" dirty="0"/>
            </a:br>
            <a:r>
              <a:rPr lang="en-US" dirty="0"/>
              <a:t>GROUP 2: This animal lives in the farm. It gives us milk and butter too. It’s very kind.</a:t>
            </a:r>
            <a:br>
              <a:rPr lang="en-US" dirty="0"/>
            </a:br>
            <a:r>
              <a:rPr lang="en-US" dirty="0"/>
              <a:t>GROUP 2: Is it a cow?</a:t>
            </a:r>
            <a:br>
              <a:rPr lang="en-US" dirty="0"/>
            </a:br>
            <a:r>
              <a:rPr lang="en-US" dirty="0"/>
              <a:t>GROUP 1: Yes, it is (etc).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dirty="0"/>
              <a:t>грамматическая игра “Пантомима”. Учащиеся из разных команд показывают действия жестами в соответствии с карточками. Остальные должны догадаться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P1: Are you cleaning the room?</a:t>
            </a:r>
            <a:br>
              <a:rPr lang="en-US" dirty="0"/>
            </a:br>
            <a:r>
              <a:rPr lang="en-US" dirty="0"/>
              <a:t>P2: No, I am not.</a:t>
            </a:r>
            <a:br>
              <a:rPr lang="en-US" dirty="0"/>
            </a:br>
            <a:r>
              <a:rPr lang="ru-RU" dirty="0"/>
              <a:t>P1: </a:t>
            </a:r>
            <a:r>
              <a:rPr lang="ru-RU" dirty="0" err="1"/>
              <a:t>Are</a:t>
            </a:r>
            <a:r>
              <a:rPr lang="ru-RU" dirty="0"/>
              <a:t> </a:t>
            </a:r>
            <a:r>
              <a:rPr lang="ru-RU" dirty="0" err="1"/>
              <a:t>you</a:t>
            </a:r>
            <a:r>
              <a:rPr lang="ru-RU" dirty="0"/>
              <a:t> </a:t>
            </a:r>
            <a:r>
              <a:rPr lang="ru-RU" dirty="0" err="1"/>
              <a:t>washing</a:t>
            </a:r>
            <a:r>
              <a:rPr lang="ru-RU" dirty="0"/>
              <a:t> </a:t>
            </a:r>
            <a:r>
              <a:rPr lang="ru-RU" dirty="0" err="1"/>
              <a:t>up</a:t>
            </a:r>
            <a:r>
              <a:rPr lang="ru-RU" dirty="0"/>
              <a:t>?</a:t>
            </a:r>
            <a:br>
              <a:rPr lang="ru-RU" dirty="0"/>
            </a:br>
            <a:r>
              <a:rPr lang="ru-RU" dirty="0"/>
              <a:t>P2: </a:t>
            </a:r>
            <a:r>
              <a:rPr lang="ru-RU" dirty="0" err="1"/>
              <a:t>Yes</a:t>
            </a:r>
            <a:r>
              <a:rPr lang="ru-RU" dirty="0"/>
              <a:t>, I </a:t>
            </a:r>
            <a:r>
              <a:rPr lang="ru-RU" dirty="0" err="1"/>
              <a:t>am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Место игры на уроке и отводимое игре время зависят от ряда факторов: подготовки учащихся, изучаемого материала, конкретных целей и условий урока. При помощи игровых приёмов можно закрепить новый языковый материал и повторить пройденное. Например, при изучении глагола “</a:t>
            </a:r>
            <a:r>
              <a:rPr lang="ru-RU" dirty="0" err="1"/>
              <a:t>to</a:t>
            </a:r>
            <a:r>
              <a:rPr lang="ru-RU" dirty="0"/>
              <a:t> </a:t>
            </a:r>
            <a:r>
              <a:rPr lang="ru-RU" dirty="0" err="1"/>
              <a:t>have</a:t>
            </a:r>
            <a:r>
              <a:rPr lang="ru-RU" dirty="0"/>
              <a:t>” для развития логического мышления, активизации ранее усвоенной лексики и грамматической структуры используется упражнение с заданием: “ Раскройте содержание ключевой фразы”.</a:t>
            </a:r>
            <a:br>
              <a:rPr lang="ru-RU" dirty="0"/>
            </a:br>
            <a:r>
              <a:rPr lang="ru-RU" dirty="0"/>
              <a:t>Ученик должен повторить её и добавить свою фразу, расширив высказывание: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T: I </a:t>
            </a:r>
            <a:r>
              <a:rPr lang="ru-RU" dirty="0" err="1"/>
              <a:t>have</a:t>
            </a:r>
            <a:r>
              <a:rPr lang="ru-RU" dirty="0"/>
              <a:t> </a:t>
            </a:r>
            <a:r>
              <a:rPr lang="ru-RU" dirty="0" err="1"/>
              <a:t>a</a:t>
            </a:r>
            <a:r>
              <a:rPr lang="ru-RU" dirty="0"/>
              <a:t> </a:t>
            </a:r>
            <a:r>
              <a:rPr lang="ru-RU" dirty="0" err="1"/>
              <a:t>favourite</a:t>
            </a:r>
            <a:r>
              <a:rPr lang="ru-RU" dirty="0"/>
              <a:t> </a:t>
            </a:r>
            <a:r>
              <a:rPr lang="ru-RU" dirty="0" err="1"/>
              <a:t>toy</a:t>
            </a:r>
            <a:r>
              <a:rPr lang="ru-RU" dirty="0"/>
              <a:t>. </a:t>
            </a:r>
            <a:br>
              <a:rPr lang="ru-RU" dirty="0"/>
            </a:br>
            <a:r>
              <a:rPr lang="en-US" dirty="0"/>
              <a:t>P1: I have a </a:t>
            </a:r>
            <a:r>
              <a:rPr lang="en-US" dirty="0" err="1"/>
              <a:t>favourite</a:t>
            </a:r>
            <a:r>
              <a:rPr lang="en-US" dirty="0"/>
              <a:t> toy. It’s my ball. I like to play with a ball every day.</a:t>
            </a:r>
            <a:br>
              <a:rPr lang="en-US" dirty="0"/>
            </a:br>
            <a:r>
              <a:rPr lang="en-US" dirty="0"/>
              <a:t>P2: I have a </a:t>
            </a:r>
            <a:r>
              <a:rPr lang="en-US" dirty="0" err="1"/>
              <a:t>favourite</a:t>
            </a:r>
            <a:r>
              <a:rPr lang="en-US" dirty="0"/>
              <a:t> toy. It’s my doll. Its name is Marry.</a:t>
            </a:r>
            <a:br>
              <a:rPr lang="en-US" dirty="0"/>
            </a:br>
            <a:r>
              <a:rPr lang="en-US" dirty="0"/>
              <a:t>P3: I have a </a:t>
            </a:r>
            <a:r>
              <a:rPr lang="en-US" dirty="0" err="1"/>
              <a:t>favourite</a:t>
            </a:r>
            <a:r>
              <a:rPr lang="en-US" dirty="0"/>
              <a:t> toy. It’s my toy-car. </a:t>
            </a:r>
            <a:r>
              <a:rPr lang="ru-RU" dirty="0" err="1"/>
              <a:t>It’s</a:t>
            </a:r>
            <a:r>
              <a:rPr lang="ru-RU" dirty="0"/>
              <a:t> </a:t>
            </a:r>
            <a:r>
              <a:rPr lang="ru-RU" dirty="0" err="1"/>
              <a:t>little</a:t>
            </a:r>
            <a:r>
              <a:rPr lang="ru-RU" dirty="0"/>
              <a:t> 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ru-RU" dirty="0" err="1"/>
              <a:t>red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На продвинутом этапе учащимся я предлагаю им творческие задания, например, составление загадок: учащийся описывает внешность </a:t>
            </a:r>
            <a:r>
              <a:rPr lang="ru-RU" dirty="0" err="1"/>
              <a:t>сказачного</a:t>
            </a:r>
            <a:r>
              <a:rPr lang="ru-RU" dirty="0"/>
              <a:t> персонажа, класс должен угадать его.</a:t>
            </a:r>
          </a:p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P1: His face is round. His eyes are </a:t>
            </a:r>
            <a:r>
              <a:rPr lang="en-US" dirty="0" err="1"/>
              <a:t>blue.He</a:t>
            </a:r>
            <a:r>
              <a:rPr lang="en-US" dirty="0"/>
              <a:t> has a long nose. He has a father but</a:t>
            </a:r>
            <a:br>
              <a:rPr lang="en-US" dirty="0"/>
            </a:br>
            <a:r>
              <a:rPr lang="en-US" dirty="0"/>
              <a:t>he has no mother. He is a nice wooden boy (</a:t>
            </a:r>
            <a:r>
              <a:rPr lang="en-US" dirty="0" err="1"/>
              <a:t>Buratino</a:t>
            </a:r>
            <a:r>
              <a:rPr lang="en-US" dirty="0"/>
              <a:t>). </a:t>
            </a:r>
            <a:br>
              <a:rPr lang="en-US" dirty="0"/>
            </a:br>
            <a:r>
              <a:rPr lang="en-US" dirty="0"/>
              <a:t>P2: She has a round face, a small nose and small ears. She has blue eyes and </a:t>
            </a:r>
            <a:br>
              <a:rPr lang="en-US" dirty="0"/>
            </a:br>
            <a:r>
              <a:rPr lang="en-US" dirty="0"/>
              <a:t>long blue hair. She is a very pretty girl (</a:t>
            </a:r>
            <a:r>
              <a:rPr lang="en-US" dirty="0" err="1"/>
              <a:t>Malvina</a:t>
            </a:r>
            <a:r>
              <a:rPr lang="en-US" dirty="0"/>
              <a:t>).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ru-RU" dirty="0"/>
              <a:t>Я выбираю необходимые ситуации-иллюстрации и ситуации-проблемы на конкретном материале, подготавливаю дидактический материал: (карточки-задания для каждого; подбираю группы учащихся, которые распределяют роли, ставлю задачу, по которой учащиеся должны высказывать свою точку зрения, продумать предполагаемые ответы и реплики. Во время проведения ролевой игры я не перебиваю речь учащихся, не исправляю ошибки. После проведения игры анализирую её ход, отмечаю наиболее удачные и неудачные моменты, провожу работу над типичными ошибками.</a:t>
            </a:r>
            <a:br>
              <a:rPr lang="ru-RU" dirty="0"/>
            </a:br>
            <a:r>
              <a:rPr lang="ru-RU" dirty="0"/>
              <a:t>Многократно сталкиваясь с трудностями построения высказывания на иностранном языке, учащийся часто теряет интерес к предмету. Поэтому большое внимание на своих уроках я также уделяю коммуникативной направленности обучения грамматике и лексике. Учащийся, хорошо владеющий лексическим и грамматическим материалом, быстрее других </a:t>
            </a:r>
            <a:r>
              <a:rPr lang="ru-RU" dirty="0" err="1"/>
              <a:t>ориентируeтся</a:t>
            </a:r>
            <a:r>
              <a:rPr lang="ru-RU" dirty="0"/>
              <a:t> в составлении диалогов. </a:t>
            </a:r>
            <a:br>
              <a:rPr lang="ru-RU" dirty="0"/>
            </a:br>
            <a:r>
              <a:rPr lang="ru-RU" dirty="0"/>
              <a:t>Во время формирования лексических и грамматических навыков говорения я использую условно-речевые подстановочные упражнения. Ученик проходит путь от осознанной имитации к самостоятельному воспроизведению грамматической формы.</a:t>
            </a:r>
            <a:br>
              <a:rPr lang="ru-RU" dirty="0"/>
            </a:br>
            <a:r>
              <a:rPr lang="ru-RU" dirty="0"/>
              <a:t>Во время составления диалогов используются также подстановочные таблицы. Например, в 5 классе во время изучения темы “Одежда. Покупки</a:t>
            </a:r>
            <a:r>
              <a:rPr lang="en-US" dirty="0"/>
              <a:t>” </a:t>
            </a:r>
            <a:r>
              <a:rPr lang="ru-RU" dirty="0"/>
              <a:t>предлагается следующая подстановочное упражнение</a:t>
            </a:r>
            <a:r>
              <a:rPr lang="en-US" dirty="0"/>
              <a:t> :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- Good morning. Can I help you?</a:t>
            </a:r>
            <a:br>
              <a:rPr lang="en-US" dirty="0"/>
            </a:br>
            <a:r>
              <a:rPr lang="en-US" dirty="0"/>
              <a:t>- I’m looking for…</a:t>
            </a:r>
            <a:br>
              <a:rPr lang="en-US" dirty="0"/>
            </a:br>
            <a:r>
              <a:rPr lang="en-US" dirty="0"/>
              <a:t>- The …(is \ are) over there, near the fitting room.</a:t>
            </a:r>
            <a:br>
              <a:rPr lang="en-US" dirty="0"/>
            </a:br>
            <a:r>
              <a:rPr lang="en-US" dirty="0"/>
              <a:t>- What </a:t>
            </a:r>
            <a:r>
              <a:rPr lang="en-US" dirty="0" err="1"/>
              <a:t>colour</a:t>
            </a:r>
            <a:r>
              <a:rPr lang="en-US" dirty="0"/>
              <a:t>?</a:t>
            </a:r>
            <a:br>
              <a:rPr lang="en-US" dirty="0"/>
            </a:br>
            <a:r>
              <a:rPr lang="en-US" dirty="0"/>
              <a:t>- …</a:t>
            </a:r>
            <a:br>
              <a:rPr lang="en-US" dirty="0"/>
            </a:br>
            <a:r>
              <a:rPr lang="en-US" dirty="0"/>
              <a:t>- What size are you?</a:t>
            </a:r>
            <a:br>
              <a:rPr lang="en-US" dirty="0"/>
            </a:br>
            <a:r>
              <a:rPr lang="en-US" dirty="0"/>
              <a:t>- …</a:t>
            </a:r>
            <a:br>
              <a:rPr lang="en-US" dirty="0"/>
            </a:br>
            <a:r>
              <a:rPr lang="en-US" dirty="0"/>
              <a:t>- I think that it \ they…(suits\ suit) you perfectly.</a:t>
            </a:r>
            <a:br>
              <a:rPr lang="en-US" dirty="0"/>
            </a:br>
            <a:r>
              <a:rPr lang="en-US" dirty="0"/>
              <a:t>- How much (is it \ are they) ?</a:t>
            </a:r>
            <a:br>
              <a:rPr lang="en-US" dirty="0"/>
            </a:br>
            <a:r>
              <a:rPr lang="en-US" dirty="0"/>
              <a:t>- It \ they (costs\ cost) … pounds. </a:t>
            </a:r>
            <a:br>
              <a:rPr lang="en-US" dirty="0"/>
            </a:br>
            <a:r>
              <a:rPr lang="ru-RU" dirty="0"/>
              <a:t>- </a:t>
            </a:r>
            <a:r>
              <a:rPr lang="ru-RU" dirty="0" err="1"/>
              <a:t>Here</a:t>
            </a:r>
            <a:r>
              <a:rPr lang="ru-RU" dirty="0"/>
              <a:t> </a:t>
            </a:r>
            <a:r>
              <a:rPr lang="ru-RU" dirty="0" err="1"/>
              <a:t>you</a:t>
            </a:r>
            <a:r>
              <a:rPr lang="ru-RU" dirty="0"/>
              <a:t> </a:t>
            </a:r>
            <a:r>
              <a:rPr lang="ru-RU" dirty="0" err="1"/>
              <a:t>are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/>
              <a:t>- </a:t>
            </a:r>
            <a:r>
              <a:rPr lang="ru-RU" dirty="0" err="1"/>
              <a:t>Thank</a:t>
            </a:r>
            <a:r>
              <a:rPr lang="ru-RU" dirty="0"/>
              <a:t> </a:t>
            </a:r>
            <a:r>
              <a:rPr lang="ru-RU" dirty="0" err="1"/>
              <a:t>you</a:t>
            </a:r>
            <a:r>
              <a:rPr lang="ru-RU" dirty="0"/>
              <a:t>. </a:t>
            </a:r>
            <a:r>
              <a:rPr lang="ru-RU" dirty="0" err="1"/>
              <a:t>Have</a:t>
            </a:r>
            <a:r>
              <a:rPr lang="ru-RU" dirty="0"/>
              <a:t> </a:t>
            </a:r>
            <a:r>
              <a:rPr lang="ru-RU" dirty="0" err="1"/>
              <a:t>a</a:t>
            </a:r>
            <a:r>
              <a:rPr lang="ru-RU" dirty="0"/>
              <a:t> </a:t>
            </a:r>
            <a:r>
              <a:rPr lang="ru-RU" dirty="0" err="1"/>
              <a:t>nice</a:t>
            </a:r>
            <a:r>
              <a:rPr lang="ru-RU" dirty="0"/>
              <a:t> </a:t>
            </a:r>
            <a:r>
              <a:rPr lang="ru-RU" dirty="0" err="1"/>
              <a:t>day</a:t>
            </a:r>
            <a:r>
              <a:rPr lang="ru-RU" dirty="0"/>
              <a:t>! 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2703</TotalTime>
  <Words>687</Words>
  <Application>Microsoft Office PowerPoint</Application>
  <PresentationFormat>Экран (4:3)</PresentationFormat>
  <Paragraphs>123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Современные образовательные технологии на уроках английского языка</vt:lpstr>
      <vt:lpstr>Игровые технологии</vt:lpstr>
      <vt:lpstr>                 Копилка игр</vt:lpstr>
      <vt:lpstr>Ролевые игры</vt:lpstr>
      <vt:lpstr>Игровые технологии</vt:lpstr>
      <vt:lpstr>Слайд 7</vt:lpstr>
      <vt:lpstr>Слайд 8</vt:lpstr>
      <vt:lpstr>Слайд 9</vt:lpstr>
      <vt:lpstr>Слайд 10</vt:lpstr>
      <vt:lpstr>Слайд 11</vt:lpstr>
      <vt:lpstr>Игра – по порядку становись</vt:lpstr>
      <vt:lpstr>Игра - "Cколько времени, Мистер Волк?" - What time is it, Mr Wolf? </vt:lpstr>
      <vt:lpstr>Слайд 14</vt:lpstr>
      <vt:lpstr>Физминутки</vt:lpstr>
      <vt:lpstr>Слайд 16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Применение современных образовательных технологий на уроках английского языка</dc:title>
  <dc:creator>Хомушку А. А.</dc:creator>
  <cp:lastModifiedBy>User</cp:lastModifiedBy>
  <cp:revision>131</cp:revision>
  <dcterms:created xsi:type="dcterms:W3CDTF">2009-02-14T17:41:26Z</dcterms:created>
  <dcterms:modified xsi:type="dcterms:W3CDTF">2023-01-02T10:04:22Z</dcterms:modified>
</cp:coreProperties>
</file>