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68" r:id="rId2"/>
    <p:sldId id="272" r:id="rId3"/>
    <p:sldId id="282" r:id="rId4"/>
    <p:sldId id="275" r:id="rId5"/>
    <p:sldId id="278" r:id="rId6"/>
    <p:sldId id="271" r:id="rId7"/>
    <p:sldId id="259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978" y="-4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8E24D-E0FA-493E-8324-9E868D7175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3A7F9-22A1-4A30-A2B8-6D50E1E5EBC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658B9-1823-4270-8AE0-05F27E47BA7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34092-F0AE-4DCD-A7C4-FDBF481AD0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47041-FDE4-4998-BD81-9B74EDE073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027F5-E581-4DCC-AC4E-F9921A1589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88337-F2A9-4371-A7E5-9C5C3F991B4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F24FA-11F1-4C06-9D3C-C73DDCB046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F7226-57AC-4F9A-A4BD-0CB8B49DA66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860B4-C953-4B21-B8B3-0CD8431DB2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B7B3D-38EB-4962-A910-9A21BFCD3D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50D6A5-A533-4522-9E6C-F53A4C7BFE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2" r:id="rId2"/>
    <p:sldLayoutId id="2147483781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82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G:\&#1054;&#1090;&#1082;&#1088;&#1099;&#1090;&#1099;&#1081;%20&#1091;&#1088;&#1086;&#1082;%20&#1040;&#1090;&#1090;&#1077;&#1089;&#1090;&#1072;&#1094;&#1080;&#1103;\&#1040;&#1085;&#1090;&#1086;&#1085;&#1080;&#1086;_&#1042;&#1080;&#1074;&#1072;&#1083;&#1100;&#1076;&#1080;__-__&#1047;&#1080;&#1084;&#1072;__&#1080;&#1079;_&#1094;&#1080;&#1082;&#1083;&#1072;__&#1042;&#1088;&#1077;&#1084;&#1077;&#1085;&#1072;_&#1075;&#1086;&#1076;&#1072;_..mp3" TargetMode="External"/><Relationship Id="rId6" Type="http://schemas.openxmlformats.org/officeDocument/2006/relationships/image" Target="../media/image8.png"/><Relationship Id="rId5" Type="http://schemas.microsoft.com/office/2007/relationships/media" Target="file:///C:\Users\&#1048;&#1074;&#1072;&#1085;&#1086;&#1074;&#1089;&#1082;&#1072;&#1103;%20&#1089;&#1086;&#1096;\Desktop\&#1054;&#1090;&#1082;&#1088;&#1099;&#1090;&#1099;&#1081;%20&#1091;&#1088;&#1086;&#1082;\&#1040;&#1085;&#1090;&#1086;&#1085;&#1080;&#1086;_&#1042;&#1080;&#1074;&#1072;&#1083;&#1100;&#1076;&#1080;__-__&#1047;&#1080;&#1084;&#1072;__&#1080;&#1079;_&#1094;&#1080;&#1082;&#1083;&#1072;__&#1042;&#1088;&#1077;&#1084;&#1077;&#1085;&#1072;_&#1075;&#1086;&#1076;&#1072;_..mp3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438400"/>
            <a:ext cx="4191000" cy="390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438400"/>
            <a:ext cx="4191000" cy="390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2057400" y="646113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600" dirty="0">
                <a:solidFill>
                  <a:srgbClr val="0070C0"/>
                </a:solidFill>
                <a:latin typeface="Arial Black" pitchFamily="34" charset="0"/>
              </a:rPr>
              <a:t>Зимнее </a:t>
            </a:r>
            <a:r>
              <a:rPr lang="ru-RU" altLang="ru-RU" sz="3600" dirty="0" smtClean="0">
                <a:solidFill>
                  <a:srgbClr val="0070C0"/>
                </a:solidFill>
                <a:latin typeface="Arial Black" pitchFamily="34" charset="0"/>
              </a:rPr>
              <a:t>утро </a:t>
            </a:r>
            <a:r>
              <a:rPr lang="ru-RU" altLang="ru-RU" sz="3600" dirty="0">
                <a:solidFill>
                  <a:srgbClr val="0070C0"/>
                </a:solidFill>
                <a:latin typeface="Arial Black" pitchFamily="34" charset="0"/>
              </a:rPr>
              <a:t>Зимний </a:t>
            </a:r>
            <a:r>
              <a:rPr lang="ru-RU" altLang="ru-RU" sz="3600" dirty="0" smtClean="0">
                <a:solidFill>
                  <a:srgbClr val="0070C0"/>
                </a:solidFill>
                <a:latin typeface="Arial Black" pitchFamily="34" charset="0"/>
              </a:rPr>
              <a:t>вечер</a:t>
            </a:r>
            <a:endParaRPr lang="ru-RU" altLang="ru-RU" sz="36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533400"/>
            <a:ext cx="3886200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defRPr/>
            </a:pPr>
            <a:endParaRPr lang="ru-RU" sz="2400" b="1" dirty="0"/>
          </a:p>
          <a:p>
            <a:pPr>
              <a:defRPr/>
            </a:pPr>
            <a:endParaRPr lang="ru-RU" sz="2400" b="1" dirty="0"/>
          </a:p>
          <a:p>
            <a:pPr>
              <a:defRPr/>
            </a:pPr>
            <a:endParaRPr lang="ru-RU" sz="2400" b="1" dirty="0"/>
          </a:p>
          <a:p>
            <a:pPr>
              <a:defRPr/>
            </a:pPr>
            <a:endParaRPr lang="ru-RU" sz="2400" b="1" dirty="0"/>
          </a:p>
          <a:p>
            <a:pPr>
              <a:defRPr/>
            </a:pPr>
            <a:endParaRPr lang="ru-RU" sz="24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27900424"/>
              </p:ext>
            </p:extLst>
          </p:nvPr>
        </p:nvGraphicFramePr>
        <p:xfrm>
          <a:off x="762000" y="1066800"/>
          <a:ext cx="7924800" cy="4678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4038600"/>
              </a:tblGrid>
              <a:tr h="9043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А.С.ПУШКИН </a:t>
                      </a:r>
                      <a:endParaRPr lang="ru-RU" sz="20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ЗИМНЕЕ УТРО»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А.С.ПУШКИН </a:t>
                      </a:r>
                      <a:endParaRPr lang="ru-RU" sz="20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ЗИМНИЙ ВЕЧЕР»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043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Время года: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Время года: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06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Время суток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: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Время суток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: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043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Состояние природы</a:t>
                      </a:r>
                      <a:r>
                        <a:rPr lang="ru-RU" sz="2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описание, подчеркнуть в тексте):</a:t>
                      </a:r>
                      <a:endParaRPr lang="ru-RU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Состояние природы </a:t>
                      </a:r>
                      <a:r>
                        <a:rPr lang="ru-RU" sz="2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описание, подчеркнуть в тексте):</a:t>
                      </a:r>
                      <a:endParaRPr lang="ru-RU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043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Обращение к собеседнику (к кому обращается автор):</a:t>
                      </a:r>
                      <a:endParaRPr lang="ru-RU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Обращение к собеседнику (к кому обращается автор):</a:t>
                      </a:r>
                      <a:endParaRPr lang="ru-RU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09573117"/>
              </p:ext>
            </p:extLst>
          </p:nvPr>
        </p:nvGraphicFramePr>
        <p:xfrm>
          <a:off x="571472" y="457199"/>
          <a:ext cx="8115328" cy="60198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9063"/>
                <a:gridCol w="4116265"/>
              </a:tblGrid>
              <a:tr h="9715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А.С.ПУШКИН </a:t>
                      </a:r>
                      <a:endParaRPr lang="ru-RU" sz="20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ЗИМНЕЕ УТРО»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А.С.ПУШКИН </a:t>
                      </a:r>
                      <a:endParaRPr lang="ru-RU" sz="20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ЗИМНИЙ ВЕЧЕР»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662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Время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года</a:t>
                      </a:r>
                      <a:r>
                        <a:rPr lang="ru-RU" sz="2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– З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има.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Время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года</a:t>
                      </a:r>
                      <a:r>
                        <a:rPr lang="ru-RU" sz="2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– З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има.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34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Время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суток</a:t>
                      </a:r>
                      <a:r>
                        <a:rPr lang="ru-RU" sz="2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– </a:t>
                      </a:r>
                      <a:r>
                        <a:rPr lang="ru-RU" sz="20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тро.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Время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суток</a:t>
                      </a:r>
                      <a:r>
                        <a:rPr lang="ru-RU" sz="2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– </a:t>
                      </a:r>
                      <a:r>
                        <a:rPr lang="ru-RU" sz="20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ечер.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791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Состояние природы</a:t>
                      </a:r>
                      <a:r>
                        <a:rPr lang="ru-RU" sz="2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описание, подчеркнуть в тексте): создаётся 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настроение радости, бодрости, восхищения</a:t>
                      </a:r>
                      <a:r>
                        <a:rPr lang="ru-RU" sz="20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природой</a:t>
                      </a:r>
                      <a:r>
                        <a:rPr lang="ru-RU" sz="2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Состояние природы </a:t>
                      </a:r>
                      <a:r>
                        <a:rPr lang="ru-RU" sz="2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описание, подчеркнуть в тексте):  создаётся 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настроение грусти, печали тревоги, </a:t>
                      </a:r>
                      <a:r>
                        <a:rPr lang="ru-RU" sz="20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одиночества, тоски.</a:t>
                      </a:r>
                      <a:endParaRPr lang="ru-RU" sz="20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662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Обращение к собеседнику (к кому обращается автор): 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к любимому человеку</a:t>
                      </a:r>
                      <a:r>
                        <a:rPr lang="ru-RU" sz="20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– «</a:t>
                      </a:r>
                      <a:r>
                        <a:rPr lang="ru-RU" sz="2000" b="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красавица, друг прелестный, друг милый».</a:t>
                      </a:r>
                      <a:endParaRPr lang="ru-RU" sz="20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Обращение к собеседнику (к кому обращается автор): 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к няне, Арине Родионовне</a:t>
                      </a:r>
                      <a:r>
                        <a:rPr lang="ru-RU" sz="20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–  «</a:t>
                      </a:r>
                      <a:r>
                        <a:rPr lang="ru-RU" sz="2000" b="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моя старушка,  мой друг,  добрая подружка».</a:t>
                      </a:r>
                      <a:endParaRPr lang="ru-RU" sz="20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8502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04800"/>
            <a:ext cx="9144000" cy="7971413"/>
          </a:xfrm>
          <a:prstGeom prst="rect">
            <a:avLst/>
          </a:prstGeom>
        </p:spPr>
        <p:txBody>
          <a:bodyPr numCol="2">
            <a:spAutoFit/>
          </a:bodyPr>
          <a:lstStyle/>
          <a:p>
            <a:pPr algn="r">
              <a:defRPr/>
            </a:pPr>
            <a:r>
              <a:rPr lang="ru-RU" sz="1600" b="1" dirty="0"/>
              <a:t>«Зимнее утро»</a:t>
            </a:r>
          </a:p>
          <a:p>
            <a:pPr>
              <a:defRPr/>
            </a:pPr>
            <a:endParaRPr lang="ru-RU" sz="1600" dirty="0"/>
          </a:p>
          <a:p>
            <a:pPr>
              <a:defRPr/>
            </a:pPr>
            <a:r>
              <a:rPr lang="ru-RU" sz="1600" dirty="0"/>
              <a:t>Мороз и солнце; день чудесный!</a:t>
            </a:r>
          </a:p>
          <a:p>
            <a:pPr>
              <a:defRPr/>
            </a:pPr>
            <a:r>
              <a:rPr lang="ru-RU" sz="1600" dirty="0"/>
              <a:t>Еще ты дремлешь, друг прелестный </a:t>
            </a:r>
          </a:p>
          <a:p>
            <a:pPr>
              <a:defRPr/>
            </a:pPr>
            <a:r>
              <a:rPr lang="ru-RU" sz="1600" dirty="0"/>
              <a:t>Пора, красавица, проснись:</a:t>
            </a:r>
          </a:p>
          <a:p>
            <a:pPr>
              <a:defRPr/>
            </a:pPr>
            <a:r>
              <a:rPr lang="ru-RU" sz="1600" dirty="0"/>
              <a:t>Открой сомкнуты негой взоры</a:t>
            </a:r>
          </a:p>
          <a:p>
            <a:pPr>
              <a:defRPr/>
            </a:pPr>
            <a:r>
              <a:rPr lang="ru-RU" sz="1600" dirty="0"/>
              <a:t>Навстречу северной Авроры,</a:t>
            </a:r>
          </a:p>
          <a:p>
            <a:pPr>
              <a:defRPr/>
            </a:pPr>
            <a:r>
              <a:rPr lang="ru-RU" sz="1600" dirty="0"/>
              <a:t>Звездою севера явись!</a:t>
            </a:r>
          </a:p>
          <a:p>
            <a:pPr>
              <a:defRPr/>
            </a:pPr>
            <a:endParaRPr lang="ru-RU" sz="1600" dirty="0"/>
          </a:p>
          <a:p>
            <a:pPr>
              <a:defRPr/>
            </a:pPr>
            <a:r>
              <a:rPr lang="ru-RU" sz="1600" dirty="0"/>
              <a:t>Вечор, ты помнишь, вьюга злилась,</a:t>
            </a:r>
          </a:p>
          <a:p>
            <a:pPr>
              <a:defRPr/>
            </a:pPr>
            <a:r>
              <a:rPr lang="ru-RU" sz="1600" dirty="0"/>
              <a:t>На мутном небе мгла носилась;</a:t>
            </a:r>
          </a:p>
          <a:p>
            <a:pPr>
              <a:defRPr/>
            </a:pPr>
            <a:r>
              <a:rPr lang="ru-RU" sz="1600" dirty="0"/>
              <a:t>Луна, как бледное пятно,</a:t>
            </a:r>
          </a:p>
          <a:p>
            <a:pPr>
              <a:defRPr/>
            </a:pPr>
            <a:r>
              <a:rPr lang="ru-RU" sz="1600" dirty="0"/>
              <a:t>Сквозь тучи мрачные желтела,</a:t>
            </a:r>
          </a:p>
          <a:p>
            <a:pPr>
              <a:defRPr/>
            </a:pPr>
            <a:r>
              <a:rPr lang="ru-RU" sz="1600" dirty="0"/>
              <a:t>И ты печальная сидела -</a:t>
            </a:r>
          </a:p>
          <a:p>
            <a:pPr>
              <a:defRPr/>
            </a:pPr>
            <a:r>
              <a:rPr lang="ru-RU" sz="1600" dirty="0"/>
              <a:t>А нынче..... погляди в окно:</a:t>
            </a:r>
          </a:p>
          <a:p>
            <a:pPr>
              <a:defRPr/>
            </a:pPr>
            <a:endParaRPr lang="ru-RU" sz="1600" dirty="0"/>
          </a:p>
          <a:p>
            <a:pPr>
              <a:defRPr/>
            </a:pPr>
            <a:r>
              <a:rPr lang="ru-RU" sz="1600" dirty="0"/>
              <a:t>Под голубыми небесами</a:t>
            </a:r>
          </a:p>
          <a:p>
            <a:pPr>
              <a:defRPr/>
            </a:pPr>
            <a:r>
              <a:rPr lang="ru-RU" sz="1600" dirty="0"/>
              <a:t>Великолепными коврами,</a:t>
            </a:r>
          </a:p>
          <a:p>
            <a:pPr>
              <a:defRPr/>
            </a:pPr>
            <a:r>
              <a:rPr lang="ru-RU" sz="1600" dirty="0"/>
              <a:t>Блестя на солнце, снег лежит;</a:t>
            </a:r>
          </a:p>
          <a:p>
            <a:pPr>
              <a:defRPr/>
            </a:pPr>
            <a:r>
              <a:rPr lang="ru-RU" sz="1600" dirty="0"/>
              <a:t>Прозрачный лес один чернеет,</a:t>
            </a:r>
          </a:p>
          <a:p>
            <a:pPr>
              <a:defRPr/>
            </a:pPr>
            <a:r>
              <a:rPr lang="ru-RU" sz="1600" dirty="0"/>
              <a:t>И ель сквозь иней зеленеет,</a:t>
            </a:r>
          </a:p>
          <a:p>
            <a:pPr>
              <a:defRPr/>
            </a:pPr>
            <a:r>
              <a:rPr lang="ru-RU" sz="1600" dirty="0"/>
              <a:t>И речка подо льдом блестит.</a:t>
            </a:r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r>
              <a:rPr lang="ru-RU" sz="1600" dirty="0"/>
              <a:t>Вся комната янтарным блеском</a:t>
            </a:r>
          </a:p>
          <a:p>
            <a:pPr>
              <a:defRPr/>
            </a:pPr>
            <a:r>
              <a:rPr lang="ru-RU" sz="1600" dirty="0"/>
              <a:t>Озарена. Веселым треском</a:t>
            </a:r>
          </a:p>
          <a:p>
            <a:pPr>
              <a:defRPr/>
            </a:pPr>
            <a:r>
              <a:rPr lang="ru-RU" sz="1600" dirty="0"/>
              <a:t>Трещит затопленная печь.</a:t>
            </a:r>
          </a:p>
          <a:p>
            <a:pPr>
              <a:defRPr/>
            </a:pPr>
            <a:r>
              <a:rPr lang="ru-RU" sz="1600" dirty="0"/>
              <a:t>Приятно думать у лежанки.</a:t>
            </a:r>
          </a:p>
          <a:p>
            <a:pPr>
              <a:defRPr/>
            </a:pPr>
            <a:r>
              <a:rPr lang="ru-RU" sz="1600" dirty="0"/>
              <a:t>Но знаешь: не велеть ли в санки</a:t>
            </a:r>
          </a:p>
          <a:p>
            <a:pPr>
              <a:defRPr/>
            </a:pPr>
            <a:r>
              <a:rPr lang="ru-RU" sz="1600" dirty="0"/>
              <a:t>Кобылку бурую </a:t>
            </a:r>
            <a:r>
              <a:rPr lang="ru-RU" sz="1600" dirty="0" err="1"/>
              <a:t>запречь</a:t>
            </a:r>
            <a:r>
              <a:rPr lang="ru-RU" sz="1600" dirty="0"/>
              <a:t>?</a:t>
            </a:r>
          </a:p>
          <a:p>
            <a:pPr>
              <a:defRPr/>
            </a:pPr>
            <a:endParaRPr lang="ru-RU" sz="1600" dirty="0"/>
          </a:p>
          <a:p>
            <a:pPr>
              <a:defRPr/>
            </a:pPr>
            <a:r>
              <a:rPr lang="ru-RU" sz="1600" dirty="0"/>
              <a:t>Скользя по утреннему снегу,</a:t>
            </a:r>
          </a:p>
          <a:p>
            <a:pPr>
              <a:defRPr/>
            </a:pPr>
            <a:r>
              <a:rPr lang="ru-RU" sz="1600" dirty="0"/>
              <a:t>Друг милый, предадимся бегу</a:t>
            </a:r>
          </a:p>
          <a:p>
            <a:pPr>
              <a:defRPr/>
            </a:pPr>
            <a:r>
              <a:rPr lang="ru-RU" sz="1600" dirty="0"/>
              <a:t>Нетерпеливого коня</a:t>
            </a:r>
          </a:p>
          <a:p>
            <a:pPr>
              <a:defRPr/>
            </a:pPr>
            <a:r>
              <a:rPr lang="ru-RU" sz="1600" dirty="0"/>
              <a:t>И навестим поля пустые,</a:t>
            </a:r>
          </a:p>
          <a:p>
            <a:pPr>
              <a:defRPr/>
            </a:pPr>
            <a:r>
              <a:rPr lang="ru-RU" sz="1600" dirty="0"/>
              <a:t>Леса, недавно столь густые,</a:t>
            </a:r>
          </a:p>
          <a:p>
            <a:pPr>
              <a:defRPr/>
            </a:pPr>
            <a:r>
              <a:rPr lang="ru-RU" sz="1600" dirty="0"/>
              <a:t>И берег, милый для меня.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pic>
        <p:nvPicPr>
          <p:cNvPr id="10243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7075" y="4300538"/>
            <a:ext cx="3962400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304800" y="76200"/>
            <a:ext cx="3200400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1600" b="1" u="sng"/>
          </a:p>
          <a:p>
            <a:pPr algn="ctr"/>
            <a:endParaRPr lang="ru-RU" altLang="ru-RU" sz="1600" b="1" u="sng"/>
          </a:p>
          <a:p>
            <a:pPr algn="ctr"/>
            <a:r>
              <a:rPr lang="ru-RU" altLang="ru-RU" sz="2000" b="1" u="sng"/>
              <a:t>«Зимний вечер»</a:t>
            </a:r>
          </a:p>
          <a:p>
            <a:pPr algn="ctr"/>
            <a:endParaRPr lang="ru-RU" altLang="ru-RU" sz="1600" b="1" u="sng"/>
          </a:p>
          <a:p>
            <a:pPr algn="ctr"/>
            <a:endParaRPr lang="ru-RU" altLang="ru-RU" sz="1600" b="1" u="sng"/>
          </a:p>
          <a:p>
            <a:r>
              <a:rPr lang="ru-RU" altLang="ru-RU"/>
              <a:t>Буря мглою небо кроет, </a:t>
            </a:r>
          </a:p>
          <a:p>
            <a:r>
              <a:rPr lang="ru-RU" altLang="ru-RU"/>
              <a:t>Вихри снежные крутя;</a:t>
            </a:r>
          </a:p>
          <a:p>
            <a:r>
              <a:rPr lang="ru-RU" altLang="ru-RU"/>
              <a:t>То, как зверь, она завоет,</a:t>
            </a:r>
          </a:p>
          <a:p>
            <a:r>
              <a:rPr lang="ru-RU" altLang="ru-RU"/>
              <a:t>То заплачет, как дитя,</a:t>
            </a:r>
          </a:p>
          <a:p>
            <a:r>
              <a:rPr lang="ru-RU" altLang="ru-RU"/>
              <a:t>То по кровле обветшалой</a:t>
            </a:r>
          </a:p>
          <a:p>
            <a:r>
              <a:rPr lang="ru-RU" altLang="ru-RU"/>
              <a:t> Вдруг соломой зашумит, </a:t>
            </a:r>
          </a:p>
          <a:p>
            <a:r>
              <a:rPr lang="ru-RU" altLang="ru-RU"/>
              <a:t>То, как путник запоздалый, </a:t>
            </a:r>
          </a:p>
          <a:p>
            <a:r>
              <a:rPr lang="ru-RU" altLang="ru-RU"/>
              <a:t>К нам в окошко застучит.</a:t>
            </a:r>
          </a:p>
          <a:p>
            <a:endParaRPr lang="ru-RU" altLang="ru-RU"/>
          </a:p>
          <a:p>
            <a:r>
              <a:rPr lang="ru-RU" altLang="ru-RU"/>
              <a:t>Наша ветхая лачужка </a:t>
            </a:r>
          </a:p>
          <a:p>
            <a:r>
              <a:rPr lang="ru-RU" altLang="ru-RU"/>
              <a:t>И печальна и темна. </a:t>
            </a:r>
          </a:p>
          <a:p>
            <a:r>
              <a:rPr lang="ru-RU" altLang="ru-RU"/>
              <a:t>Что же ты, моя старушка, </a:t>
            </a:r>
          </a:p>
          <a:p>
            <a:r>
              <a:rPr lang="ru-RU" altLang="ru-RU"/>
              <a:t>Приумолкла у окна?</a:t>
            </a:r>
          </a:p>
          <a:p>
            <a:r>
              <a:rPr lang="ru-RU" altLang="ru-RU"/>
              <a:t>Или бури завываньем </a:t>
            </a:r>
          </a:p>
          <a:p>
            <a:r>
              <a:rPr lang="ru-RU" altLang="ru-RU"/>
              <a:t>Ты, мой друг, утомлена, </a:t>
            </a:r>
          </a:p>
          <a:p>
            <a:r>
              <a:rPr lang="ru-RU" altLang="ru-RU"/>
              <a:t>Или дремлешь под жужжаньем</a:t>
            </a:r>
          </a:p>
          <a:p>
            <a:r>
              <a:rPr lang="ru-RU" altLang="ru-RU"/>
              <a:t>Своего веретена?</a:t>
            </a:r>
          </a:p>
          <a:p>
            <a:endParaRPr lang="ru-RU" altLang="ru-RU" sz="160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777875"/>
            <a:ext cx="5410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0"/>
            <a:ext cx="10058400" cy="4678204"/>
          </a:xfrm>
          <a:prstGeom prst="rect">
            <a:avLst/>
          </a:prstGeom>
        </p:spPr>
        <p:txBody>
          <a:bodyPr numCol="2">
            <a:spAutoFit/>
          </a:bodyPr>
          <a:lstStyle/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sz="1600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 l="4896" t="1881" r="2260" b="2665"/>
          <a:stretch>
            <a:fillRect/>
          </a:stretch>
        </p:blipFill>
        <p:spPr bwMode="auto">
          <a:xfrm>
            <a:off x="4724400" y="1905000"/>
            <a:ext cx="3810000" cy="4710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057400" y="646113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600" dirty="0">
                <a:solidFill>
                  <a:srgbClr val="0070C0"/>
                </a:solidFill>
                <a:latin typeface="Arial Black" pitchFamily="34" charset="0"/>
              </a:rPr>
              <a:t>Зимнее </a:t>
            </a:r>
            <a:r>
              <a:rPr lang="ru-RU" altLang="ru-RU" sz="3600" dirty="0" smtClean="0">
                <a:solidFill>
                  <a:srgbClr val="0070C0"/>
                </a:solidFill>
                <a:latin typeface="Arial Black" pitchFamily="34" charset="0"/>
              </a:rPr>
              <a:t>утро. </a:t>
            </a:r>
            <a:r>
              <a:rPr lang="ru-RU" altLang="ru-RU" sz="3600" dirty="0">
                <a:solidFill>
                  <a:srgbClr val="0070C0"/>
                </a:solidFill>
                <a:latin typeface="Arial Black" pitchFamily="34" charset="0"/>
              </a:rPr>
              <a:t>Зимний </a:t>
            </a:r>
            <a:r>
              <a:rPr lang="ru-RU" altLang="ru-RU" sz="3600" dirty="0" smtClean="0">
                <a:solidFill>
                  <a:srgbClr val="0070C0"/>
                </a:solidFill>
                <a:latin typeface="Arial Black" pitchFamily="34" charset="0"/>
              </a:rPr>
              <a:t>вечер.</a:t>
            </a:r>
            <a:endParaRPr lang="ru-RU" altLang="ru-RU" sz="3600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435" y="1919213"/>
            <a:ext cx="3810330" cy="4706520"/>
          </a:xfrm>
          <a:prstGeom prst="rect">
            <a:avLst/>
          </a:prstGeom>
        </p:spPr>
      </p:pic>
      <p:pic>
        <p:nvPicPr>
          <p:cNvPr id="6" name="Антонио_Вивальди__-__Зима__из_цикла__Времена_года_.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4267200" y="6248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60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38200" y="609600"/>
            <a:ext cx="708660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solidFill>
                  <a:schemeClr val="bg2">
                    <a:lumMod val="50000"/>
                  </a:schemeClr>
                </a:solidFill>
              </a:rPr>
              <a:t>Подведём итоги урока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pPr algn="ctr"/>
            <a:endParaRPr lang="ru-RU" sz="24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endParaRPr lang="ru-RU" b="1" dirty="0" smtClean="0"/>
          </a:p>
          <a:p>
            <a:r>
              <a:rPr lang="ru-RU" b="1" dirty="0" smtClean="0"/>
              <a:t>1. «Для меня сегодняшний урок…»</a:t>
            </a:r>
          </a:p>
          <a:p>
            <a:endParaRPr lang="ru-RU" dirty="0" smtClean="0"/>
          </a:p>
          <a:p>
            <a:r>
              <a:rPr lang="ru-RU" b="1" dirty="0" smtClean="0"/>
              <a:t>2. «Благодарю…»</a:t>
            </a:r>
          </a:p>
          <a:p>
            <a:endParaRPr lang="ru-RU" b="1" dirty="0" smtClean="0"/>
          </a:p>
          <a:p>
            <a:endParaRPr lang="ru-RU" dirty="0" smtClean="0"/>
          </a:p>
          <a:p>
            <a:r>
              <a:rPr lang="ru-RU" b="1" dirty="0" smtClean="0"/>
              <a:t>Домашнее задание: </a:t>
            </a:r>
          </a:p>
          <a:p>
            <a:r>
              <a:rPr lang="ru-RU" dirty="0" smtClean="0"/>
              <a:t>- Закончить рисунки. Выбрать строки из стихотворений, которые соответствуют картинкам, подписать их. </a:t>
            </a:r>
          </a:p>
          <a:p>
            <a:r>
              <a:rPr lang="ru-RU" dirty="0" smtClean="0"/>
              <a:t>- Выучить наизусть одно из стихотворений (отрывок) «Зимнее утро», «Зимний вечер» по выбору.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593</TotalTime>
  <Words>484</Words>
  <Application>Microsoft Office PowerPoint</Application>
  <PresentationFormat>Экран (4:3)</PresentationFormat>
  <Paragraphs>128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Анна</cp:lastModifiedBy>
  <cp:revision>95</cp:revision>
  <cp:lastPrinted>1601-01-01T00:00:00Z</cp:lastPrinted>
  <dcterms:created xsi:type="dcterms:W3CDTF">2013-12-04T16:21:50Z</dcterms:created>
  <dcterms:modified xsi:type="dcterms:W3CDTF">2022-10-09T08:48:47Z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