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8" r:id="rId12"/>
    <p:sldId id="269" r:id="rId13"/>
    <p:sldId id="272" r:id="rId14"/>
    <p:sldId id="273" r:id="rId15"/>
    <p:sldId id="270" r:id="rId16"/>
    <p:sldId id="271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examenglish.com/IELTS/IELTS_listening_part1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amenglish.com/PET/PET_listening.html" TargetMode="External"/><Relationship Id="rId2" Type="http://schemas.openxmlformats.org/officeDocument/2006/relationships/hyperlink" Target="http://fipi.ru/ege/demoversii-specifikacii-kodifikato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glistening.ru/listening" TargetMode="External"/><Relationship Id="rId5" Type="http://schemas.openxmlformats.org/officeDocument/2006/relationships/hyperlink" Target="https://englishiseasy.ru/ege/" TargetMode="External"/><Relationship Id="rId4" Type="http://schemas.openxmlformats.org/officeDocument/2006/relationships/hyperlink" Target="https://www.esl-lab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1"/>
            <a:ext cx="7990656" cy="26917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Liberation Serif" pitchFamily="18" charset="0"/>
              </a:rPr>
              <a:t>Стратегии выполнения заданий раздела «</a:t>
            </a:r>
            <a:r>
              <a:rPr lang="ru-RU" b="1" dirty="0" err="1" smtClean="0">
                <a:latin typeface="Liberation Serif" pitchFamily="18" charset="0"/>
              </a:rPr>
              <a:t>Аудирование</a:t>
            </a:r>
            <a:r>
              <a:rPr lang="ru-RU" b="1" dirty="0" smtClean="0">
                <a:latin typeface="Liberation Serif" pitchFamily="18" charset="0"/>
              </a:rPr>
              <a:t>» при подготовке к государственной итоговой аттестации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Liberation Serif" pitchFamily="18" charset="0"/>
              </a:rPr>
              <a:t>Стратегии выполнения заданий раздела «</a:t>
            </a:r>
            <a:r>
              <a:rPr lang="ru-RU" sz="2400" b="1" dirty="0" err="1" smtClean="0">
                <a:latin typeface="Liberation Serif" pitchFamily="18" charset="0"/>
              </a:rPr>
              <a:t>Аудирование</a:t>
            </a:r>
            <a:r>
              <a:rPr lang="ru-RU" sz="2400" b="1" dirty="0" smtClean="0">
                <a:latin typeface="Liberation Serif" pitchFamily="18" charset="0"/>
              </a:rPr>
              <a:t>» при подготовке к ОГЭ</a:t>
            </a:r>
            <a:endParaRPr lang="ru-RU" sz="2400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8832" y="836712"/>
            <a:ext cx="4292800" cy="57488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• В заданиях 1–4 предлагается прослушать четыре коротких текста, понять </a:t>
            </a:r>
            <a:r>
              <a:rPr lang="ru-RU" sz="20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запрашиваемую информацию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, выбрать правильный ответ из предложенного перечня и записать его номер. Максимальное количество баллов за выполнение заданий 1–4 – 4 балла.</a:t>
            </a:r>
          </a:p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Чтобы подготовить учащихся к выполнению данного задания, можно:</a:t>
            </a:r>
          </a:p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1. Использовать задания из пособий для подготовки к сдаче экзамена </a:t>
            </a:r>
            <a:r>
              <a:rPr lang="ru-RU" sz="2000" dirty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PET</a:t>
            </a:r>
            <a:r>
              <a:rPr lang="ru-RU" sz="20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</a:t>
            </a:r>
            <a:r>
              <a:rPr lang="ru-RU" sz="1900" dirty="0" smtClean="0">
                <a:latin typeface="Liberation Serif" pitchFamily="18" charset="0"/>
              </a:rPr>
              <a:t>пока на ФИПИ не выложили заданий для тренировки в новом формате, можно брать </a:t>
            </a:r>
            <a:r>
              <a:rPr lang="ru-RU" sz="1900" dirty="0" err="1" smtClean="0">
                <a:latin typeface="Liberation Serif" pitchFamily="18" charset="0"/>
              </a:rPr>
              <a:t>past</a:t>
            </a:r>
            <a:r>
              <a:rPr lang="ru-RU" sz="1900" dirty="0" smtClean="0">
                <a:latin typeface="Liberation Serif" pitchFamily="18" charset="0"/>
              </a:rPr>
              <a:t> </a:t>
            </a:r>
            <a:r>
              <a:rPr lang="ru-RU" sz="1900" dirty="0" err="1" smtClean="0">
                <a:latin typeface="Liberation Serif" pitchFamily="18" charset="0"/>
              </a:rPr>
              <a:t>papers</a:t>
            </a:r>
            <a:r>
              <a:rPr lang="ru-RU" sz="1900" dirty="0" smtClean="0">
                <a:latin typeface="Liberation Serif" pitchFamily="18" charset="0"/>
              </a:rPr>
              <a:t> и сборники для подготовки к РET и использовать задания оттуда.</a:t>
            </a:r>
            <a:endParaRPr lang="ru-RU" sz="1900" dirty="0">
              <a:solidFill>
                <a:srgbClr val="FF0000"/>
              </a:solidFill>
              <a:latin typeface="Liberation Serif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2. Использовать тексты с озвучкой из учебников уровня A1-A2, разделить текст на небольшие части, составить к тексту вопросы на понимание конкретной информации.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F:\ВЕБИНАР\ОГЭ АЯ 2022\зад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7581" y="757092"/>
            <a:ext cx="4936419" cy="610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98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3018"/>
            <a:ext cx="8712968" cy="2880320"/>
          </a:xfrm>
        </p:spPr>
        <p:txBody>
          <a:bodyPr>
            <a:normAutofit lnSpcReduction="10000"/>
          </a:bodyPr>
          <a:lstStyle/>
          <a:p>
            <a:pPr marL="0" indent="457200">
              <a:buNone/>
            </a:pPr>
            <a:r>
              <a:rPr lang="ru-RU" sz="1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В задании 5 необходимо прослушать пять устных высказываний и </a:t>
            </a:r>
            <a:r>
              <a:rPr lang="ru-RU" sz="18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установить соответствие между высказываниями и рубриками</a:t>
            </a:r>
            <a:r>
              <a:rPr lang="ru-RU" sz="1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(в задании есть одна лишняя рубрика). Максимальное количество баллов за выполнение задания 5 – 5 баллов. В этом задании изменилась сама формулировка. Раньше предлагалось просто прослушать 5 высказываний и соотнести с утверждениями, теперь задание сформулировано более приближено к реальной жизненной ситуации – как будто ученик слушает радиопередачу, и </a:t>
            </a:r>
            <a:r>
              <a:rPr lang="ru-RU" sz="1800" dirty="0" err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</a:t>
            </a:r>
            <a:r>
              <a:rPr lang="ru-RU" sz="1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ему необходимо понять, какой прослушиваемый отрывок связан с какой темой.</a:t>
            </a:r>
          </a:p>
          <a:p>
            <a:pPr marL="0" indent="457200">
              <a:buNone/>
            </a:pPr>
            <a:r>
              <a:rPr lang="ru-RU" sz="1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 подготовке к выполнению данного задания нужно потренироваться в подборе синонимов, антонимов к рубрикам. Можно делать краткий конспект услышанного</a:t>
            </a:r>
            <a:r>
              <a:rPr lang="ru-RU" sz="1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</a:t>
            </a:r>
            <a:endParaRPr lang="ru-RU" sz="18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5122" name="Picture 2" descr="F:\ВЕБИНАР\ОГЭ АЯ 2022\зад 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59924"/>
            <a:ext cx="6266768" cy="419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71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ВЕБИНАР\ОГЭ АЯ 2022\зад 6-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250082"/>
            <a:ext cx="4320703" cy="352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ВЕБИНАР\ОГЭ АЯ 2022\зад 6-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800577" cy="635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106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Liberation Serif" pitchFamily="18" charset="0"/>
              </a:rPr>
              <a:t>Cheating </a:t>
            </a:r>
            <a:r>
              <a:rPr lang="en-US" dirty="0" smtClean="0">
                <a:latin typeface="Liberation Serif" pitchFamily="18" charset="0"/>
              </a:rPr>
              <a:t>Dictation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6164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Liberation Serif" pitchFamily="18" charset="0"/>
              </a:rPr>
              <a:t>Сначала мы читаем текст в первый раз. Параллельно с чтением разбираем незнакомые слова и выражения, если они присутствуют. Затем раздаем ученикам листы бумаги, на которых напечатано </a:t>
            </a:r>
            <a:r>
              <a:rPr lang="ru-RU" sz="1800" dirty="0" smtClean="0">
                <a:latin typeface="Liberation Serif" pitchFamily="18" charset="0"/>
              </a:rPr>
              <a:t>следующее</a:t>
            </a:r>
          </a:p>
          <a:p>
            <a:pPr>
              <a:buNone/>
            </a:pPr>
            <a:endParaRPr lang="ru-RU" sz="1800" dirty="0" smtClean="0">
              <a:latin typeface="Liberation Serif" pitchFamily="18" charset="0"/>
            </a:endParaRPr>
          </a:p>
          <a:p>
            <a:pPr>
              <a:buNone/>
            </a:pPr>
            <a:endParaRPr lang="ru-RU" sz="18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Liberation Serif" pitchFamily="18" charset="0"/>
              </a:rPr>
              <a:t>Итак, перед занятием </a:t>
            </a:r>
            <a:r>
              <a:rPr lang="ru-RU" sz="1800" dirty="0" smtClean="0">
                <a:latin typeface="Liberation Serif" pitchFamily="18" charset="0"/>
              </a:rPr>
              <a:t>заменяем </a:t>
            </a:r>
            <a:r>
              <a:rPr lang="ru-RU" sz="1800" dirty="0" smtClean="0">
                <a:latin typeface="Liberation Serif" pitchFamily="18" charset="0"/>
              </a:rPr>
              <a:t>все буквы в тексте чёрточками, сохраняя знаки препинания и апострофы. Мы раздаем такой зашифрованный текст каждому ученику, затем читаем текст второй раз и, скорее всего, третий и даже четвёртый раз. Затем ученики проверяют  сделанные записи в парах, потом вместе всем </a:t>
            </a:r>
            <a:r>
              <a:rPr lang="ru-RU" sz="1800" dirty="0" smtClean="0">
                <a:latin typeface="Liberation Serif" pitchFamily="18" charset="0"/>
              </a:rPr>
              <a:t>классом.</a:t>
            </a:r>
            <a:endParaRPr lang="ru-RU" sz="1800" dirty="0"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Liberation Serif" pitchFamily="18" charset="0"/>
              </a:rPr>
              <a:t>Running </a:t>
            </a:r>
            <a:r>
              <a:rPr lang="en-US" dirty="0" smtClean="0">
                <a:latin typeface="Liberation Serif" pitchFamily="18" charset="0"/>
              </a:rPr>
              <a:t>Dictation</a:t>
            </a:r>
            <a:endParaRPr lang="ru-RU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>
                <a:latin typeface="Liberation Serif" pitchFamily="18" charset="0"/>
              </a:rPr>
              <a:t>Running</a:t>
            </a:r>
            <a:r>
              <a:rPr lang="ru-RU" dirty="0" smtClean="0">
                <a:latin typeface="Liberation Serif" pitchFamily="18" charset="0"/>
              </a:rPr>
              <a:t> </a:t>
            </a:r>
            <a:r>
              <a:rPr lang="ru-RU" dirty="0" err="1" smtClean="0">
                <a:latin typeface="Liberation Serif" pitchFamily="18" charset="0"/>
              </a:rPr>
              <a:t>Dictation</a:t>
            </a:r>
            <a:r>
              <a:rPr lang="ru-RU" dirty="0" smtClean="0">
                <a:latin typeface="Liberation Serif" pitchFamily="18" charset="0"/>
              </a:rPr>
              <a:t> развивает память, помогает улучшить правописание, повторить грамматические и лексические конструкции, способствует формированию навыков чтения и </a:t>
            </a:r>
            <a:r>
              <a:rPr lang="ru-RU" dirty="0" err="1" smtClean="0">
                <a:latin typeface="Liberation Serif" pitchFamily="18" charset="0"/>
              </a:rPr>
              <a:t>аудирования</a:t>
            </a:r>
            <a:r>
              <a:rPr lang="ru-RU" dirty="0" smtClean="0">
                <a:latin typeface="Liberation Serif" pitchFamily="18" charset="0"/>
              </a:rPr>
              <a:t> </a:t>
            </a:r>
            <a:r>
              <a:rPr lang="ru-RU" dirty="0" err="1" smtClean="0">
                <a:latin typeface="Liberation Serif" pitchFamily="18" charset="0"/>
              </a:rPr>
              <a:t>и</a:t>
            </a:r>
            <a:r>
              <a:rPr lang="ru-RU" dirty="0" smtClean="0">
                <a:latin typeface="Liberation Serif" pitchFamily="18" charset="0"/>
              </a:rPr>
              <a:t>, конечно же, делает урок весёлым!</a:t>
            </a:r>
          </a:p>
          <a:p>
            <a:r>
              <a:rPr lang="ru-RU" dirty="0" smtClean="0">
                <a:latin typeface="Liberation Serif" pitchFamily="18" charset="0"/>
              </a:rPr>
              <a:t>Для организации бегающего диктанта выберите из учебника короткий текст. Я обычно беру тексты, уже знакомые учениками и содержащие языковой материал, который я хочу повторить с учениками. Повесьте копию текста на стену класса (или даже школы).</a:t>
            </a:r>
          </a:p>
          <a:p>
            <a:r>
              <a:rPr lang="ru-RU" dirty="0" smtClean="0">
                <a:latin typeface="Liberation Serif" pitchFamily="18" charset="0"/>
              </a:rPr>
              <a:t>Разделите учеников на пары или маленькие группы. Ученики должны сидеть относительно далеко от текста, размещённого на стене. Один из учеников бежит к тексту и запоминает его часть.</a:t>
            </a:r>
          </a:p>
          <a:p>
            <a:r>
              <a:rPr lang="ru-RU" dirty="0" smtClean="0">
                <a:latin typeface="Liberation Serif" pitchFamily="18" charset="0"/>
              </a:rPr>
              <a:t>Затем он бежит к своей команде и диктует фрагмент, который запомнил. Назначенный заранее секретарь группы записывает сказанное. Важно, что диктовать во время бега нельзя, нужно подбежать к своей команде, остановиться и только потом говорить.</a:t>
            </a:r>
          </a:p>
          <a:p>
            <a:r>
              <a:rPr lang="ru-RU" dirty="0" smtClean="0">
                <a:latin typeface="Liberation Serif" pitchFamily="18" charset="0"/>
              </a:rPr>
              <a:t>Во время игры учитель может хлопнуть в ладоши: это будет означать, что команда должна сменить бегуна.</a:t>
            </a:r>
          </a:p>
          <a:p>
            <a:r>
              <a:rPr lang="ru-RU" dirty="0" smtClean="0">
                <a:latin typeface="Liberation Serif" pitchFamily="18" charset="0"/>
              </a:rPr>
              <a:t>Победителем является команда, написавшая весь текст первой.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Гр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3"/>
            <a:ext cx="8229600" cy="28803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Liberation Serif" pitchFamily="18" charset="0"/>
              </a:rPr>
              <a:t>In this part of the </a:t>
            </a:r>
            <a:r>
              <a:rPr lang="en-US" sz="2400" dirty="0" smtClean="0">
                <a:latin typeface="Liberation Serif" pitchFamily="18" charset="0"/>
              </a:rPr>
              <a:t>test </a:t>
            </a:r>
            <a:r>
              <a:rPr lang="en-US" sz="2400" dirty="0" smtClean="0">
                <a:latin typeface="Liberation Serif" pitchFamily="18" charset="0"/>
              </a:rPr>
              <a:t>you listen to a dialogue and complete a form. Read the form carefully before you listen.</a:t>
            </a:r>
          </a:p>
          <a:p>
            <a:r>
              <a:rPr lang="en-US" sz="2400" i="1" dirty="0" smtClean="0">
                <a:latin typeface="Liberation Serif" pitchFamily="18" charset="0"/>
              </a:rPr>
              <a:t>A new business owner enquires about courses. Listen to the conversation and complete each </a:t>
            </a:r>
            <a:r>
              <a:rPr lang="en-US" sz="2400" i="1" dirty="0" smtClean="0">
                <a:latin typeface="Liberation Serif" pitchFamily="18" charset="0"/>
              </a:rPr>
              <a:t>gap </a:t>
            </a:r>
            <a:r>
              <a:rPr lang="en-US" sz="2400" i="1" dirty="0" smtClean="0">
                <a:latin typeface="Liberation Serif" pitchFamily="18" charset="0"/>
              </a:rPr>
              <a:t>with no more than THREE words</a:t>
            </a:r>
            <a:r>
              <a:rPr lang="en-US" sz="2400" i="1" dirty="0" smtClean="0">
                <a:latin typeface="Liberation Serif" pitchFamily="18" charset="0"/>
              </a:rPr>
              <a:t>.</a:t>
            </a:r>
            <a:endParaRPr lang="ru-RU" sz="2400" i="1" dirty="0" smtClean="0">
              <a:latin typeface="Liberation Serif" pitchFamily="18" charset="0"/>
            </a:endParaRPr>
          </a:p>
          <a:p>
            <a:r>
              <a:rPr lang="en-US" sz="2400" i="1" dirty="0" smtClean="0">
                <a:latin typeface="Liberation Serif" pitchFamily="18" charset="0"/>
                <a:hlinkClick r:id="rId2"/>
              </a:rPr>
              <a:t>https://</a:t>
            </a:r>
            <a:r>
              <a:rPr lang="en-US" sz="2400" i="1" dirty="0" smtClean="0">
                <a:latin typeface="Liberation Serif" pitchFamily="18" charset="0"/>
                <a:hlinkClick r:id="rId2"/>
              </a:rPr>
              <a:t>www.examenglish.com/IELTS/IELTS_listening_part1.htm</a:t>
            </a:r>
            <a:r>
              <a:rPr lang="ru-RU" sz="2400" i="1" dirty="0" smtClean="0">
                <a:latin typeface="Liberation Serif" pitchFamily="18" charset="0"/>
              </a:rPr>
              <a:t> </a:t>
            </a:r>
            <a:endParaRPr lang="en-US" sz="2400" i="1" dirty="0">
              <a:latin typeface="Liberation Serif" pitchFamily="18" charset="0"/>
            </a:endParaRPr>
          </a:p>
        </p:txBody>
      </p:sp>
      <p:pic>
        <p:nvPicPr>
          <p:cNvPr id="1026" name="Picture 2" descr="C:\Users\Raybook\Desktop\Снимо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56992"/>
            <a:ext cx="3457324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aybook\Desktop\Сним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6356325" cy="6506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fipi.ru/ege/demoversii-specifikacii-kodifikatory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www.examenglish.com/PET/PET_listening.html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https://www.esl-lab.com/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https://englishiseasy.ru/ege/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https://englistening.ru/listening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Liberation Serif" pitchFamily="18" charset="0"/>
              </a:rPr>
              <a:t>Характеристика видов </a:t>
            </a:r>
            <a:r>
              <a:rPr lang="ru-RU" sz="1600" b="1" dirty="0" err="1" smtClean="0">
                <a:latin typeface="Liberation Serif" pitchFamily="18" charset="0"/>
              </a:rPr>
              <a:t>аудирования</a:t>
            </a:r>
            <a:endParaRPr lang="ru-RU" sz="16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В зарубежной и отечественной методике выделяют виды коммуникативного </a:t>
            </a:r>
            <a:r>
              <a:rPr lang="ru-RU" sz="1600" dirty="0" err="1" smtClean="0">
                <a:latin typeface="Liberation Serif" pitchFamily="18" charset="0"/>
              </a:rPr>
              <a:t>аудирования</a:t>
            </a:r>
            <a:r>
              <a:rPr lang="ru-RU" sz="1600" dirty="0" smtClean="0">
                <a:latin typeface="Liberation Serif" pitchFamily="18" charset="0"/>
              </a:rPr>
              <a:t> в соответствии с коммуникативной установкой и связью с экспрессивной устной речью.</a:t>
            </a: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В соответствии с коммуникативной установкой, определяющей, какой должна быть широта и глубина понимания, рассматривают: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- </a:t>
            </a:r>
            <a:r>
              <a:rPr lang="ru-RU" sz="1600" i="1" dirty="0" err="1" smtClean="0">
                <a:solidFill>
                  <a:srgbClr val="C00000"/>
                </a:solidFill>
                <a:latin typeface="Liberation Serif" pitchFamily="18" charset="0"/>
              </a:rPr>
              <a:t>аудирование</a:t>
            </a: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 с пониманием основного содержания.</a:t>
            </a: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Данный вид </a:t>
            </a:r>
            <a:r>
              <a:rPr lang="ru-RU" sz="1600" dirty="0" err="1" smtClean="0">
                <a:latin typeface="Liberation Serif" pitchFamily="18" charset="0"/>
              </a:rPr>
              <a:t>аудирования</a:t>
            </a:r>
            <a:r>
              <a:rPr lang="ru-RU" sz="1600" dirty="0" smtClean="0">
                <a:latin typeface="Liberation Serif" pitchFamily="18" charset="0"/>
              </a:rPr>
              <a:t> предусматривает обработку информации речевого сообщения, чтобы отделить новое от известного, важное от несущественного, закрепить в памяти самые важные сведения. Данный вид </a:t>
            </a:r>
            <a:r>
              <a:rPr lang="ru-RU" sz="1600" dirty="0" err="1" smtClean="0">
                <a:latin typeface="Liberation Serif" pitchFamily="18" charset="0"/>
              </a:rPr>
              <a:t>аудирования</a:t>
            </a:r>
            <a:r>
              <a:rPr lang="ru-RU" sz="1600" dirty="0" smtClean="0">
                <a:latin typeface="Liberation Serif" pitchFamily="18" charset="0"/>
              </a:rPr>
              <a:t> развивает такие умения, как предугадывание содержания текста по заголовку, определение тематики и коммуникативной интенции говорящего, перечисление основных деталей и фактов, ответы на вопросы, составление плана.</a:t>
            </a: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 </a:t>
            </a: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- </a:t>
            </a:r>
            <a:r>
              <a:rPr lang="ru-RU" sz="1600" i="1" dirty="0" err="1" smtClean="0">
                <a:solidFill>
                  <a:srgbClr val="C00000"/>
                </a:solidFill>
                <a:latin typeface="Liberation Serif" pitchFamily="18" charset="0"/>
              </a:rPr>
              <a:t>аудирование</a:t>
            </a: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 с полным пониманием.</a:t>
            </a:r>
          </a:p>
          <a:p>
            <a:pPr>
              <a:buNone/>
            </a:pPr>
            <a:r>
              <a:rPr lang="ru-RU" sz="1600" dirty="0" err="1" smtClean="0">
                <a:latin typeface="Liberation Serif" pitchFamily="18" charset="0"/>
              </a:rPr>
              <a:t>Аудирование</a:t>
            </a:r>
            <a:r>
              <a:rPr lang="ru-RU" sz="1600" dirty="0" smtClean="0">
                <a:latin typeface="Liberation Serif" pitchFamily="18" charset="0"/>
              </a:rPr>
              <a:t> с полным пониманием требует высокого уровня автоматизации навыков, высокой концентрации внимания и напряженной работы памяти. В процессе обучения </a:t>
            </a:r>
            <a:r>
              <a:rPr lang="ru-RU" sz="1600" dirty="0" err="1" smtClean="0">
                <a:latin typeface="Liberation Serif" pitchFamily="18" charset="0"/>
              </a:rPr>
              <a:t>аудированию</a:t>
            </a:r>
            <a:r>
              <a:rPr lang="ru-RU" sz="1600" dirty="0" smtClean="0">
                <a:latin typeface="Liberation Serif" pitchFamily="18" charset="0"/>
              </a:rPr>
              <a:t> с полным пониманием обучающиеся слушают </a:t>
            </a:r>
            <a:r>
              <a:rPr lang="ru-RU" sz="1600" dirty="0" err="1" smtClean="0">
                <a:latin typeface="Liberation Serif" pitchFamily="18" charset="0"/>
              </a:rPr>
              <a:t>аудиотекст</a:t>
            </a:r>
            <a:r>
              <a:rPr lang="ru-RU" sz="1600" dirty="0" smtClean="0">
                <a:latin typeface="Liberation Serif" pitchFamily="18" charset="0"/>
              </a:rPr>
              <a:t>, зная, какие </a:t>
            </a:r>
            <a:r>
              <a:rPr lang="ru-RU" sz="1600" dirty="0" err="1" smtClean="0">
                <a:latin typeface="Liberation Serif" pitchFamily="18" charset="0"/>
              </a:rPr>
              <a:t>послетекстовые</a:t>
            </a:r>
            <a:r>
              <a:rPr lang="ru-RU" sz="1600" dirty="0" smtClean="0">
                <a:latin typeface="Liberation Serif" pitchFamily="18" charset="0"/>
              </a:rPr>
              <a:t> задания их ожидают:</a:t>
            </a: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подробный пересказ текста; ответы на вопросы; составление плана; окончание отрывка.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 - </a:t>
            </a:r>
            <a:r>
              <a:rPr lang="ru-RU" sz="1600" i="1" dirty="0" err="1" smtClean="0">
                <a:solidFill>
                  <a:srgbClr val="C00000"/>
                </a:solidFill>
                <a:latin typeface="Liberation Serif" pitchFamily="18" charset="0"/>
              </a:rPr>
              <a:t>аудирование</a:t>
            </a:r>
            <a:r>
              <a:rPr lang="ru-RU" sz="1600" i="1" dirty="0" smtClean="0">
                <a:solidFill>
                  <a:srgbClr val="C00000"/>
                </a:solidFill>
                <a:latin typeface="Liberation Serif" pitchFamily="18" charset="0"/>
              </a:rPr>
              <a:t> с выборочным извлечением информации.</a:t>
            </a:r>
          </a:p>
          <a:p>
            <a:pPr>
              <a:buNone/>
            </a:pPr>
            <a:r>
              <a:rPr lang="ru-RU" sz="1600" dirty="0" smtClean="0">
                <a:latin typeface="Liberation Serif" pitchFamily="18" charset="0"/>
              </a:rPr>
              <a:t>Задачей данного вида </a:t>
            </a:r>
            <a:r>
              <a:rPr lang="ru-RU" sz="1600" dirty="0" err="1" smtClean="0">
                <a:latin typeface="Liberation Serif" pitchFamily="18" charset="0"/>
              </a:rPr>
              <a:t>аудирования</a:t>
            </a:r>
            <a:r>
              <a:rPr lang="ru-RU" sz="1600" dirty="0" smtClean="0">
                <a:latin typeface="Liberation Serif" pitchFamily="18" charset="0"/>
              </a:rPr>
              <a:t> является вычленение в речевом сообщении необходимой информации, проигнорировав ненужное. К необходимой информации относятся важные детали, факты, ключевые слова, примеры или такие данные, как числа, даты, географические названия или имена собственные. Для быстрого и безошибочного распознавания чисел и дат требуется длительная тренировка. Благодаря фоновым знаниям учащиеся с легкостью воспринимают как имена собственные, так и географические названия.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Liberation Serif" pitchFamily="18" charset="0"/>
              </a:rPr>
              <a:t>Типичные ошибки экзаменуемых (</a:t>
            </a:r>
            <a:r>
              <a:rPr lang="ru-RU" dirty="0" smtClean="0">
                <a:latin typeface="Liberation Serif" pitchFamily="18" charset="0"/>
              </a:rPr>
              <a:t>из</a:t>
            </a:r>
            <a:r>
              <a:rPr lang="ru-RU" b="1" dirty="0" smtClean="0">
                <a:latin typeface="Liberation Serif" pitchFamily="18" charset="0"/>
              </a:rPr>
              <a:t> </a:t>
            </a:r>
            <a:r>
              <a:rPr lang="ru-RU" dirty="0" smtClean="0">
                <a:latin typeface="Liberation Serif" pitchFamily="18" charset="0"/>
              </a:rPr>
              <a:t>официального информационного портала ОГЭ и ЕГЭ </a:t>
            </a:r>
            <a:r>
              <a:rPr lang="ru-RU" b="1" dirty="0" smtClean="0">
                <a:latin typeface="Liberation Serif" pitchFamily="18" charset="0"/>
              </a:rPr>
              <a:t>):</a:t>
            </a:r>
          </a:p>
          <a:p>
            <a:pPr>
              <a:buNone/>
            </a:pPr>
            <a:endParaRPr lang="ru-RU" dirty="0" smtClean="0">
              <a:latin typeface="Liberation Serif" pitchFamily="18" charset="0"/>
            </a:endParaRPr>
          </a:p>
          <a:p>
            <a:r>
              <a:rPr lang="ru-RU" dirty="0" smtClean="0">
                <a:latin typeface="Liberation Serif" pitchFamily="18" charset="0"/>
              </a:rPr>
              <a:t>неумение выделять ключевые слова в тексте;</a:t>
            </a:r>
          </a:p>
          <a:p>
            <a:r>
              <a:rPr lang="ru-RU" dirty="0" smtClean="0">
                <a:latin typeface="Liberation Serif" pitchFamily="18" charset="0"/>
              </a:rPr>
              <a:t>неумение игнорировать ненужную информацию;</a:t>
            </a:r>
          </a:p>
          <a:p>
            <a:r>
              <a:rPr lang="ru-RU" dirty="0" smtClean="0">
                <a:latin typeface="Liberation Serif" pitchFamily="18" charset="0"/>
              </a:rPr>
              <a:t>невнимательно заполняют бланки ответов, путая части заданий</a:t>
            </a:r>
          </a:p>
          <a:p>
            <a:r>
              <a:rPr lang="ru-RU" dirty="0" smtClean="0">
                <a:latin typeface="Liberation Serif" pitchFamily="18" charset="0"/>
              </a:rPr>
              <a:t>ставят верно/неверно /нет информации исходя не из содержания текста, а из своего социального опыта;</a:t>
            </a:r>
          </a:p>
          <a:p>
            <a:r>
              <a:rPr lang="ru-RU" dirty="0" smtClean="0">
                <a:latin typeface="Liberation Serif" pitchFamily="18" charset="0"/>
              </a:rPr>
              <a:t>дают ответ на тестовый вопрос, основываясь на значении отдельного слова;</a:t>
            </a:r>
          </a:p>
          <a:p>
            <a:r>
              <a:rPr lang="ru-RU" dirty="0" smtClean="0">
                <a:latin typeface="Liberation Serif" pitchFamily="18" charset="0"/>
              </a:rPr>
              <a:t>выбирают варианты ответов только потому, что эти же слова звучат в тексте, и забывают о том, что верный ответ, как правило, выражен синонимами;</a:t>
            </a:r>
          </a:p>
          <a:p>
            <a:r>
              <a:rPr lang="ru-RU" dirty="0" smtClean="0">
                <a:latin typeface="Liberation Serif" pitchFamily="18" charset="0"/>
              </a:rPr>
              <a:t>не оставляют времени на проверку.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Liberation Serif" pitchFamily="18" charset="0"/>
              </a:rPr>
              <a:t>Стратегии выполнения заданий раздела «</a:t>
            </a:r>
            <a:r>
              <a:rPr lang="ru-RU" sz="2400" b="1" dirty="0" err="1" smtClean="0">
                <a:latin typeface="Liberation Serif" pitchFamily="18" charset="0"/>
              </a:rPr>
              <a:t>Аудирование</a:t>
            </a:r>
            <a:r>
              <a:rPr lang="ru-RU" sz="2400" b="1" dirty="0" smtClean="0">
                <a:latin typeface="Liberation Serif" pitchFamily="18" charset="0"/>
              </a:rPr>
              <a:t>» при подготовке к ЕГЭ</a:t>
            </a:r>
            <a:endParaRPr lang="ru-RU" sz="2400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8832" y="836712"/>
            <a:ext cx="9144000" cy="2304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Раздел 1 («</a:t>
            </a:r>
            <a:r>
              <a:rPr lang="ru-RU" sz="2000" dirty="0" err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Аудирование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») содержит 9 заданий. Рекомендуемое время на</a:t>
            </a:r>
          </a:p>
          <a:p>
            <a:pPr marL="0" indent="0">
              <a:buNone/>
            </a:pP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выполнение заданий раздела 1 составляет 30 минут.</a:t>
            </a:r>
            <a:endParaRPr lang="ru-RU" sz="2000" b="1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Liberation Serif" pitchFamily="18" charset="0"/>
              </a:rPr>
              <a:t>Задание 1: </a:t>
            </a:r>
            <a:r>
              <a:rPr lang="ru-RU" sz="2000" b="1" dirty="0" err="1" smtClean="0">
                <a:latin typeface="Liberation Serif" pitchFamily="18" charset="0"/>
              </a:rPr>
              <a:t>Аудирование</a:t>
            </a:r>
            <a:r>
              <a:rPr lang="ru-RU" sz="2000" b="1" dirty="0" smtClean="0">
                <a:latin typeface="Liberation Serif" pitchFamily="18" charset="0"/>
              </a:rPr>
              <a:t> базового уровня</a:t>
            </a:r>
            <a:endParaRPr lang="ru-RU" sz="20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Liberation Serif" pitchFamily="18" charset="0"/>
              </a:rPr>
              <a:t>Формат задания: </a:t>
            </a:r>
            <a:r>
              <a:rPr lang="ru-RU" sz="2000" dirty="0" smtClean="0">
                <a:latin typeface="Liberation Serif" pitchFamily="18" charset="0"/>
              </a:rPr>
              <a:t>предлагается список из 7 утверждений по одной тематике (например, отношение к книгам, здоровый образ жизни и пр.) под цифрами1-7. Проигрывается 6 высказываний.</a:t>
            </a:r>
          </a:p>
          <a:p>
            <a:pPr>
              <a:buNone/>
            </a:pPr>
            <a:r>
              <a:rPr lang="ru-RU" sz="2000" b="1" dirty="0" smtClean="0">
                <a:latin typeface="Liberation Serif" pitchFamily="18" charset="0"/>
              </a:rPr>
              <a:t>Требуется</a:t>
            </a:r>
            <a:r>
              <a:rPr lang="ru-RU" sz="2000" dirty="0" smtClean="0">
                <a:latin typeface="Liberation Serif" pitchFamily="18" charset="0"/>
              </a:rPr>
              <a:t> установить соответствия между имеющимся списком утверждений(1-7) и высказываниями(A-F) записанных на плёнку людей. Одно утверждение лишнее. </a:t>
            </a:r>
          </a:p>
          <a:p>
            <a:pPr>
              <a:buNone/>
            </a:pPr>
            <a:endParaRPr lang="ru-RU" sz="5600" dirty="0" smtClean="0">
              <a:latin typeface="Liberation Serif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F:\ВЕБИНАР\ЕГЭ АЯ\зад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1890" y="2996952"/>
            <a:ext cx="6413325" cy="389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b="1" dirty="0" smtClean="0">
                <a:latin typeface="Liberation Serif" pitchFamily="18" charset="0"/>
              </a:rPr>
              <a:t>Советы:</a:t>
            </a:r>
            <a:endParaRPr lang="ru-RU" sz="17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Liberation Serif" pitchFamily="18" charset="0"/>
              </a:rPr>
              <a:t>1. 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 Внимательно прочитайте </a:t>
            </a:r>
            <a:r>
              <a:rPr lang="ru-RU" sz="1700" dirty="0" smtClean="0">
                <a:latin typeface="Liberation Serif" pitchFamily="18" charset="0"/>
              </a:rPr>
              <a:t>экзаменационные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задания</a:t>
            </a:r>
            <a:r>
              <a:rPr lang="ru-RU" sz="1700" dirty="0" smtClean="0">
                <a:latin typeface="Liberation Serif" pitchFamily="18" charset="0"/>
              </a:rPr>
              <a:t> перед началом прослушивания или в то время, когда диктор на плёнке читает задание. Вы сможете понять тематическую направленность текста для прослушивания, что, безусловно, облегчит его понимание. Подумайте, по какой общей проблеме высказываются записанные на пленку люди.</a:t>
            </a:r>
          </a:p>
          <a:p>
            <a:pPr>
              <a:buNone/>
            </a:pPr>
            <a:r>
              <a:rPr lang="ru-RU" sz="1700" dirty="0" smtClean="0">
                <a:latin typeface="Liberation Serif" pitchFamily="18" charset="0"/>
              </a:rPr>
              <a:t>2. 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 Подчеркните ключевые слова </a:t>
            </a:r>
            <a:r>
              <a:rPr lang="ru-RU" sz="1700" dirty="0" smtClean="0">
                <a:latin typeface="Liberation Serif" pitchFamily="18" charset="0"/>
              </a:rPr>
              <a:t>и подумайте, как их можно расшифровать или растолковать.</a:t>
            </a:r>
          </a:p>
          <a:p>
            <a:pPr>
              <a:buNone/>
            </a:pPr>
            <a:r>
              <a:rPr lang="ru-RU" sz="1700" dirty="0" smtClean="0">
                <a:latin typeface="Liberation Serif" pitchFamily="18" charset="0"/>
              </a:rPr>
              <a:t>3.  Как правило, все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семь</a:t>
            </a:r>
            <a:r>
              <a:rPr lang="ru-RU" sz="1700" dirty="0" smtClean="0">
                <a:latin typeface="Liberation Serif" pitchFamily="18" charset="0"/>
              </a:rPr>
              <a:t> утверждений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близки тематически</a:t>
            </a:r>
            <a:r>
              <a:rPr lang="ru-RU" sz="1700" dirty="0" smtClean="0">
                <a:latin typeface="Liberation Serif" pitchFamily="18" charset="0"/>
              </a:rPr>
              <a:t>, поэтому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искать надо различия</a:t>
            </a:r>
            <a:r>
              <a:rPr lang="ru-RU" sz="1700" dirty="0" smtClean="0">
                <a:latin typeface="Liberation Serif" pitchFamily="18" charset="0"/>
              </a:rPr>
              <a:t>, стараясь ответить на вопрос: «Чем высказывания </a:t>
            </a:r>
            <a:r>
              <a:rPr lang="ru-RU" sz="1700" i="1" dirty="0" smtClean="0">
                <a:latin typeface="Liberation Serif" pitchFamily="18" charset="0"/>
              </a:rPr>
              <a:t>отличаются</a:t>
            </a:r>
            <a:r>
              <a:rPr lang="ru-RU" sz="1700" dirty="0" smtClean="0">
                <a:latin typeface="Liberation Serif" pitchFamily="18" charset="0"/>
              </a:rPr>
              <a:t> друг от друга?»</a:t>
            </a:r>
          </a:p>
          <a:p>
            <a:pPr>
              <a:buNone/>
            </a:pPr>
            <a:r>
              <a:rPr lang="ru-RU" sz="1700" dirty="0" smtClean="0">
                <a:latin typeface="Liberation Serif" pitchFamily="18" charset="0"/>
              </a:rPr>
              <a:t>4.  Не забудьте, что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на экзаменационном билете </a:t>
            </a:r>
            <a:r>
              <a:rPr lang="ru-RU" sz="1700" dirty="0" smtClean="0">
                <a:latin typeface="Liberation Serif" pitchFamily="18" charset="0"/>
              </a:rPr>
              <a:t>вы можете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делать</a:t>
            </a:r>
            <a:r>
              <a:rPr lang="ru-RU" sz="1700" dirty="0" smtClean="0">
                <a:latin typeface="Liberation Serif" pitchFamily="18" charset="0"/>
              </a:rPr>
              <a:t> какие угодно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пометки</a:t>
            </a:r>
            <a:r>
              <a:rPr lang="ru-RU" sz="1700" dirty="0" smtClean="0">
                <a:latin typeface="Liberation Serif" pitchFamily="18" charset="0"/>
              </a:rPr>
              <a:t>, лишь бы это было вам на пользу. Например, по мере того как вы подбираете номер говорящего к каждому ответу, вы можете этот ответ вычеркивать, зачеркивать, ставить галочку или крестик. Тогда ответ на самый трудный вопрос можно вычислить методом исключения.</a:t>
            </a:r>
          </a:p>
          <a:p>
            <a:pPr>
              <a:buNone/>
            </a:pPr>
            <a:r>
              <a:rPr lang="ru-RU" sz="1700" dirty="0">
                <a:latin typeface="Liberation Serif" pitchFamily="18" charset="0"/>
              </a:rPr>
              <a:t>5</a:t>
            </a:r>
            <a:r>
              <a:rPr lang="ru-RU" sz="1700" dirty="0" smtClean="0">
                <a:latin typeface="Liberation Serif" pitchFamily="18" charset="0"/>
              </a:rPr>
              <a:t>. Во время первого прослушивания над каждым номером говорящего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постарайтесь записать какую-либо информацию о говорящем, по которой вы смогли бы его вспомнить (мужчина - женщина, взрослый - ребенок, молодой - старый), </a:t>
            </a:r>
            <a:r>
              <a:rPr lang="ru-RU" sz="1700" dirty="0" smtClean="0">
                <a:latin typeface="Liberation Serif" pitchFamily="18" charset="0"/>
              </a:rPr>
              <a:t>а также их общее отношение к обсуждаемой проблеме (отрицательное или положительное) и 1-2 ключевых слова из их высказывания.</a:t>
            </a:r>
          </a:p>
          <a:p>
            <a:pPr>
              <a:buNone/>
            </a:pPr>
            <a:r>
              <a:rPr lang="ru-RU" sz="1700" dirty="0">
                <a:latin typeface="Liberation Serif" pitchFamily="18" charset="0"/>
              </a:rPr>
              <a:t>6</a:t>
            </a:r>
            <a:r>
              <a:rPr lang="ru-RU" sz="1700" dirty="0" smtClean="0">
                <a:latin typeface="Liberation Serif" pitchFamily="18" charset="0"/>
              </a:rPr>
              <a:t>.  Не спешите определить ответ сразу после окончания высказывания каждого говорящего.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Прослушайте всю запись </a:t>
            </a:r>
            <a:r>
              <a:rPr lang="ru-RU" sz="1700" dirty="0" smtClean="0">
                <a:latin typeface="Liberation Serif" pitchFamily="18" charset="0"/>
              </a:rPr>
              <a:t>до конца и только затем выбирайте ответы, опираясь на ваши заметки. Помните, что одно утверждение лишнее.</a:t>
            </a:r>
          </a:p>
          <a:p>
            <a:pPr>
              <a:buNone/>
            </a:pPr>
            <a:r>
              <a:rPr lang="ru-RU" sz="1700" dirty="0">
                <a:latin typeface="Liberation Serif" pitchFamily="18" charset="0"/>
              </a:rPr>
              <a:t>7</a:t>
            </a:r>
            <a:r>
              <a:rPr lang="ru-RU" sz="1700" dirty="0" smtClean="0">
                <a:latin typeface="Liberation Serif" pitchFamily="18" charset="0"/>
              </a:rPr>
              <a:t>. 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При повторном прослушивании </a:t>
            </a:r>
            <a:r>
              <a:rPr lang="ru-RU" sz="1700" dirty="0" smtClean="0">
                <a:latin typeface="Liberation Serif" pitchFamily="18" charset="0"/>
              </a:rPr>
              <a:t>сосредоточьте внимание на тех говорящих, </a:t>
            </a:r>
            <a:r>
              <a:rPr lang="ru-RU" sz="1700" dirty="0" smtClean="0">
                <a:solidFill>
                  <a:srgbClr val="FF0000"/>
                </a:solidFill>
                <a:latin typeface="Liberation Serif" pitchFamily="18" charset="0"/>
              </a:rPr>
              <a:t>чьи высказывания вы не успели соотнести</a:t>
            </a:r>
            <a:r>
              <a:rPr lang="ru-RU" sz="1700" dirty="0" smtClean="0">
                <a:latin typeface="Liberation Serif" pitchFamily="18" charset="0"/>
              </a:rPr>
              <a:t> ни с одним утверждением.</a:t>
            </a:r>
          </a:p>
          <a:p>
            <a:pPr>
              <a:buNone/>
            </a:pPr>
            <a:r>
              <a:rPr lang="ru-RU" sz="1700" dirty="0">
                <a:latin typeface="Liberation Serif" pitchFamily="18" charset="0"/>
              </a:rPr>
              <a:t>8</a:t>
            </a:r>
            <a:r>
              <a:rPr lang="ru-RU" sz="1700" dirty="0" smtClean="0">
                <a:latin typeface="Liberation Serif" pitchFamily="18" charset="0"/>
              </a:rPr>
              <a:t>.  Убедитесь, что вы не написали одну и ту же букву в таблицу дважды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929912" cy="292494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dirty="0" smtClean="0">
                <a:latin typeface="Liberation Serif" pitchFamily="18" charset="0"/>
              </a:rPr>
              <a:t>Задание 2   Формат задания: </a:t>
            </a:r>
            <a:r>
              <a:rPr lang="ru-RU" sz="2200" dirty="0" smtClean="0">
                <a:latin typeface="Liberation Serif" pitchFamily="18" charset="0"/>
              </a:rPr>
              <a:t>предлагается список из семи утверждений (A-G) и три ответа на выбор: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Liberation Serif" pitchFamily="18" charset="0"/>
              </a:rPr>
              <a:t>1 – правильно (</a:t>
            </a:r>
            <a:r>
              <a:rPr lang="ru-RU" sz="2200" dirty="0" err="1" smtClean="0">
                <a:latin typeface="Liberation Serif" pitchFamily="18" charset="0"/>
              </a:rPr>
              <a:t>True</a:t>
            </a:r>
            <a:r>
              <a:rPr lang="ru-RU" sz="2200" dirty="0" smtClean="0">
                <a:latin typeface="Liberation Serif" pitchFamily="18" charset="0"/>
              </a:rPr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Liberation Serif" pitchFamily="18" charset="0"/>
              </a:rPr>
              <a:t>2 – неправильно (</a:t>
            </a:r>
            <a:r>
              <a:rPr lang="ru-RU" sz="2200" dirty="0" err="1" smtClean="0">
                <a:latin typeface="Liberation Serif" pitchFamily="18" charset="0"/>
              </a:rPr>
              <a:t>False</a:t>
            </a:r>
            <a:r>
              <a:rPr lang="ru-RU" sz="2200" dirty="0" smtClean="0">
                <a:latin typeface="Liberation Serif" pitchFamily="18" charset="0"/>
              </a:rPr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latin typeface="Liberation Serif" pitchFamily="18" charset="0"/>
              </a:rPr>
              <a:t>3 –  в тексте не говорится  (</a:t>
            </a:r>
            <a:r>
              <a:rPr lang="ru-RU" sz="2200" dirty="0" err="1" smtClean="0">
                <a:latin typeface="Liberation Serif" pitchFamily="18" charset="0"/>
              </a:rPr>
              <a:t>Not</a:t>
            </a:r>
            <a:r>
              <a:rPr lang="ru-RU" sz="2200" dirty="0" smtClean="0">
                <a:latin typeface="Liberation Serif" pitchFamily="18" charset="0"/>
              </a:rPr>
              <a:t> </a:t>
            </a:r>
            <a:r>
              <a:rPr lang="ru-RU" sz="2200" dirty="0" err="1" smtClean="0">
                <a:latin typeface="Liberation Serif" pitchFamily="18" charset="0"/>
              </a:rPr>
              <a:t>stated</a:t>
            </a:r>
            <a:r>
              <a:rPr lang="ru-RU" sz="2200" dirty="0" smtClean="0">
                <a:latin typeface="Liberation Serif" pitchFamily="18" charset="0"/>
              </a:rPr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dirty="0" smtClean="0">
                <a:latin typeface="Liberation Serif" pitchFamily="18" charset="0"/>
              </a:rPr>
              <a:t>Требуется</a:t>
            </a:r>
            <a:r>
              <a:rPr lang="ru-RU" sz="2200" dirty="0" smtClean="0">
                <a:latin typeface="Liberation Serif" pitchFamily="18" charset="0"/>
              </a:rPr>
              <a:t> определить, соответствует или не соответствует утверждение содержанию  прослушиваемого текста или в тексте вообще об этом не говорится.</a:t>
            </a:r>
          </a:p>
        </p:txBody>
      </p:sp>
      <p:pic>
        <p:nvPicPr>
          <p:cNvPr id="2050" name="Picture 2" descr="F:\ВЕБИНАР\ЕГЭ АЯ\зад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01811"/>
            <a:ext cx="7129712" cy="414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586551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b="1" dirty="0" smtClean="0">
                <a:latin typeface="Liberation Serif" pitchFamily="18" charset="0"/>
              </a:rPr>
              <a:t>Советы: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1. До начала прослушивания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внимательно прочитайте </a:t>
            </a:r>
            <a:r>
              <a:rPr lang="ru-RU" sz="4200" dirty="0" smtClean="0">
                <a:latin typeface="Liberation Serif" pitchFamily="18" charset="0"/>
              </a:rPr>
              <a:t>утверждения, чтобы понять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тематическую направленность текста</a:t>
            </a:r>
            <a:r>
              <a:rPr lang="ru-RU" sz="4200" dirty="0" smtClean="0">
                <a:latin typeface="Liberation Serif" pitchFamily="18" charset="0"/>
              </a:rPr>
              <a:t>, что, безусловно, облегчит его понимание, а также нацелит вас на нужную информацию. Не пытайтесь определить правильный ответ до прослушивания текста, потому что ответ зависит исключительно от содержания текста. Общие знания или догадка в данном случае могут навредить. Прочитав задания, можно попытаться представить, о чем будет говориться в записи.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2.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Помните</a:t>
            </a:r>
            <a:r>
              <a:rPr lang="ru-RU" sz="4200" dirty="0" smtClean="0">
                <a:latin typeface="Liberation Serif" pitchFamily="18" charset="0"/>
              </a:rPr>
              <a:t>, что в заданиях такого типа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порядок</a:t>
            </a:r>
            <a:r>
              <a:rPr lang="ru-RU" sz="4200" dirty="0" smtClean="0">
                <a:latin typeface="Liberation Serif" pitchFamily="18" charset="0"/>
              </a:rPr>
              <a:t> приведенных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утверждений</a:t>
            </a:r>
            <a:r>
              <a:rPr lang="ru-RU" sz="4200" dirty="0" smtClean="0">
                <a:latin typeface="Liberation Serif" pitchFamily="18" charset="0"/>
              </a:rPr>
              <a:t>,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как правило, соответствует тому порядку, в каком информация дается </a:t>
            </a:r>
            <a:r>
              <a:rPr lang="ru-RU" sz="4200" dirty="0" smtClean="0">
                <a:latin typeface="Liberation Serif" pitchFamily="18" charset="0"/>
              </a:rPr>
              <a:t>в аудиозаписи. А вот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в конце задания </a:t>
            </a:r>
            <a:r>
              <a:rPr lang="ru-RU" sz="4200" dirty="0" smtClean="0">
                <a:latin typeface="Liberation Serif" pitchFamily="18" charset="0"/>
              </a:rPr>
              <a:t>могут быть вопросы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более общего </a:t>
            </a:r>
            <a:r>
              <a:rPr lang="ru-RU" sz="4200" dirty="0" smtClean="0">
                <a:latin typeface="Liberation Serif" pitchFamily="18" charset="0"/>
              </a:rPr>
              <a:t>содержания. При ответе на них необходимо подумать о тексте всей записи целиком.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3. В каждом утверждении </a:t>
            </a:r>
            <a:r>
              <a:rPr lang="ru-RU" sz="4200" dirty="0" smtClean="0">
                <a:solidFill>
                  <a:srgbClr val="FF0000"/>
                </a:solidFill>
                <a:latin typeface="Liberation Serif" pitchFamily="18" charset="0"/>
              </a:rPr>
              <a:t>найдите и подчеркните ключевое слово</a:t>
            </a:r>
            <a:r>
              <a:rPr lang="ru-RU" sz="4200" dirty="0" smtClean="0">
                <a:latin typeface="Liberation Serif" pitchFamily="18" charset="0"/>
              </a:rPr>
              <a:t>. Это поможет вам сосредоточиться на том, что требуется от вас услышать.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4. Во время второго прослушивания сосредоточьте внимание на тех вопросах, на которые вы не услышали ответа.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5. Не оставляйте вопросы без ответов. 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6. Перенесите ваши ответы в Бланк Ответов.</a:t>
            </a:r>
          </a:p>
          <a:p>
            <a:pPr>
              <a:buNone/>
            </a:pPr>
            <a:r>
              <a:rPr lang="ru-RU" sz="4200" dirty="0" smtClean="0">
                <a:latin typeface="Liberation Serif" pitchFamily="18" charset="0"/>
              </a:rPr>
              <a:t>7. Проверьте, правильно ли вы записали ответы в Бланке.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108012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Liberation Serif" pitchFamily="18" charset="0"/>
              </a:rPr>
              <a:t>Задания 3-9 высокого уровня.</a:t>
            </a:r>
            <a:endParaRPr lang="ru-RU" sz="20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Liberation Serif" pitchFamily="18" charset="0"/>
              </a:rPr>
              <a:t>Формат задания: </a:t>
            </a:r>
            <a:r>
              <a:rPr lang="ru-RU" sz="2000" dirty="0" smtClean="0">
                <a:latin typeface="Liberation Serif" pitchFamily="18" charset="0"/>
              </a:rPr>
              <a:t>состоит из 7 неполных утверждений и 3 вариантов концовок к ним.</a:t>
            </a:r>
          </a:p>
        </p:txBody>
      </p:sp>
      <p:pic>
        <p:nvPicPr>
          <p:cNvPr id="3074" name="Picture 2" descr="F:\ВЕБИНАР\ЕГЭ АЯ\зад 3-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396" y="1556791"/>
            <a:ext cx="4398607" cy="487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ВЕБИНАР\ЕГЭ АЯ\зад 7-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5003" y="1613942"/>
            <a:ext cx="4638997" cy="482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latin typeface="Liberation Serif" pitchFamily="18" charset="0"/>
              </a:rPr>
              <a:t>Советы:</a:t>
            </a:r>
            <a:endParaRPr lang="ru-RU" sz="2400" dirty="0" smtClean="0">
              <a:latin typeface="Liberation Serif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Liberation Serif" pitchFamily="18" charset="0"/>
              </a:rPr>
              <a:t> Внимательно прочитайте рубрику, задания и возможные ответы. По ним у вас появится общее представление о том, что вам предстоит услышать.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817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Стратегии выполнения заданий раздела «Аудирование» при подготовке к государственной итоговой аттестации</vt:lpstr>
      <vt:lpstr>Слайд 2</vt:lpstr>
      <vt:lpstr>Слайд 3</vt:lpstr>
      <vt:lpstr>Стратегии выполнения заданий раздела «Аудирование» при подготовке к ЕГЭ</vt:lpstr>
      <vt:lpstr>Слайд 5</vt:lpstr>
      <vt:lpstr>Слайд 6</vt:lpstr>
      <vt:lpstr>Слайд 7</vt:lpstr>
      <vt:lpstr>Слайд 8</vt:lpstr>
      <vt:lpstr>Слайд 9</vt:lpstr>
      <vt:lpstr>Стратегии выполнения заданий раздела «Аудирование» при подготовке к ОГЭ</vt:lpstr>
      <vt:lpstr>Слайд 11</vt:lpstr>
      <vt:lpstr>Слайд 12</vt:lpstr>
      <vt:lpstr>Cheating Dictation</vt:lpstr>
      <vt:lpstr>Running Dictation</vt:lpstr>
      <vt:lpstr>Гр работа</vt:lpstr>
      <vt:lpstr>Слайд 16</vt:lpstr>
      <vt:lpstr>Рекомендации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Стратегии выполнения заданий раздела «Аудирование» при подготовке к государственной итоговой аттестации</dc:title>
  <dc:creator>Raybook</dc:creator>
  <cp:lastModifiedBy>Raybook</cp:lastModifiedBy>
  <cp:revision>49</cp:revision>
  <dcterms:created xsi:type="dcterms:W3CDTF">2022-03-25T07:06:23Z</dcterms:created>
  <dcterms:modified xsi:type="dcterms:W3CDTF">2022-04-11T08:42:12Z</dcterms:modified>
</cp:coreProperties>
</file>