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6" r:id="rId2"/>
    <p:sldId id="256" r:id="rId3"/>
    <p:sldId id="257" r:id="rId4"/>
    <p:sldId id="258" r:id="rId5"/>
    <p:sldId id="265" r:id="rId6"/>
    <p:sldId id="259" r:id="rId7"/>
    <p:sldId id="260" r:id="rId8"/>
    <p:sldId id="261" r:id="rId9"/>
    <p:sldId id="262" r:id="rId10"/>
    <p:sldId id="264" r:id="rId11"/>
    <p:sldId id="26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37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077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7758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90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0048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254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4371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106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910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783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393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080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110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372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091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593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3D224-12B2-437E-BC42-933EC4D6878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49B29F4-9DF8-44F8-9DC5-350AF4330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35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PowerPoint.ppt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jpg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1%83%D1%81%D1%82%D1%8B%D0%BD%D1%8C" TargetMode="External"/><Relationship Id="rId13" Type="http://schemas.openxmlformats.org/officeDocument/2006/relationships/hyperlink" Target="https://ru.wikipedia.org/wiki/%D0%91%D0%BE%D0%B3%D0%BE%D1%81%D0%BB%D1%83%D0%B6%D0%B5%D0%BD%D0%B8%D0%B5" TargetMode="External"/><Relationship Id="rId3" Type="http://schemas.openxmlformats.org/officeDocument/2006/relationships/hyperlink" Target="https://ru.wikipedia.org/wiki/%D0%9A%D0%BB%D1%8F%D1%82%D0%B2%D0%B0" TargetMode="External"/><Relationship Id="rId7" Type="http://schemas.openxmlformats.org/officeDocument/2006/relationships/hyperlink" Target="https://ru.wikipedia.org/wiki/%D0%9C%D0%BE%D0%BD%D0%B0%D1%81%D1%82%D1%8B%D1%80%D1%8C" TargetMode="External"/><Relationship Id="rId12" Type="http://schemas.openxmlformats.org/officeDocument/2006/relationships/hyperlink" Target="https://ru.wikipedia.org/wiki/%D0%9C%D0%BE%D0%BD%D0%B0%D1%81%D1%82%D1%8B%D1%80%D1%81%D0%BA%D0%B8%D0%B9_%D1%83%D1%81%D1%82%D0%B0%D0%B2" TargetMode="External"/><Relationship Id="rId2" Type="http://schemas.openxmlformats.org/officeDocument/2006/relationships/hyperlink" Target="https://ru.wikipedia.org/wiki/%D0%9E%D0%B1%D0%B5%D1%82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9E%D1%82%D1%88%D0%B5%D0%BB%D1%8C%D0%BD%D0%B8%D1%87%D0%B5%D1%81%D1%82%D0%B2%D0%BE" TargetMode="External"/><Relationship Id="rId11" Type="http://schemas.openxmlformats.org/officeDocument/2006/relationships/hyperlink" Target="https://ru.wikipedia.org/wiki/%D0%9C%D0%BE%D0%BD%D0%B0%D1%85" TargetMode="External"/><Relationship Id="rId5" Type="http://schemas.openxmlformats.org/officeDocument/2006/relationships/hyperlink" Target="https://ru.wikipedia.org/wiki/%D0%98%D0%B4%D0%B5%D0%B9%D0%BD%D0%B0%D1%8F_%D0%BE%D0%B1%D1%89%D0%B8%D0%BD%D0%B0" TargetMode="External"/><Relationship Id="rId10" Type="http://schemas.openxmlformats.org/officeDocument/2006/relationships/hyperlink" Target="https://ru.wikipedia.org/wiki/%D0%A0%D0%B5%D0%BB%D0%B8%D0%B3%D0%B8%D1%8F" TargetMode="External"/><Relationship Id="rId4" Type="http://schemas.openxmlformats.org/officeDocument/2006/relationships/hyperlink" Target="https://ru.wikipedia.org/wiki/%D0%90%D1%81%D0%BA%D0%B5%D0%B7%D0%B0" TargetMode="External"/><Relationship Id="rId9" Type="http://schemas.openxmlformats.org/officeDocument/2006/relationships/hyperlink" Target="https://ru.wikipedia.org/wiki/%D0%9B%D0%B0%D0%B2%D1%80%D0%B0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8%D0%BB%D0%BE%D1%81%D0%B5%D1%80%D0%B4%D0%B8%D0%B5_(%D1%85%D1%80%D0%B8%D1%81%D1%82%D0%B8%D0%B0%D0%BD%D1%81%D1%82%D0%B2%D0%BE)" TargetMode="External"/><Relationship Id="rId13" Type="http://schemas.openxmlformats.org/officeDocument/2006/relationships/hyperlink" Target="https://ru.wikipedia.org/wiki/%D0%98%D1%83%D0%B4%D0%B0%D0%B8%D0%B7%D0%BC" TargetMode="External"/><Relationship Id="rId18" Type="http://schemas.openxmlformats.org/officeDocument/2006/relationships/hyperlink" Target="https://ru.wikipedia.org/wiki/%D0%9A%D0%B0%D0%B2%D0%BA%D0%B0%D0%B7" TargetMode="External"/><Relationship Id="rId3" Type="http://schemas.openxmlformats.org/officeDocument/2006/relationships/hyperlink" Target="https://ru.wikipedia.org/wiki/%D0%9C%D0%BE%D0%BD%D0%B0%D1%85" TargetMode="External"/><Relationship Id="rId7" Type="http://schemas.openxmlformats.org/officeDocument/2006/relationships/hyperlink" Target="https://ru.wikipedia.org/wiki/%D0%91%D0%BE%D0%B3" TargetMode="External"/><Relationship Id="rId12" Type="http://schemas.openxmlformats.org/officeDocument/2006/relationships/hyperlink" Target="https://ru.wikipedia.org/wiki/%D0%93%D1%80%D0%B5%D1%85" TargetMode="External"/><Relationship Id="rId17" Type="http://schemas.openxmlformats.org/officeDocument/2006/relationships/hyperlink" Target="https://ru.wikipedia.org/wiki/%D0%A1%D1%80%D0%B5%D0%B4%D0%BD%D1%8F%D1%8F_%D0%90%D0%B7%D0%B8%D1%8F" TargetMode="External"/><Relationship Id="rId2" Type="http://schemas.openxmlformats.org/officeDocument/2006/relationships/hyperlink" Target="http://tolkslovar.ru/m6773.html" TargetMode="External"/><Relationship Id="rId16" Type="http://schemas.openxmlformats.org/officeDocument/2006/relationships/hyperlink" Target="https://ru.wikipedia.org/wiki/%D0%A2%D1%8E%D1%80%D0%BA%D1%81%D0%BA%D0%B8%D0%B5_%D0%BD%D0%B0%D1%80%D0%BE%D0%B4%D1%8B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A0%D0%B5%D0%BB%D0%B8%D0%B3%D0%B8%D1%8F" TargetMode="External"/><Relationship Id="rId11" Type="http://schemas.openxmlformats.org/officeDocument/2006/relationships/hyperlink" Target="https://ru.wikipedia.org/wiki/%D0%90%D1%81%D0%BA%D0%B5%D1%82%D0%B8%D0%B7%D0%BC" TargetMode="External"/><Relationship Id="rId5" Type="http://schemas.openxmlformats.org/officeDocument/2006/relationships/hyperlink" Target="http://tolkslovar.ru/s10053.html" TargetMode="External"/><Relationship Id="rId15" Type="http://schemas.openxmlformats.org/officeDocument/2006/relationships/hyperlink" Target="https://ru.wikipedia.org/wiki/%D0%98%D1%81%D0%BB%D0%B0%D0%BC" TargetMode="External"/><Relationship Id="rId10" Type="http://schemas.openxmlformats.org/officeDocument/2006/relationships/hyperlink" Target="https://ru.wikipedia.org/wiki/%D0%9F%D0%BE%D0%B6%D0%B5%D1%80%D1%82%D0%B2%D0%BE%D0%B2%D0%B0%D0%BD%D0%B8%D0%B5" TargetMode="External"/><Relationship Id="rId4" Type="http://schemas.openxmlformats.org/officeDocument/2006/relationships/hyperlink" Target="https://ru.wikipedia.org/wiki/%D0%9C%D0%BE%D0%BD%D0%B0%D1%81%D1%82%D1%8B%D1%80%D1%8C" TargetMode="External"/><Relationship Id="rId9" Type="http://schemas.openxmlformats.org/officeDocument/2006/relationships/hyperlink" Target="https://ru.wikipedia.org/wiki/%D0%91%D0%BB%D0%B0%D0%B3%D0%BE%D1%87%D0%B5%D1%81%D1%82%D0%B8%D0%B5" TargetMode="External"/><Relationship Id="rId14" Type="http://schemas.openxmlformats.org/officeDocument/2006/relationships/hyperlink" Target="https://ru.wikipedia.org/wiki/%D0%A5%D1%80%D0%B8%D1%81%D1%82%D0%B8%D0%B0%D0%BD%D1%81%D1%82%D0%B2%D0%B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3301" y="1026762"/>
            <a:ext cx="8915399" cy="2262781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МБОУ «СОШ </a:t>
            </a:r>
            <a:r>
              <a:rPr lang="ru-RU" sz="3600" b="1" dirty="0" err="1" smtClean="0"/>
              <a:t>с.Хажи-Эвла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им.Товзаева</a:t>
            </a:r>
            <a:r>
              <a:rPr lang="ru-RU" sz="3600" b="1" dirty="0" smtClean="0"/>
              <a:t> Р.Э.» Чеченская Республика</a:t>
            </a:r>
            <a:br>
              <a:rPr lang="ru-RU" sz="3600" b="1" dirty="0" smtClean="0"/>
            </a:br>
            <a:r>
              <a:rPr lang="ru-RU" sz="3600" b="1" dirty="0" smtClean="0"/>
              <a:t>Урок литературы в 8 классе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3301" y="3475521"/>
            <a:ext cx="8915399" cy="1747408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М.Ю.Лермонтов</a:t>
            </a:r>
            <a:r>
              <a:rPr lang="ru-RU" sz="2400" b="1" dirty="0" smtClean="0">
                <a:solidFill>
                  <a:srgbClr val="FF0000"/>
                </a:solidFill>
              </a:rPr>
              <a:t>. «Мцыри-романтическая поэма».</a:t>
            </a:r>
          </a:p>
          <a:p>
            <a:r>
              <a:rPr lang="ru-RU" sz="2400" b="1" smtClean="0">
                <a:solidFill>
                  <a:srgbClr val="FF0000"/>
                </a:solidFill>
              </a:rPr>
              <a:t>Выполнила: </a:t>
            </a:r>
            <a:r>
              <a:rPr lang="ru-RU" sz="2400" b="1" dirty="0" smtClean="0">
                <a:solidFill>
                  <a:srgbClr val="FF0000"/>
                </a:solidFill>
              </a:rPr>
              <a:t>учитель русского языка и литературы </a:t>
            </a:r>
            <a:r>
              <a:rPr lang="ru-RU" sz="2400" b="1" dirty="0" err="1" smtClean="0">
                <a:solidFill>
                  <a:srgbClr val="FF0000"/>
                </a:solidFill>
              </a:rPr>
              <a:t>Зайпулаева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</a:rPr>
              <a:t>Има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</a:rPr>
              <a:t>Исмаиловна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0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3838834"/>
              </p:ext>
            </p:extLst>
          </p:nvPr>
        </p:nvGraphicFramePr>
        <p:xfrm>
          <a:off x="92075" y="1162373"/>
          <a:ext cx="5053362" cy="4541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Презентация" r:id="rId3" imgW="4541477" imgH="3406061" progId="PowerPoint.Show.12">
                  <p:embed/>
                </p:oleObj>
              </mc:Choice>
              <mc:Fallback>
                <p:oleObj name="Презентация" r:id="rId3" imgW="4541477" imgH="3406061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075" y="1162373"/>
                        <a:ext cx="5053362" cy="45410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891" y="1162373"/>
            <a:ext cx="5827363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62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997" y="44945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25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25463"/>
            <a:ext cx="9144000" cy="553289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«Казался ты и сумрачным, и властным,</a:t>
            </a:r>
          </a:p>
          <a:p>
            <a:r>
              <a:rPr lang="ru-RU" dirty="0"/>
              <a:t>Безумной вспышкой непреклонных сил;</a:t>
            </a:r>
          </a:p>
          <a:p>
            <a:r>
              <a:rPr lang="ru-RU" dirty="0"/>
              <a:t>Но ты мечтал об ангельски-прекрасном,</a:t>
            </a:r>
          </a:p>
          <a:p>
            <a:r>
              <a:rPr lang="ru-RU" dirty="0"/>
              <a:t>Ты демонски-мятежное любил.</a:t>
            </a:r>
          </a:p>
          <a:p>
            <a:r>
              <a:rPr lang="ru-RU" dirty="0"/>
              <a:t>Ты никогда не мог быть безучастным,</a:t>
            </a:r>
          </a:p>
          <a:p>
            <a:r>
              <a:rPr lang="ru-RU" dirty="0"/>
              <a:t>От гимнов ты к проклятиям спешил,</a:t>
            </a:r>
          </a:p>
          <a:p>
            <a:r>
              <a:rPr lang="ru-RU" dirty="0"/>
              <a:t>И в жизни верил всем мечтам напрасным:</a:t>
            </a:r>
          </a:p>
          <a:p>
            <a:r>
              <a:rPr lang="ru-RU" dirty="0"/>
              <a:t>Ответа ждал от женщин и могил.</a:t>
            </a:r>
          </a:p>
          <a:p>
            <a:r>
              <a:rPr lang="ru-RU" dirty="0"/>
              <a:t>Но не было ответа. И угрюмо </a:t>
            </a:r>
          </a:p>
          <a:p>
            <a:r>
              <a:rPr lang="ru-RU" dirty="0"/>
              <a:t>Ты затаил, о чём томилась дума.</a:t>
            </a:r>
          </a:p>
          <a:p>
            <a:r>
              <a:rPr lang="ru-RU" dirty="0"/>
              <a:t>И вышел к нам с усмешкой на устах.</a:t>
            </a:r>
          </a:p>
          <a:p>
            <a:r>
              <a:rPr lang="ru-RU" dirty="0"/>
              <a:t>И мы тебя, поэт, не разгадали,</a:t>
            </a:r>
          </a:p>
          <a:p>
            <a:r>
              <a:rPr lang="ru-RU" dirty="0"/>
              <a:t>Не поняли младенческой печали</a:t>
            </a:r>
          </a:p>
          <a:p>
            <a:r>
              <a:rPr lang="ru-RU" dirty="0"/>
              <a:t>В твоих как будто кованых стихах.»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45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етр Заболотский. Портрет М. Ю. Лермонтова в ментике лейб-гвардии гусарского полка. 183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153" y="1007390"/>
            <a:ext cx="3685823" cy="527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Лермонтов. Автопортрет. Акварель. 1837г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025" y="712922"/>
            <a:ext cx="6191250" cy="557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3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742" y="551105"/>
            <a:ext cx="10515600" cy="521426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6" r="4786"/>
          <a:stretch>
            <a:fillRect/>
          </a:stretch>
        </p:blipFill>
        <p:spPr>
          <a:xfrm>
            <a:off x="387626" y="403950"/>
            <a:ext cx="2670884" cy="399462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3" r="21893"/>
          <a:stretch>
            <a:fillRect/>
          </a:stretch>
        </p:blipFill>
        <p:spPr>
          <a:xfrm>
            <a:off x="3175812" y="403950"/>
            <a:ext cx="2547071" cy="3981686"/>
          </a:xfrm>
          <a:prstGeom prst="roundRect">
            <a:avLst>
              <a:gd name="adj" fmla="val 0"/>
            </a:avLst>
          </a:prstGeom>
          <a:ln w="57150" cmpd="thickThin">
            <a:solidFill>
              <a:sysClr val="windowText" lastClr="000000">
                <a:lumMod val="50000"/>
                <a:lumOff val="50000"/>
              </a:sys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pic>
        <p:nvPicPr>
          <p:cNvPr id="5" name="Рисунок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2" r="27562"/>
          <a:stretch>
            <a:fillRect/>
          </a:stretch>
        </p:blipFill>
        <p:spPr>
          <a:xfrm>
            <a:off x="5883506" y="416893"/>
            <a:ext cx="2503750" cy="398168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256" y="416893"/>
            <a:ext cx="2642202" cy="4033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34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75" y="365125"/>
            <a:ext cx="5088610" cy="57149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851" y="365125"/>
            <a:ext cx="5261567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03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9315" y="1033004"/>
            <a:ext cx="84155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Романтизм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–  художественное направление в литературе и искусстве, проникнутое стремлением в ярких образах показать высокое предназначение человека. Романтизм изначально противоречив: это очарование личности, ставшей свободной, и разочарование этой личности, не способной воспользоваться этой свободой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6440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78834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2700" b="1" dirty="0">
                <a:solidFill>
                  <a:srgbClr val="FF0000"/>
                </a:solidFill>
              </a:rPr>
              <a:t>Для романтизма характерны следующие черты </a:t>
            </a:r>
            <a:r>
              <a:rPr lang="ru-RU" sz="2700" dirty="0" smtClean="0"/>
              <a:t>: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b="1" dirty="0">
                <a:solidFill>
                  <a:srgbClr val="00B050"/>
                </a:solidFill>
              </a:rPr>
              <a:t>Герой – одиночка</a:t>
            </a:r>
            <a:r>
              <a:rPr lang="ru-RU" sz="2700" dirty="0"/>
              <a:t>, который мечтает о свободе. Он  противопоставлен  всем, не может найти счастье в обычной, реальной жизни.  Романтические герои – это странники, скитальцы, изгнанники. Непримиримый конфликт личности с обществом, в результате которой личность гибнет.</a:t>
            </a:r>
            <a:br>
              <a:rPr lang="ru-RU" sz="2700" dirty="0"/>
            </a:br>
            <a:r>
              <a:rPr lang="ru-RU" sz="2700" b="1" dirty="0"/>
              <a:t>Исключительный герой в исключительных обстоятельствах  </a:t>
            </a:r>
            <a:r>
              <a:rPr lang="ru-RU" sz="2700" dirty="0"/>
              <a:t>(в неволе, в </a:t>
            </a:r>
            <a:r>
              <a:rPr lang="ru-RU" sz="2700" dirty="0" err="1"/>
              <a:t>тюрьме,в</a:t>
            </a:r>
            <a:r>
              <a:rPr lang="ru-RU" sz="2700" dirty="0"/>
              <a:t> непривычной для себя среде, на лоне природы, в горах и т.д.).</a:t>
            </a:r>
            <a:br>
              <a:rPr lang="ru-RU" sz="2700" dirty="0"/>
            </a:br>
            <a:r>
              <a:rPr lang="ru-RU" sz="2700" dirty="0"/>
              <a:t>Характерно особое </a:t>
            </a:r>
            <a:r>
              <a:rPr lang="ru-RU" sz="2700" b="1" dirty="0"/>
              <a:t>романтическое </a:t>
            </a:r>
            <a:r>
              <a:rPr lang="ru-RU" sz="2700" b="1" dirty="0" err="1"/>
              <a:t>двоемирие</a:t>
            </a:r>
            <a:r>
              <a:rPr lang="ru-RU" sz="2700" dirty="0"/>
              <a:t>, то есть два мира: мир в душе героя и реальный мир противопоставлены и находятся в противоречии друг с другом, унылое «здесь» и очаровательное «там».</a:t>
            </a:r>
            <a:br>
              <a:rPr lang="ru-RU" sz="2700" dirty="0"/>
            </a:br>
            <a:r>
              <a:rPr lang="ru-RU" sz="2700" b="1" dirty="0"/>
              <a:t>Романтическая любовь</a:t>
            </a:r>
            <a:r>
              <a:rPr lang="ru-RU" sz="2700" dirty="0"/>
              <a:t>, сильные, чаще безответные  чувства.</a:t>
            </a:r>
            <a:br>
              <a:rPr lang="ru-RU" sz="2700" dirty="0"/>
            </a:br>
            <a:r>
              <a:rPr lang="ru-RU" sz="2700" b="1" dirty="0"/>
              <a:t>Особая роль пейзажа </a:t>
            </a:r>
            <a:r>
              <a:rPr lang="ru-RU" sz="2700" dirty="0"/>
              <a:t>(дружественный и враждебный</a:t>
            </a:r>
            <a:r>
              <a:rPr lang="ru-RU" sz="2700" dirty="0" smtClean="0"/>
              <a:t>).</a:t>
            </a:r>
            <a:br>
              <a:rPr lang="ru-RU" sz="2700" dirty="0" smtClean="0"/>
            </a:br>
            <a:r>
              <a:rPr lang="ru-RU" sz="2700" dirty="0" smtClean="0"/>
              <a:t> </a:t>
            </a:r>
            <a:r>
              <a:rPr lang="ru-RU" sz="2700" dirty="0"/>
              <a:t>Единство с природой.</a:t>
            </a:r>
          </a:p>
        </p:txBody>
      </p:sp>
    </p:spTree>
    <p:extLst>
      <p:ext uri="{BB962C8B-B14F-4D97-AF65-F5344CB8AC3E}">
        <p14:creationId xmlns:p14="http://schemas.microsoft.com/office/powerpoint/2010/main" val="380999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15743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Словарная работа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i="1" dirty="0"/>
              <a:t>Мцыри </a:t>
            </a:r>
            <a:r>
              <a:rPr lang="ru-RU" sz="2400" dirty="0"/>
              <a:t>– на грузинском языке означает «</a:t>
            </a:r>
            <a:r>
              <a:rPr lang="ru-RU" sz="2400" dirty="0" err="1"/>
              <a:t>неслужащий</a:t>
            </a:r>
            <a:r>
              <a:rPr lang="ru-RU" sz="2400" dirty="0"/>
              <a:t> монах», «послушник». Послушник – человек, который живет в монастыре и готовится принять монашество</a:t>
            </a:r>
            <a:r>
              <a:rPr lang="ru-RU" sz="2400" dirty="0" smtClean="0"/>
              <a:t>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i="1" dirty="0"/>
              <a:t>Монах </a:t>
            </a:r>
            <a:r>
              <a:rPr lang="ru-RU" sz="2400" i="1" dirty="0"/>
              <a:t>- </a:t>
            </a:r>
            <a:r>
              <a:rPr lang="ru-RU" sz="2400" dirty="0"/>
              <a:t>обычно — член религиозной общины, в соответствии с </a:t>
            </a:r>
            <a:r>
              <a:rPr lang="ru-RU" sz="2400" dirty="0">
                <a:hlinkClick r:id="rId2" tooltip="Обет"/>
              </a:rPr>
              <a:t>обетом</a:t>
            </a:r>
            <a:r>
              <a:rPr lang="ru-RU" sz="2400" dirty="0"/>
              <a:t> (</a:t>
            </a:r>
            <a:r>
              <a:rPr lang="ru-RU" sz="2400" dirty="0">
                <a:hlinkClick r:id="rId3" tooltip="Клятва"/>
              </a:rPr>
              <a:t>клятвой</a:t>
            </a:r>
            <a:r>
              <a:rPr lang="ru-RU" sz="2400" dirty="0"/>
              <a:t>) ведущий </a:t>
            </a:r>
            <a:r>
              <a:rPr lang="ru-RU" sz="2400" dirty="0">
                <a:hlinkClick r:id="rId4" tooltip="Аскеза"/>
              </a:rPr>
              <a:t>аскетическую</a:t>
            </a:r>
            <a:r>
              <a:rPr lang="ru-RU" sz="2400" dirty="0"/>
              <a:t> жизнь либо в рамках монашеской </a:t>
            </a:r>
            <a:r>
              <a:rPr lang="ru-RU" sz="2400" dirty="0">
                <a:hlinkClick r:id="rId5" tooltip="Идейная община"/>
              </a:rPr>
              <a:t>общины</a:t>
            </a:r>
            <a:r>
              <a:rPr lang="ru-RU" sz="2400" dirty="0"/>
              <a:t> (братии), либо в одиночестве, </a:t>
            </a:r>
            <a:r>
              <a:rPr lang="ru-RU" sz="2400" dirty="0">
                <a:hlinkClick r:id="rId6" tooltip="Отшельничество"/>
              </a:rPr>
              <a:t>отшельничестве</a:t>
            </a:r>
            <a:r>
              <a:rPr lang="ru-RU" sz="2400" dirty="0"/>
              <a:t>. Монахи проживают в </a:t>
            </a:r>
            <a:r>
              <a:rPr lang="ru-RU" sz="2400" dirty="0">
                <a:hlinkClick r:id="rId7" tooltip="Монастырь"/>
              </a:rPr>
              <a:t>монастырях</a:t>
            </a:r>
            <a:r>
              <a:rPr lang="ru-RU" sz="2400" dirty="0"/>
              <a:t> (обителях), </a:t>
            </a:r>
            <a:r>
              <a:rPr lang="ru-RU" sz="2400" dirty="0">
                <a:hlinkClick r:id="rId8" tooltip="Пустынь"/>
              </a:rPr>
              <a:t>пустынях</a:t>
            </a:r>
            <a:r>
              <a:rPr lang="ru-RU" sz="2400" dirty="0"/>
              <a:t>, </a:t>
            </a:r>
            <a:r>
              <a:rPr lang="ru-RU" sz="2400" dirty="0">
                <a:hlinkClick r:id="rId9" tooltip="Лавра"/>
              </a:rPr>
              <a:t>лаврах</a:t>
            </a:r>
            <a:r>
              <a:rPr lang="ru-RU" sz="2400" dirty="0"/>
              <a:t>.</a:t>
            </a:r>
            <a:br>
              <a:rPr lang="ru-RU" sz="2400" dirty="0"/>
            </a:br>
            <a:r>
              <a:rPr lang="ru-RU" sz="2400" b="1" i="1" dirty="0"/>
              <a:t>Инок</a:t>
            </a:r>
            <a:r>
              <a:rPr lang="ru-RU" sz="2400" dirty="0"/>
              <a:t> - одно из названий православного монаха.  </a:t>
            </a:r>
            <a:br>
              <a:rPr lang="ru-RU" sz="2400" dirty="0"/>
            </a:br>
            <a:r>
              <a:rPr lang="ru-RU" sz="2400" b="1" i="1" dirty="0" err="1"/>
              <a:t>Черне́ц</a:t>
            </a:r>
            <a:r>
              <a:rPr lang="ru-RU" sz="2400" dirty="0"/>
              <a:t>  — то же, что монах. </a:t>
            </a:r>
            <a:br>
              <a:rPr lang="ru-RU" sz="2400" dirty="0"/>
            </a:br>
            <a:r>
              <a:rPr lang="ru-RU" sz="2400" b="1" i="1" dirty="0" err="1"/>
              <a:t>Монасты́рь</a:t>
            </a:r>
            <a:r>
              <a:rPr lang="ru-RU" sz="2400" dirty="0"/>
              <a:t> - </a:t>
            </a:r>
            <a:r>
              <a:rPr lang="ru-RU" sz="2400" dirty="0">
                <a:hlinkClick r:id="rId10" tooltip="Религия"/>
              </a:rPr>
              <a:t>религиозная</a:t>
            </a:r>
            <a:r>
              <a:rPr lang="ru-RU" sz="2400" dirty="0"/>
              <a:t> община </a:t>
            </a:r>
            <a:r>
              <a:rPr lang="ru-RU" sz="2400" dirty="0">
                <a:hlinkClick r:id="rId11" tooltip="Монах"/>
              </a:rPr>
              <a:t>монахов</a:t>
            </a:r>
            <a:r>
              <a:rPr lang="ru-RU" sz="2400" dirty="0"/>
              <a:t> или монахинь, имеющая единый </a:t>
            </a:r>
            <a:r>
              <a:rPr lang="ru-RU" sz="2400" dirty="0">
                <a:hlinkClick r:id="rId12" tooltip="Монастырский устав"/>
              </a:rPr>
              <a:t>устав</a:t>
            </a:r>
            <a:r>
              <a:rPr lang="ru-RU" sz="2400" dirty="0"/>
              <a:t>, а также единый комплекс </a:t>
            </a:r>
            <a:r>
              <a:rPr lang="ru-RU" sz="2400" dirty="0">
                <a:hlinkClick r:id="rId13" tooltip="Богослужение"/>
              </a:rPr>
              <a:t>богослужебных</a:t>
            </a:r>
            <a:r>
              <a:rPr lang="ru-RU" sz="2400" dirty="0"/>
              <a:t>, жилых, хозяйственных построек, ей принадлежащих.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871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38251"/>
          </a:xfrm>
        </p:spPr>
        <p:txBody>
          <a:bodyPr>
            <a:normAutofit fontScale="90000"/>
          </a:bodyPr>
          <a:lstStyle/>
          <a:p>
            <a:r>
              <a:rPr lang="ru-RU" sz="2400" b="1" i="1" dirty="0"/>
              <a:t>Обитель</a:t>
            </a:r>
            <a:r>
              <a:rPr lang="ru-RU" sz="2400" b="1" dirty="0"/>
              <a:t> </a:t>
            </a:r>
            <a:r>
              <a:rPr lang="ru-RU" sz="2400" dirty="0"/>
              <a:t>- </a:t>
            </a:r>
            <a:r>
              <a:rPr lang="ru-RU" sz="2400" dirty="0">
                <a:hlinkClick r:id="rId2" tooltip="Монастырь - Монастырь  м. обитель, общежитие братий и сестер, монахов, монахинь, и..."/>
              </a:rPr>
              <a:t>Монастырь</a:t>
            </a:r>
            <a:r>
              <a:rPr lang="ru-RU" sz="2400" dirty="0"/>
              <a:t> (церк</a:t>
            </a:r>
            <a:r>
              <a:rPr lang="ru-RU" sz="2400" dirty="0" smtClean="0"/>
              <a:t>.)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i="1" dirty="0" err="1"/>
              <a:t>Ке́лья</a:t>
            </a:r>
            <a:r>
              <a:rPr lang="ru-RU" sz="2400" i="1" dirty="0"/>
              <a:t> или </a:t>
            </a:r>
            <a:r>
              <a:rPr lang="ru-RU" sz="2400" b="1" i="1" dirty="0" err="1"/>
              <a:t>ке́ллия</a:t>
            </a:r>
            <a:r>
              <a:rPr lang="ru-RU" sz="2400" dirty="0"/>
              <a:t> — жилище </a:t>
            </a:r>
            <a:r>
              <a:rPr lang="ru-RU" sz="2400" dirty="0">
                <a:hlinkClick r:id="rId3" tooltip="Монах"/>
              </a:rPr>
              <a:t>монаха</a:t>
            </a:r>
            <a:r>
              <a:rPr lang="ru-RU" sz="2400" dirty="0"/>
              <a:t>, обычно отдельная комната в </a:t>
            </a:r>
            <a:r>
              <a:rPr lang="ru-RU" sz="2400" dirty="0">
                <a:hlinkClick r:id="rId4" tooltip="Монастырь"/>
              </a:rPr>
              <a:t>монастыре</a:t>
            </a:r>
            <a:r>
              <a:rPr lang="ru-RU" sz="2400" dirty="0"/>
              <a:t>.</a:t>
            </a:r>
            <a:br>
              <a:rPr lang="ru-RU" sz="2400" dirty="0"/>
            </a:br>
            <a:r>
              <a:rPr lang="ru-RU" sz="2400" b="1" i="1" dirty="0"/>
              <a:t>Кадильница</a:t>
            </a:r>
            <a:r>
              <a:rPr lang="ru-RU" sz="2400" dirty="0"/>
              <a:t> - </a:t>
            </a:r>
            <a:r>
              <a:rPr lang="ru-RU" sz="2400" dirty="0">
                <a:hlinkClick r:id="rId5" tooltip="Сосуд - Вместилище для жидких и сыпучих тел (кувшин, бутылка и т.п.).1. Трубча..."/>
              </a:rPr>
              <a:t>сосуд</a:t>
            </a:r>
            <a:r>
              <a:rPr lang="ru-RU" sz="2400" dirty="0"/>
              <a:t> для благовонных курений. Кадильница входит в число церковной утвари и используется в большинстве богослужебных обрядов.  </a:t>
            </a:r>
            <a:br>
              <a:rPr lang="ru-RU" sz="2400" dirty="0"/>
            </a:br>
            <a:r>
              <a:rPr lang="ru-RU" sz="2400" b="1" i="1" dirty="0"/>
              <a:t>Обет</a:t>
            </a:r>
            <a:r>
              <a:rPr lang="ru-RU" sz="2400" dirty="0"/>
              <a:t> - в </a:t>
            </a:r>
            <a:r>
              <a:rPr lang="ru-RU" sz="2400" dirty="0">
                <a:hlinkClick r:id="rId6" tooltip="Религия"/>
              </a:rPr>
              <a:t>религии</a:t>
            </a:r>
            <a:r>
              <a:rPr lang="ru-RU" sz="2400" dirty="0"/>
              <a:t> — даваемое </a:t>
            </a:r>
            <a:r>
              <a:rPr lang="ru-RU" sz="2400" dirty="0">
                <a:hlinkClick r:id="rId7" tooltip="Бог"/>
              </a:rPr>
              <a:t>Богу</a:t>
            </a:r>
            <a:r>
              <a:rPr lang="ru-RU" sz="2400" dirty="0"/>
              <a:t> (и/или духовному учителю/наставнику) обещание совершить какое-либо дело </a:t>
            </a:r>
            <a:r>
              <a:rPr lang="ru-RU" sz="2400" dirty="0">
                <a:hlinkClick r:id="rId8" tooltip="Милосердие (христианство)"/>
              </a:rPr>
              <a:t>милосердия</a:t>
            </a:r>
            <a:r>
              <a:rPr lang="ru-RU" sz="2400" dirty="0"/>
              <a:t>, </a:t>
            </a:r>
            <a:r>
              <a:rPr lang="ru-RU" sz="2400" dirty="0">
                <a:hlinkClick r:id="rId9" tooltip="Благочестие"/>
              </a:rPr>
              <a:t>благочестия</a:t>
            </a:r>
            <a:r>
              <a:rPr lang="ru-RU" sz="2400" dirty="0"/>
              <a:t>, совершить </a:t>
            </a:r>
            <a:r>
              <a:rPr lang="ru-RU" sz="2400" dirty="0">
                <a:hlinkClick r:id="rId10" tooltip="Пожертвование"/>
              </a:rPr>
              <a:t>пожертвование</a:t>
            </a:r>
            <a:r>
              <a:rPr lang="ru-RU" sz="2400" dirty="0"/>
              <a:t> или нести какой-либо </a:t>
            </a:r>
            <a:r>
              <a:rPr lang="ru-RU" sz="2400" dirty="0">
                <a:hlinkClick r:id="rId11" tooltip="Аскетизм"/>
              </a:rPr>
              <a:t>аскетический</a:t>
            </a:r>
            <a:r>
              <a:rPr lang="ru-RU" sz="2400" dirty="0"/>
              <a:t> подвиг. Неисполнение обета является тяжким </a:t>
            </a:r>
            <a:r>
              <a:rPr lang="ru-RU" sz="2400" dirty="0">
                <a:hlinkClick r:id="rId12" tooltip="Грех"/>
              </a:rPr>
              <a:t>грехом</a:t>
            </a:r>
            <a:r>
              <a:rPr lang="ru-RU" sz="2400" dirty="0" smtClean="0"/>
              <a:t>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i="1" dirty="0" err="1"/>
              <a:t>И́споведь</a:t>
            </a:r>
            <a:r>
              <a:rPr lang="ru-RU" sz="2400" dirty="0"/>
              <a:t> — в  </a:t>
            </a:r>
            <a:r>
              <a:rPr lang="ru-RU" sz="2400" dirty="0">
                <a:hlinkClick r:id="rId13" tooltip="Иудаизм"/>
              </a:rPr>
              <a:t>иудаизме</a:t>
            </a:r>
            <a:r>
              <a:rPr lang="ru-RU" sz="2400" dirty="0"/>
              <a:t>, </a:t>
            </a:r>
            <a:r>
              <a:rPr lang="ru-RU" sz="2400" dirty="0">
                <a:hlinkClick r:id="rId14" tooltip="Христианство"/>
              </a:rPr>
              <a:t>христианстве</a:t>
            </a:r>
            <a:r>
              <a:rPr lang="ru-RU" sz="2400" dirty="0"/>
              <a:t> и в </a:t>
            </a:r>
            <a:r>
              <a:rPr lang="ru-RU" sz="2400" dirty="0">
                <a:hlinkClick r:id="rId15" tooltip="Ислам"/>
              </a:rPr>
              <a:t>исламе</a:t>
            </a:r>
            <a:r>
              <a:rPr lang="ru-RU" sz="2400" dirty="0"/>
              <a:t> признание в своих совершённых </a:t>
            </a:r>
            <a:r>
              <a:rPr lang="ru-RU" sz="2400" dirty="0">
                <a:hlinkClick r:id="rId12" tooltip="Грех"/>
              </a:rPr>
              <a:t>грехах</a:t>
            </a:r>
            <a:r>
              <a:rPr lang="ru-RU" sz="2400" dirty="0"/>
              <a:t> перед Богом. Откровенное признание в чем-нибудь, сообщение своих мыслей, взглядов.  </a:t>
            </a:r>
            <a:br>
              <a:rPr lang="ru-RU" sz="2400" dirty="0"/>
            </a:br>
            <a:r>
              <a:rPr lang="ru-RU" sz="2400" b="1" i="1" dirty="0"/>
              <a:t>Аул</a:t>
            </a:r>
            <a:r>
              <a:rPr lang="ru-RU" sz="2400" dirty="0"/>
              <a:t> - традиционное поселение сельского типа, стойбище, община у </a:t>
            </a:r>
            <a:r>
              <a:rPr lang="ru-RU" sz="2400" dirty="0">
                <a:hlinkClick r:id="rId16" tooltip="Тюркские народы"/>
              </a:rPr>
              <a:t>тюркских народов</a:t>
            </a:r>
            <a:r>
              <a:rPr lang="ru-RU" sz="2400" dirty="0"/>
              <a:t>, а также у других народов </a:t>
            </a:r>
            <a:r>
              <a:rPr lang="ru-RU" sz="2400" dirty="0">
                <a:hlinkClick r:id="rId17" tooltip="Средняя Азия"/>
              </a:rPr>
              <a:t>Средней Азии</a:t>
            </a:r>
            <a:r>
              <a:rPr lang="ru-RU" sz="2400" dirty="0"/>
              <a:t> и </a:t>
            </a:r>
            <a:r>
              <a:rPr lang="ru-RU" sz="2400" dirty="0">
                <a:hlinkClick r:id="rId18" tooltip="Кавказ"/>
              </a:rPr>
              <a:t>Кавказа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1186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</TotalTime>
  <Words>174</Words>
  <Application>Microsoft Office PowerPoint</Application>
  <PresentationFormat>Широкоэкранный</PresentationFormat>
  <Paragraphs>21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</vt:lpstr>
      <vt:lpstr>МБОУ «СОШ с.Хажи-Эвла им.Товзаева Р.Э.» Чеченская Республика Урок литературы в 8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Для романтизма характерны следующие черты : Герой – одиночка, который мечтает о свободе. Он  противопоставлен  всем, не может найти счастье в обычной, реальной жизни.  Романтические герои – это странники, скитальцы, изгнанники. Непримиримый конфликт личности с обществом, в результате которой личность гибнет. Исключительный герой в исключительных обстоятельствах  (в неволе, в тюрьме,в непривычной для себя среде, на лоне природы, в горах и т.д.). Характерно особое романтическое двоемирие, то есть два мира: мир в душе героя и реальный мир противопоставлены и находятся в противоречии друг с другом, унылое «здесь» и очаровательное «там». Романтическая любовь, сильные, чаще безответные  чувства. Особая роль пейзажа (дружественный и враждебный).  Единство с природой.</vt:lpstr>
      <vt:lpstr>Словарная работа Мцыри – на грузинском языке означает «неслужащий монах», «послушник». Послушник – человек, который живет в монастыре и готовится принять монашество. Монах - обычно — член религиозной общины, в соответствии с обетом (клятвой) ведущий аскетическую жизнь либо в рамках монашеской общины (братии), либо в одиночестве, отшельничестве. Монахи проживают в монастырях (обителях), пустынях, лаврах. Инок - одно из названий православного монаха.   Черне́ц  — то же, что монах.  Монасты́рь - религиозная община монахов или монахинь, имеющая единый устав, а также единый комплекс богослужебных, жилых, хозяйственных построек, ей принадлежащих.  </vt:lpstr>
      <vt:lpstr>Обитель - Монастырь (церк.) Ке́лья или ке́ллия — жилище монаха, обычно отдельная комната в монастыре. Кадильница - сосуд для благовонных курений. Кадильница входит в число церковной утвари и используется в большинстве богослужебных обрядов.   Обет - в религии — даваемое Богу (и/или духовному учителю/наставнику) обещание совершить какое-либо дело милосердия, благочестия, совершить пожертвование или нести какой-либо аскетический подвиг. Неисполнение обета является тяжким грехом. И́споведь — в  иудаизме, христианстве и в исламе признание в своих совершённых грехах перед Богом. Откровенное признание в чем-нибудь, сообщение своих мыслей, взглядов.   Аул - традиционное поселение сельского типа, стойбище, община у тюркских народов, а также у других народов Средней Азии и Кавказа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Има</dc:creator>
  <cp:lastModifiedBy>пк уч 2</cp:lastModifiedBy>
  <cp:revision>6</cp:revision>
  <dcterms:created xsi:type="dcterms:W3CDTF">2022-10-25T19:17:42Z</dcterms:created>
  <dcterms:modified xsi:type="dcterms:W3CDTF">2022-11-11T07:13:51Z</dcterms:modified>
</cp:coreProperties>
</file>