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9" r:id="rId3"/>
    <p:sldId id="265" r:id="rId4"/>
    <p:sldId id="289" r:id="rId5"/>
    <p:sldId id="272" r:id="rId6"/>
    <p:sldId id="266" r:id="rId7"/>
    <p:sldId id="282" r:id="rId8"/>
    <p:sldId id="279" r:id="rId9"/>
    <p:sldId id="290" r:id="rId10"/>
    <p:sldId id="276" r:id="rId11"/>
    <p:sldId id="278" r:id="rId12"/>
    <p:sldId id="277" r:id="rId13"/>
    <p:sldId id="280" r:id="rId14"/>
    <p:sldId id="291" r:id="rId15"/>
    <p:sldId id="283" r:id="rId16"/>
    <p:sldId id="284" r:id="rId17"/>
    <p:sldId id="286" r:id="rId18"/>
    <p:sldId id="285" r:id="rId19"/>
    <p:sldId id="287" r:id="rId20"/>
    <p:sldId id="274" r:id="rId21"/>
    <p:sldId id="273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15T01:07:28.42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15T01:07:31.1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CB218-C27B-4F1A-9223-8D089AE15AC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83278-1AF3-4EF0-9401-628F26E76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33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83278-1AF3-4EF0-9401-628F26E7678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55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8A3E04-3535-5ED5-0FA5-73EFECDAE1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2889623-B904-53E0-998E-7E7BA1AF6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9F28E8-2FC6-F446-397C-4BFDEF70F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C8-744A-4A49-9B04-F6B80A37308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1D2D45-6227-2785-15EB-F44031670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D42DBE-4528-F151-78DC-560A38FFC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E2D5A-3910-41B5-BC47-0D142B241E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62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368794-6048-C4C3-09CF-A40501103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5419A82-BADB-A67F-F454-0B7EA3DBF6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D46F37-31A9-686A-391D-36D0BBA59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C8-744A-4A49-9B04-F6B80A37308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E9BA71-2755-4453-188E-4E43B62F6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0AEAD5A-4632-444D-06D9-B99C554CC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E2D5A-3910-41B5-BC47-0D142B241E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539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B015799-4521-A788-23F3-3EAC395777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2CCFBE6-C61F-13D4-A669-33F76563D2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BBBFAA-D5E1-9EA7-DED8-45090EDBB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C8-744A-4A49-9B04-F6B80A37308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91F878-D29A-72EF-4340-470BA3072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37CB4-F54D-E6F6-E5B9-4ABF24DB3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E2D5A-3910-41B5-BC47-0D142B241E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897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6334AA-06E8-A23C-D993-D66297C3D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C97669-1F6F-B543-4FCA-9AC716D8B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D1D99B-C48F-0D3A-B886-E0213E495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C8-744A-4A49-9B04-F6B80A37308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9A3947-1322-0BE9-BB00-988478990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4FADB8-F383-E4E1-E2C1-DF7487711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E2D5A-3910-41B5-BC47-0D142B241E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432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87BD4D-6453-DB49-F2A4-15A700CCE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3A99BD-86C5-3061-8061-F81F6E14F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1BC747-3621-891D-68FC-CDCAE3A31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C8-744A-4A49-9B04-F6B80A37308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48DB4F-EC79-3F59-B1D6-8CD341F95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2CFBEC-6B1B-3F5A-3DB8-F4AF3B389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E2D5A-3910-41B5-BC47-0D142B241E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744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7F0E42-E549-D8C8-6754-E558D7477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38CB42-FC56-77F1-C46F-759CC8B439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BC38323-84CB-5574-0C7B-0C101828D3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E60739-08C5-878D-30C9-FB997DD58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C8-744A-4A49-9B04-F6B80A37308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1CB50E2-E043-B439-D47A-A7CE2060E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5B1ED05-5DB1-7E3E-F464-4F443D51C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E2D5A-3910-41B5-BC47-0D142B241E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578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DEEF42-5689-B0CA-409E-7BBF6BDBE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D23609E-96A8-D1DF-63AB-976F1B6D4C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9DD06EC-84E3-DEAC-2218-C303A88120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77B3AA0-C49C-F0AE-BDDC-E977BAF4BA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EFE6A4F-A976-29B4-DE57-1F0EF8F55C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7A2D975-D69A-CA17-66AD-83EB2B0BB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C8-744A-4A49-9B04-F6B80A37308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D62AFEC-4BA8-1AC1-FADF-41BCFEA19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B9D27DE-250F-A94A-E8E0-DAA53B96F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E2D5A-3910-41B5-BC47-0D142B241E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774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CBDAAC-5CB2-C00E-A069-5099EBEDA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E414A57-1837-0EF2-356B-B1BAA79F2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C8-744A-4A49-9B04-F6B80A37308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600203A-8249-D46A-F015-28A15738C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8F50B54-B852-01FC-9383-C07881B96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E2D5A-3910-41B5-BC47-0D142B241E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037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1EF19C6-8FBA-5D81-864B-79BFE36AE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C8-744A-4A49-9B04-F6B80A37308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10419AE-6388-4A84-F323-999D63222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5AE224D-601F-CF6B-6B39-A30EA353F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E2D5A-3910-41B5-BC47-0D142B241E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603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F3CC6B-05E3-7D6B-0720-EC03D25B5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A7390D-FF94-C553-FC3E-5768B6C86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6FDB73-F749-B9E7-9D14-00553209E8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527CDC-E315-8DAF-A54F-A167BC745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C8-744A-4A49-9B04-F6B80A37308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523F41-9988-202A-6599-3F02270B3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36BC00-28C7-699A-EAF3-180F2C0CE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E2D5A-3910-41B5-BC47-0D142B241E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03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55D40C-A214-1477-1413-E216F952D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86E9906-5782-542B-D9F7-CD13A38ECF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40FA5F-9701-3F5E-67D2-BBB35791A4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33E9CC9-5819-460C-3CCC-4CDB663F8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B4C8-744A-4A49-9B04-F6B80A37308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E81242D-5528-184A-76E7-C7BEAF6D4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8BF4F5-7A56-319C-A69A-8752E00D5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E2D5A-3910-41B5-BC47-0D142B241E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373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6279FA-E327-7095-DDF7-7D311EBF2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50AC0D-D2BC-263C-1F37-559DFF164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3342CC-F37C-2933-E9C3-667B34FF6E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1B4C8-744A-4A49-9B04-F6B80A373088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641F4F-9373-53D9-D1BD-0A3508A492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622458-8241-40A9-E50A-D930575B06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E2D5A-3910-41B5-BC47-0D142B241E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03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e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customXml" Target="../ink/ink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microsoft.com/office/2007/relationships/hdphoto" Target="../media/hdphoto10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microsoft.com/office/2007/relationships/hdphoto" Target="../media/hdphoto9.wdp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oundtimes.ru/muzykalnaya-shkatulka/iz-zhizni-muzykantov/moguchaya-kuchka" TargetMode="External"/><Relationship Id="rId2" Type="http://schemas.openxmlformats.org/officeDocument/2006/relationships/hyperlink" Target="https://soundtimes.ru/simfonicheskaya-muzyka/putevoditel-po-instrumentam/klarnet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oundtimes.ru/opera/spektakli/opera-boris-godunov" TargetMode="External"/><Relationship Id="rId4" Type="http://schemas.openxmlformats.org/officeDocument/2006/relationships/hyperlink" Target="https://soundtimes.ru/opera/spektakli/knyaz-igor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EA719-C697-B2A8-CA1B-E6617CC3FD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CE451C-D123-7A1B-0B97-AEF83B4D2D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94CA94-DB50-087B-9000-C7FE3071C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060"/>
            <a:ext cx="12191999" cy="70727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1D4A332-7446-F86B-5986-FCAC590AA835}"/>
              </a:ext>
            </a:extLst>
          </p:cNvPr>
          <p:cNvSpPr txBox="1"/>
          <p:nvPr/>
        </p:nvSpPr>
        <p:spPr>
          <a:xfrm>
            <a:off x="2090057" y="1600200"/>
            <a:ext cx="895894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Сказочность в творчестве 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Н.А.Римского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-Корсакова. 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523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968"/>
            <a:ext cx="12192000" cy="6881968"/>
          </a:xfrm>
        </p:spPr>
      </p:pic>
      <p:pic>
        <p:nvPicPr>
          <p:cNvPr id="3074" name="Picture 2" descr="Иллюстрация к поэме &quot;Сказка о золотом петушке&quot; Александра Пушкина, 1906 -  Иван Билибин - WikiArt.org">
            <a:extLst>
              <a:ext uri="{FF2B5EF4-FFF2-40B4-BE49-F238E27FC236}">
                <a16:creationId xmlns:a16="http://schemas.microsoft.com/office/drawing/2014/main" id="{BDB0E59E-332A-BD81-919B-27AA45EC8B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lum contras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9" t="1011" r="60" b="8124"/>
          <a:stretch/>
        </p:blipFill>
        <p:spPr bwMode="auto">
          <a:xfrm>
            <a:off x="1981201" y="-21934"/>
            <a:ext cx="8836124" cy="687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216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028"/>
            <a:ext cx="12191999" cy="6931479"/>
          </a:xfr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A82D4DBA-B63A-6414-27CB-48C6E1A61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43" y="-40028"/>
            <a:ext cx="10618217" cy="3795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39BEF8-795E-D45D-00CF-BC36BE71C1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8" b="8344"/>
          <a:stretch/>
        </p:blipFill>
        <p:spPr bwMode="auto">
          <a:xfrm>
            <a:off x="500743" y="3608207"/>
            <a:ext cx="10618217" cy="343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0096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68628"/>
            <a:ext cx="12191999" cy="6931479"/>
          </a:xfrm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AD40EB93-2D82-DC7F-1062-02282E8C6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1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63" y="-324293"/>
            <a:ext cx="9101137" cy="711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832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028"/>
            <a:ext cx="12191999" cy="6931479"/>
          </a:xfrm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71B47D3B-F68A-5087-0631-E8F1F5105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496" y="-39208"/>
            <a:ext cx="8880524" cy="689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504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FCBF85-2CC1-9A78-C066-7980DF806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-Шествие из оперы-">
            <a:hlinkClick r:id="" action="ppaction://media"/>
            <a:extLst>
              <a:ext uri="{FF2B5EF4-FFF2-40B4-BE49-F238E27FC236}">
                <a16:creationId xmlns:a16="http://schemas.microsoft.com/office/drawing/2014/main" id="{49D67555-152D-9D77-E5BA-DB87CE1CA58E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  <p:pic>
        <p:nvPicPr>
          <p:cNvPr id="4" name="Объект 4">
            <a:extLst>
              <a:ext uri="{FF2B5EF4-FFF2-40B4-BE49-F238E27FC236}">
                <a16:creationId xmlns:a16="http://schemas.microsoft.com/office/drawing/2014/main" id="{82EFB625-6EEE-8029-16BE-92E422BA40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028"/>
            <a:ext cx="12191999" cy="69314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89556B-70C7-8F97-623E-F7D39F106ED6}"/>
              </a:ext>
            </a:extLst>
          </p:cNvPr>
          <p:cNvSpPr txBox="1"/>
          <p:nvPr/>
        </p:nvSpPr>
        <p:spPr>
          <a:xfrm>
            <a:off x="2097157" y="1431235"/>
            <a:ext cx="53766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/>
              <a:t>Сцена</a:t>
            </a:r>
            <a:r>
              <a:rPr lang="ru-RU" sz="4800" b="1" dirty="0"/>
              <a:t> «Шествие»</a:t>
            </a:r>
          </a:p>
          <a:p>
            <a:endParaRPr lang="ru-RU" sz="4800" b="1" dirty="0"/>
          </a:p>
          <a:p>
            <a:r>
              <a:rPr lang="ru-RU" sz="4800" b="1" dirty="0"/>
              <a:t>Свита:</a:t>
            </a:r>
          </a:p>
        </p:txBody>
      </p:sp>
      <p:pic>
        <p:nvPicPr>
          <p:cNvPr id="7" name="-Шествие из оперы-">
            <a:hlinkClick r:id="" action="ppaction://media"/>
            <a:extLst>
              <a:ext uri="{FF2B5EF4-FFF2-40B4-BE49-F238E27FC236}">
                <a16:creationId xmlns:a16="http://schemas.microsoft.com/office/drawing/2014/main" id="{2E4BC9CA-CC72-8254-6743-7CCB86D70B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74992" y="2905367"/>
            <a:ext cx="1095927" cy="109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78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5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55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028"/>
            <a:ext cx="12191999" cy="6931479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813790-B0F1-5264-3BBA-1FBC6B550AA4}"/>
              </a:ext>
            </a:extLst>
          </p:cNvPr>
          <p:cNvSpPr txBox="1"/>
          <p:nvPr/>
        </p:nvSpPr>
        <p:spPr>
          <a:xfrm>
            <a:off x="952499" y="327479"/>
            <a:ext cx="10260933" cy="610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spcBef>
                <a:spcPct val="0"/>
              </a:spcBef>
            </a:pPr>
            <a:r>
              <a:rPr lang="ru-RU" altLang="ru-RU" sz="2300" dirty="0">
                <a:latin typeface="-apple-system"/>
              </a:rPr>
              <a:t>Либретто для оперы по сказке А. Пушкина «Золотой петушок» создавал Владимир Бельский.</a:t>
            </a:r>
            <a:endParaRPr lang="ru-RU" altLang="ru-RU" sz="2300" dirty="0">
              <a:latin typeface="Arial" panose="020B0604020202020204" pitchFamily="34" charset="0"/>
            </a:endParaRPr>
          </a:p>
          <a:p>
            <a:pPr indent="457200" eaLnBrk="1" hangingPunct="1">
              <a:spcBef>
                <a:spcPct val="0"/>
              </a:spcBef>
              <a:buFontTx/>
              <a:buNone/>
            </a:pPr>
            <a:r>
              <a:rPr lang="ru-RU" altLang="ru-RU" sz="2300" dirty="0">
                <a:latin typeface="-apple-system"/>
              </a:rPr>
              <a:t>Осенью 1906 года, композитор начал работу над оперой. Сочинение оперы происходило в стремительном темпе и в сентябре 1907 года партитура была завершена и отдана в печать.</a:t>
            </a:r>
          </a:p>
          <a:p>
            <a:pPr indent="457200" eaLnBrk="1" hangingPunct="1">
              <a:spcBef>
                <a:spcPct val="0"/>
              </a:spcBef>
              <a:buFontTx/>
              <a:buNone/>
            </a:pPr>
            <a:endParaRPr lang="ru-RU" altLang="ru-RU" sz="2300" dirty="0">
              <a:latin typeface="-apple-system"/>
            </a:endParaRPr>
          </a:p>
          <a:p>
            <a:pPr indent="457200" eaLnBrk="1" hangingPunct="1">
              <a:spcBef>
                <a:spcPct val="0"/>
              </a:spcBef>
              <a:buFontTx/>
              <a:buNone/>
            </a:pPr>
            <a:r>
              <a:rPr lang="ru-RU" altLang="ru-RU" sz="2300" dirty="0">
                <a:latin typeface="-apple-system"/>
              </a:rPr>
              <a:t> В январе 1908 года директор императорских театров В. А. </a:t>
            </a:r>
            <a:r>
              <a:rPr lang="ru-RU" altLang="ru-RU" sz="2300" dirty="0" err="1">
                <a:latin typeface="-apple-system"/>
              </a:rPr>
              <a:t>Теляковский</a:t>
            </a:r>
            <a:r>
              <a:rPr lang="ru-RU" altLang="ru-RU" sz="2300" dirty="0">
                <a:latin typeface="-apple-system"/>
              </a:rPr>
              <a:t> отдал либретто оперы в драматическую цензуру, которая потребовала множественных изменений. В итоге Римский-Корсаков был вынужден согласиться с некоторыми цензурными изменениями, но он потребовал, чтобы на спектакле продавались отдельно книжечки с полным текстом либретто в оригинальной версии.</a:t>
            </a:r>
          </a:p>
          <a:p>
            <a:pPr indent="457200" eaLnBrk="1" hangingPunct="1">
              <a:spcBef>
                <a:spcPct val="0"/>
              </a:spcBef>
              <a:buFontTx/>
              <a:buNone/>
            </a:pPr>
            <a:r>
              <a:rPr lang="ru-RU" altLang="ru-RU" sz="2300" dirty="0">
                <a:latin typeface="-apple-system"/>
              </a:rPr>
              <a:t> </a:t>
            </a:r>
          </a:p>
          <a:p>
            <a:pPr indent="457200" eaLnBrk="1" hangingPunct="1">
              <a:spcBef>
                <a:spcPct val="0"/>
              </a:spcBef>
              <a:buFontTx/>
              <a:buNone/>
            </a:pPr>
            <a:r>
              <a:rPr lang="ru-RU" altLang="ru-RU" sz="2300" dirty="0">
                <a:latin typeface="-apple-system"/>
              </a:rPr>
              <a:t>Римский-Корсаков не дожил до премьеры, он внезапно скончался 8 июня 1908 года от инфаркта.</a:t>
            </a:r>
            <a:br>
              <a:rPr lang="ru-RU" altLang="ru-RU" sz="2300" dirty="0">
                <a:latin typeface="Arial" panose="020B0604020202020204" pitchFamily="34" charset="0"/>
              </a:rPr>
            </a:br>
            <a:r>
              <a:rPr lang="ru-RU" altLang="ru-RU" sz="2300" dirty="0">
                <a:latin typeface="Arial" panose="020B0604020202020204" pitchFamily="34" charset="0"/>
              </a:rPr>
              <a:t>        </a:t>
            </a:r>
            <a:r>
              <a:rPr lang="ru-RU" altLang="ru-RU" sz="2300" dirty="0">
                <a:latin typeface="-apple-system"/>
              </a:rPr>
              <a:t>Премьера состоялась 24 сентября 1909 года в Москве, в театре Солодовникова (ныне Театр оперетты).</a:t>
            </a:r>
            <a:endParaRPr lang="ru-RU" altLang="ru-RU" sz="23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221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028"/>
            <a:ext cx="12260613" cy="697048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7F056B-46D9-3661-0746-D97FF6EC80BC}"/>
              </a:ext>
            </a:extLst>
          </p:cNvPr>
          <p:cNvSpPr txBox="1"/>
          <p:nvPr/>
        </p:nvSpPr>
        <p:spPr>
          <a:xfrm>
            <a:off x="1567542" y="365125"/>
            <a:ext cx="970682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1861 г. Отмена крепостного права</a:t>
            </a:r>
          </a:p>
          <a:p>
            <a:r>
              <a:rPr lang="ru-RU" sz="2800" dirty="0"/>
              <a:t>1896 г. Ходынская катастрофа</a:t>
            </a:r>
          </a:p>
          <a:p>
            <a:r>
              <a:rPr lang="ru-RU" sz="2800" dirty="0"/>
              <a:t>1905 г. Кровавое воскресенье. Первая российская революция.</a:t>
            </a:r>
          </a:p>
        </p:txBody>
      </p:sp>
      <p:pic>
        <p:nvPicPr>
          <p:cNvPr id="9218" name="Picture 2" descr="Расстрел рабочих у Зимнего дворца 9 (22) января 1905 года. Картина И. Владимирова">
            <a:extLst>
              <a:ext uri="{FF2B5EF4-FFF2-40B4-BE49-F238E27FC236}">
                <a16:creationId xmlns:a16="http://schemas.microsoft.com/office/drawing/2014/main" id="{EB222EBF-F868-C115-B141-734B2E688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911" y="1865304"/>
            <a:ext cx="9919889" cy="506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570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028"/>
            <a:ext cx="12191999" cy="6931479"/>
          </a:xfrm>
        </p:spPr>
      </p:pic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565C07DA-9879-BC3E-9B43-164F767899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408430"/>
              </p:ext>
            </p:extLst>
          </p:nvPr>
        </p:nvGraphicFramePr>
        <p:xfrm>
          <a:off x="112734" y="0"/>
          <a:ext cx="12079266" cy="6858001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292559">
                  <a:extLst>
                    <a:ext uri="{9D8B030D-6E8A-4147-A177-3AD203B41FA5}">
                      <a16:colId xmlns:a16="http://schemas.microsoft.com/office/drawing/2014/main" val="1748066143"/>
                    </a:ext>
                  </a:extLst>
                </a:gridCol>
                <a:gridCol w="2724059">
                  <a:extLst>
                    <a:ext uri="{9D8B030D-6E8A-4147-A177-3AD203B41FA5}">
                      <a16:colId xmlns:a16="http://schemas.microsoft.com/office/drawing/2014/main" val="144349481"/>
                    </a:ext>
                  </a:extLst>
                </a:gridCol>
                <a:gridCol w="3031324">
                  <a:extLst>
                    <a:ext uri="{9D8B030D-6E8A-4147-A177-3AD203B41FA5}">
                      <a16:colId xmlns:a16="http://schemas.microsoft.com/office/drawing/2014/main" val="1923021992"/>
                    </a:ext>
                  </a:extLst>
                </a:gridCol>
                <a:gridCol w="3031324">
                  <a:extLst>
                    <a:ext uri="{9D8B030D-6E8A-4147-A177-3AD203B41FA5}">
                      <a16:colId xmlns:a16="http://schemas.microsoft.com/office/drawing/2014/main" val="1980745044"/>
                    </a:ext>
                  </a:extLst>
                </a:gridCol>
              </a:tblGrid>
              <a:tr h="1405197">
                <a:tc>
                  <a:txBody>
                    <a:bodyPr/>
                    <a:lstStyle/>
                    <a:p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1. Опера «Золотой петушок» на писана на основе сказки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А)  А.С. Пушкина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Б)   Ш. Перро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В)  П.П. Ершов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322003"/>
                  </a:ext>
                </a:extLst>
              </a:tr>
              <a:tr h="15020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2. Какой художник создал</a:t>
                      </a:r>
                      <a:r>
                        <a:rPr lang="ru-RU" sz="22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костюмы и декорации к опере «Золотой петушок»</a:t>
                      </a:r>
                      <a:endParaRPr lang="ru-RU" sz="2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А)  В.В.</a:t>
                      </a:r>
                      <a:r>
                        <a:rPr lang="ru-RU" sz="2200" baseline="0" dirty="0">
                          <a:latin typeface="Times New Roman" pitchFamily="18" charset="0"/>
                          <a:cs typeface="Times New Roman" pitchFamily="18" charset="0"/>
                        </a:rPr>
                        <a:t> Васнецов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Б)  Л.С. Бакст</a:t>
                      </a:r>
                    </a:p>
                    <a:p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220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200" baseline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200" baseline="0" dirty="0">
                          <a:latin typeface="Times New Roman" pitchFamily="18" charset="0"/>
                          <a:cs typeface="Times New Roman" pitchFamily="18" charset="0"/>
                        </a:rPr>
                        <a:t>И.Я. Билибин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65329"/>
                  </a:ext>
                </a:extLst>
              </a:tr>
              <a:tr h="1405197">
                <a:tc>
                  <a:txBody>
                    <a:bodyPr/>
                    <a:lstStyle/>
                    <a:p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3. Кто входил в состав свиты царя </a:t>
                      </a:r>
                      <a:r>
                        <a:rPr lang="ru-RU" sz="2200" b="1" dirty="0" err="1">
                          <a:latin typeface="Times New Roman" pitchFamily="18" charset="0"/>
                          <a:cs typeface="Times New Roman" pitchFamily="18" charset="0"/>
                        </a:rPr>
                        <a:t>Додона</a:t>
                      </a:r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lang="ru-RU" sz="2200" b="1" dirty="0" err="1">
                          <a:latin typeface="Times New Roman" pitchFamily="18" charset="0"/>
                          <a:cs typeface="Times New Roman" pitchFamily="18" charset="0"/>
                        </a:rPr>
                        <a:t>Шемаханской</a:t>
                      </a:r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 царицы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А) конные всадники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Б) слоны, мелкие волшебные животные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В) великаны, карлики,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466111"/>
                  </a:ext>
                </a:extLst>
              </a:tr>
              <a:tr h="1569753">
                <a:tc>
                  <a:txBody>
                    <a:bodyPr/>
                    <a:lstStyle/>
                    <a:p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4. Что</a:t>
                      </a:r>
                      <a:r>
                        <a:rPr lang="ru-RU" sz="22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обозначает фраза - «Кири- ку-ку! Царствуй, лежа на боку»</a:t>
                      </a:r>
                      <a:endParaRPr lang="ru-RU" sz="2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А)  царствуй как обычно</a:t>
                      </a:r>
                    </a:p>
                    <a:p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Б) царствуй, ничего не делай</a:t>
                      </a:r>
                    </a:p>
                    <a:p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В) царствуй активно</a:t>
                      </a:r>
                    </a:p>
                    <a:p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795058"/>
                  </a:ext>
                </a:extLst>
              </a:tr>
              <a:tr h="975831">
                <a:tc>
                  <a:txBody>
                    <a:bodyPr/>
                    <a:lstStyle/>
                    <a:p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5. Опера «Золотой петушок»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А) Опера-мистерия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Б) Романтическая опера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>
                          <a:latin typeface="Times New Roman" pitchFamily="18" charset="0"/>
                          <a:cs typeface="Times New Roman" pitchFamily="18" charset="0"/>
                        </a:rPr>
                        <a:t>В) сатирическая опера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6093986"/>
                  </a:ext>
                </a:extLst>
              </a:tr>
            </a:tbl>
          </a:graphicData>
        </a:graphic>
      </p:graphicFrame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169C4772-6E33-F2F3-F334-9AF67DF66992}"/>
              </a:ext>
            </a:extLst>
          </p:cNvPr>
          <p:cNvSpPr/>
          <p:nvPr/>
        </p:nvSpPr>
        <p:spPr>
          <a:xfrm>
            <a:off x="5148470" y="705678"/>
            <a:ext cx="318052" cy="32799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B8DEF695-8EB8-8CEF-5716-1386DA9BF691}"/>
                  </a:ext>
                </a:extLst>
              </p14:cNvPr>
              <p14:cNvContentPartPr/>
              <p14:nvPr/>
            </p14:nvContentPartPr>
            <p14:xfrm>
              <a:off x="6191640" y="2086810"/>
              <a:ext cx="360" cy="360"/>
            </p14:xfrm>
          </p:contentPart>
        </mc:Choice>
        <mc:Fallback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B8DEF695-8EB8-8CEF-5716-1386DA9BF69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83000" y="207781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320613AA-8AD6-ECB9-8033-80F8268D76FB}"/>
                  </a:ext>
                </a:extLst>
              </p14:cNvPr>
              <p14:cNvContentPartPr/>
              <p14:nvPr/>
            </p14:nvContentPartPr>
            <p14:xfrm>
              <a:off x="10287000" y="2424850"/>
              <a:ext cx="360" cy="360"/>
            </p14:xfrm>
          </p:contentPart>
        </mc:Choice>
        <mc:Fallback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320613AA-8AD6-ECB9-8033-80F8268D76F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278000" y="2416210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Блок-схема: узел 12">
            <a:extLst>
              <a:ext uri="{FF2B5EF4-FFF2-40B4-BE49-F238E27FC236}">
                <a16:creationId xmlns:a16="http://schemas.microsoft.com/office/drawing/2014/main" id="{16066228-48C0-4936-BD88-1B515A931972}"/>
              </a:ext>
            </a:extLst>
          </p:cNvPr>
          <p:cNvSpPr/>
          <p:nvPr/>
        </p:nvSpPr>
        <p:spPr>
          <a:xfrm>
            <a:off x="11463130" y="2156791"/>
            <a:ext cx="347870" cy="32722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>
            <a:extLst>
              <a:ext uri="{FF2B5EF4-FFF2-40B4-BE49-F238E27FC236}">
                <a16:creationId xmlns:a16="http://schemas.microsoft.com/office/drawing/2014/main" id="{9B31651C-2AFD-1B7A-7086-98F807820EA3}"/>
              </a:ext>
            </a:extLst>
          </p:cNvPr>
          <p:cNvSpPr/>
          <p:nvPr/>
        </p:nvSpPr>
        <p:spPr>
          <a:xfrm>
            <a:off x="4971267" y="3816626"/>
            <a:ext cx="356107" cy="33793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>
            <a:extLst>
              <a:ext uri="{FF2B5EF4-FFF2-40B4-BE49-F238E27FC236}">
                <a16:creationId xmlns:a16="http://schemas.microsoft.com/office/drawing/2014/main" id="{4E292AFF-B39D-D4FA-2AC1-4B34162EEE2E}"/>
              </a:ext>
            </a:extLst>
          </p:cNvPr>
          <p:cNvSpPr/>
          <p:nvPr/>
        </p:nvSpPr>
        <p:spPr>
          <a:xfrm>
            <a:off x="7869330" y="3816626"/>
            <a:ext cx="356107" cy="33793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>
            <a:extLst>
              <a:ext uri="{FF2B5EF4-FFF2-40B4-BE49-F238E27FC236}">
                <a16:creationId xmlns:a16="http://schemas.microsoft.com/office/drawing/2014/main" id="{3BD5B15C-AE7B-CAD8-09A3-0A926E9A097F}"/>
              </a:ext>
            </a:extLst>
          </p:cNvPr>
          <p:cNvSpPr/>
          <p:nvPr/>
        </p:nvSpPr>
        <p:spPr>
          <a:xfrm>
            <a:off x="11353800" y="3847479"/>
            <a:ext cx="347869" cy="36671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>
            <a:extLst>
              <a:ext uri="{FF2B5EF4-FFF2-40B4-BE49-F238E27FC236}">
                <a16:creationId xmlns:a16="http://schemas.microsoft.com/office/drawing/2014/main" id="{38505F1C-234A-07FD-79E9-E0122A86B89D}"/>
              </a:ext>
            </a:extLst>
          </p:cNvPr>
          <p:cNvSpPr/>
          <p:nvPr/>
        </p:nvSpPr>
        <p:spPr>
          <a:xfrm>
            <a:off x="7971183" y="5227983"/>
            <a:ext cx="356108" cy="33793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>
            <a:extLst>
              <a:ext uri="{FF2B5EF4-FFF2-40B4-BE49-F238E27FC236}">
                <a16:creationId xmlns:a16="http://schemas.microsoft.com/office/drawing/2014/main" id="{4E3B40F8-7FDE-DD8E-39E1-53EE091756C1}"/>
              </a:ext>
            </a:extLst>
          </p:cNvPr>
          <p:cNvSpPr/>
          <p:nvPr/>
        </p:nvSpPr>
        <p:spPr>
          <a:xfrm>
            <a:off x="11179865" y="6408622"/>
            <a:ext cx="347869" cy="359926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31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028"/>
            <a:ext cx="12191999" cy="6931479"/>
          </a:xfr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25F644-9121-0C0A-8137-1596B85A2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910" y="-10861"/>
            <a:ext cx="2586586" cy="37602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882C0B-4AD4-8316-FDBF-EE8FFEC85E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112" y="31675"/>
            <a:ext cx="2200130" cy="38247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ED9C8E-82CF-B0E1-4CD9-3D22876855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8408" y="-10861"/>
            <a:ext cx="2105392" cy="37663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389D7C8-4058-6509-FE3E-F13538D7553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1719" y="8043"/>
            <a:ext cx="1974170" cy="38719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9A6374-0D95-111A-56B8-15F7FCBFDE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10980" y="3506459"/>
            <a:ext cx="2503819" cy="34163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45EE525-5029-2C22-753D-D6DB14449DB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879" t="10573" r="5911" b="4230"/>
          <a:stretch/>
        </p:blipFill>
        <p:spPr>
          <a:xfrm>
            <a:off x="4952234" y="3491507"/>
            <a:ext cx="2200129" cy="34716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DB25C7C-4823-E96F-DBDA-2E3CCBF6E66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2217" y="3506459"/>
            <a:ext cx="2340216" cy="341637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0242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028"/>
            <a:ext cx="12191999" cy="6931479"/>
          </a:xfr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34E952-EFF0-6190-690C-6E4DA0099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5860" y="242276"/>
            <a:ext cx="6956139" cy="59380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0D65B01-85D2-7412-3E00-7B745D7B1532}"/>
              </a:ext>
            </a:extLst>
          </p:cNvPr>
          <p:cNvSpPr txBox="1"/>
          <p:nvPr/>
        </p:nvSpPr>
        <p:spPr>
          <a:xfrm>
            <a:off x="1349829" y="979715"/>
            <a:ext cx="363582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Творчество Римского-Корсакова пронизано идеями </a:t>
            </a:r>
            <a:r>
              <a:rPr lang="ru-RU" sz="2800" b="1" dirty="0"/>
              <a:t>сказочности, человеколюбия и верой в победу света над тьмой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26529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028"/>
            <a:ext cx="12191999" cy="6931479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477071-F00A-1112-A7D3-0FCEE19E5B5D}"/>
              </a:ext>
            </a:extLst>
          </p:cNvPr>
          <p:cNvSpPr txBox="1"/>
          <p:nvPr/>
        </p:nvSpPr>
        <p:spPr>
          <a:xfrm>
            <a:off x="2841171" y="843240"/>
            <a:ext cx="61830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F9FB2D-E707-1EF2-0A5B-433924E262FD}"/>
              </a:ext>
            </a:extLst>
          </p:cNvPr>
          <p:cNvSpPr txBox="1"/>
          <p:nvPr/>
        </p:nvSpPr>
        <p:spPr>
          <a:xfrm>
            <a:off x="1774371" y="2029241"/>
            <a:ext cx="741317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сказка?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бывают сказки?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чего нужны сказки?</a:t>
            </a:r>
          </a:p>
        </p:txBody>
      </p:sp>
    </p:spTree>
    <p:extLst>
      <p:ext uri="{BB962C8B-B14F-4D97-AF65-F5344CB8AC3E}">
        <p14:creationId xmlns:p14="http://schemas.microsoft.com/office/powerpoint/2010/main" val="219534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102DE5-6F00-6F53-D415-9DD153B9F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B2A83B-3BA2-7336-96E7-2E9756C103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4">
            <a:extLst>
              <a:ext uri="{FF2B5EF4-FFF2-40B4-BE49-F238E27FC236}">
                <a16:creationId xmlns:a16="http://schemas.microsoft.com/office/drawing/2014/main" id="{3449DA58-9F98-69D6-7E33-AD04A1529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798"/>
            <a:ext cx="12228534" cy="69522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8C8A6D-687A-8164-BB5B-59760760E3B0}"/>
              </a:ext>
            </a:extLst>
          </p:cNvPr>
          <p:cNvSpPr txBox="1"/>
          <p:nvPr/>
        </p:nvSpPr>
        <p:spPr>
          <a:xfrm>
            <a:off x="2115582" y="1541843"/>
            <a:ext cx="82365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/>
              <a:t>Спасибо за внимание!</a:t>
            </a:r>
          </a:p>
        </p:txBody>
      </p:sp>
      <p:pic>
        <p:nvPicPr>
          <p:cNvPr id="1026" name="Picture 2" descr="А.С.Пушкин.. сказке о золотом петушке. иллюстрации и декорации. Иван Билибин:  j_e_n_z_a — LiveJournal">
            <a:extLst>
              <a:ext uri="{FF2B5EF4-FFF2-40B4-BE49-F238E27FC236}">
                <a16:creationId xmlns:a16="http://schemas.microsoft.com/office/drawing/2014/main" id="{4F381436-07EC-58B5-0C4E-F34B0F11F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088" y="2784776"/>
            <a:ext cx="4015824" cy="362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569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102DE5-6F00-6F53-D415-9DD153B9F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B2A83B-3BA2-7336-96E7-2E9756C103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1800" b="0" i="0" dirty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Римский-Корсаков в «Золотом петушке» новаторски подошел к формированию оркестра. В группу ударных введен такой редкий инструмент, как прутья, необычны партии у челесты и </a:t>
            </a:r>
            <a:r>
              <a:rPr lang="ru-RU" sz="1800" b="1" i="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hlinkClick r:id="rId2"/>
              </a:rPr>
              <a:t>кларнетов</a:t>
            </a:r>
            <a:r>
              <a:rPr lang="ru-RU" sz="1800" b="0" i="0" dirty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.</a:t>
            </a:r>
            <a:endParaRPr lang="ru-RU" b="0" i="0" dirty="0">
              <a:solidFill>
                <a:srgbClr val="252425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800" b="0" i="0" dirty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В музыке оперы есть отсылки в творчеству других композиторов «</a:t>
            </a:r>
            <a:r>
              <a:rPr lang="ru-RU" sz="1800" b="1" i="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hlinkClick r:id="rId3"/>
              </a:rPr>
              <a:t>Могучей кучки</a:t>
            </a:r>
            <a:r>
              <a:rPr lang="ru-RU" sz="1800" b="0" i="0" dirty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». Ария </a:t>
            </a:r>
            <a:r>
              <a:rPr lang="ru-RU" sz="1800" b="0" i="0" dirty="0" err="1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Шемаханской</a:t>
            </a:r>
            <a:r>
              <a:rPr lang="ru-RU" sz="1800" b="0" i="0" dirty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 царицы перекликается с арией </a:t>
            </a:r>
            <a:r>
              <a:rPr lang="ru-RU" sz="1800" b="0" i="0" dirty="0" err="1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Кончаковны</a:t>
            </a:r>
            <a:r>
              <a:rPr lang="ru-RU" sz="1800" b="0" i="0" dirty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 из «</a:t>
            </a:r>
            <a:r>
              <a:rPr lang="ru-RU" sz="1800" b="1" i="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hlinkClick r:id="rId4"/>
              </a:rPr>
              <a:t>Князя Игоря</a:t>
            </a:r>
            <a:r>
              <a:rPr lang="ru-RU" sz="1800" b="0" i="0" dirty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» Бородина, а финальный хор напоминает о народных хорах «</a:t>
            </a:r>
            <a:r>
              <a:rPr lang="ru-RU" sz="1800" b="1" i="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hlinkClick r:id="rId5"/>
              </a:rPr>
              <a:t>Бориса Годунова</a:t>
            </a:r>
            <a:r>
              <a:rPr lang="ru-RU" sz="1800" b="0" i="0" dirty="0">
                <a:solidFill>
                  <a:srgbClr val="252425"/>
                </a:solidFill>
                <a:effectLst/>
                <a:latin typeface="times new roman" panose="02020603050405020304" pitchFamily="18" charset="0"/>
              </a:rPr>
              <a:t>» Мусоргского</a:t>
            </a:r>
            <a:endParaRPr lang="ru-RU" b="0" i="0" dirty="0">
              <a:solidFill>
                <a:srgbClr val="252425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767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028"/>
            <a:ext cx="12191999" cy="6931479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7BB18F-83DC-D032-DE1E-36B23BBC5022}"/>
              </a:ext>
            </a:extLst>
          </p:cNvPr>
          <p:cNvSpPr txBox="1"/>
          <p:nvPr/>
        </p:nvSpPr>
        <p:spPr>
          <a:xfrm>
            <a:off x="1589313" y="365125"/>
            <a:ext cx="9046029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ru-RU" sz="2400" b="1" i="1" dirty="0"/>
              <a:t>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опер: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Псковитянка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(1873)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«Майская ночь»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(1880)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«Снегурочка»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1881)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«Млада»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(1892)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«Ночь перед Рождеством»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(1895)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«Садко»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(1897)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«Моцарт и Сальери»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(1898)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«Боярыня Вера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Шелога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(пролог к опере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Псковитянка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 (1898)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«Царская невеста»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(1899)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«Сказка о царе Салтане»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(1900)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Сервилия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(1902)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«Кащей Бессмертный»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(1902)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«Пан воевода»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(1904)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«Сказание о невидимом граде Китеже и деве Февронии»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(1904)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 петушок»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(1907)</a:t>
            </a:r>
          </a:p>
        </p:txBody>
      </p:sp>
    </p:spTree>
    <p:extLst>
      <p:ext uri="{BB962C8B-B14F-4D97-AF65-F5344CB8AC3E}">
        <p14:creationId xmlns:p14="http://schemas.microsoft.com/office/powerpoint/2010/main" val="55461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6740"/>
            <a:ext cx="12191999" cy="6931479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486E00-9D17-167C-4215-4CA35BB63529}"/>
              </a:ext>
            </a:extLst>
          </p:cNvPr>
          <p:cNvSpPr txBox="1"/>
          <p:nvPr/>
        </p:nvSpPr>
        <p:spPr>
          <a:xfrm>
            <a:off x="1222872" y="1840077"/>
            <a:ext cx="9938771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i="0" dirty="0">
                <a:solidFill>
                  <a:srgbClr val="2524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Опера «Золотой петушок» (1907 год)</a:t>
            </a:r>
          </a:p>
          <a:p>
            <a:pPr algn="ctr"/>
            <a:r>
              <a:rPr lang="ru-RU" sz="5400" b="1" i="0" dirty="0">
                <a:solidFill>
                  <a:srgbClr val="2524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«Небылица в лицах»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381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6740"/>
            <a:ext cx="12191999" cy="6931479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478484-9AC2-584D-95F2-3379C5429B3F}"/>
              </a:ext>
            </a:extLst>
          </p:cNvPr>
          <p:cNvSpPr txBox="1"/>
          <p:nvPr/>
        </p:nvSpPr>
        <p:spPr>
          <a:xfrm>
            <a:off x="1333500" y="1587865"/>
            <a:ext cx="9525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3200" b="1" dirty="0"/>
              <a:t>Опера</a:t>
            </a:r>
            <a:r>
              <a:rPr lang="ru-RU" altLang="ru-RU" sz="3200" dirty="0"/>
              <a:t>-это вид музыкально-театрального искусства, который основан на слиянии слова, музыки и сценического действия.</a:t>
            </a:r>
          </a:p>
          <a:p>
            <a:pPr eaLnBrk="1" hangingPunct="1"/>
            <a:endParaRPr lang="ru-RU" altLang="ru-RU" sz="3200" dirty="0"/>
          </a:p>
          <a:p>
            <a:pPr eaLnBrk="1" hangingPunct="1"/>
            <a:r>
              <a:rPr lang="ru-RU" altLang="ru-RU" sz="3200" b="1" dirty="0"/>
              <a:t>Либретто</a:t>
            </a:r>
            <a:r>
              <a:rPr lang="ru-RU" altLang="ru-RU" sz="3200" dirty="0"/>
              <a:t>-краткое содержание оперы.</a:t>
            </a:r>
          </a:p>
          <a:p>
            <a:pPr eaLnBrk="1" hangingPunct="1"/>
            <a:endParaRPr lang="ru-RU" altLang="ru-RU" sz="3200" dirty="0"/>
          </a:p>
          <a:p>
            <a:pPr eaLnBrk="1" hangingPunct="1"/>
            <a:r>
              <a:rPr lang="ru-RU" altLang="ru-RU" sz="3200" b="1" dirty="0"/>
              <a:t>Речитатив</a:t>
            </a:r>
            <a:r>
              <a:rPr lang="ru-RU" altLang="ru-RU" sz="3200" dirty="0"/>
              <a:t>-</a:t>
            </a:r>
            <a:r>
              <a:rPr lang="ru-RU" altLang="ru-RU" sz="3200" dirty="0" err="1"/>
              <a:t>полупение</a:t>
            </a:r>
            <a:r>
              <a:rPr lang="ru-RU" altLang="ru-RU" sz="3200" dirty="0"/>
              <a:t>-</a:t>
            </a:r>
            <a:r>
              <a:rPr lang="ru-RU" altLang="ru-RU" sz="3200" dirty="0" err="1"/>
              <a:t>полуречь</a:t>
            </a:r>
            <a:endParaRPr lang="ru-RU" altLang="ru-RU" sz="3200" dirty="0"/>
          </a:p>
        </p:txBody>
      </p:sp>
    </p:spTree>
    <p:extLst>
      <p:ext uri="{BB962C8B-B14F-4D97-AF65-F5344CB8AC3E}">
        <p14:creationId xmlns:p14="http://schemas.microsoft.com/office/powerpoint/2010/main" val="3155070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94" y="-92007"/>
            <a:ext cx="12224587" cy="6950007"/>
          </a:xfrm>
        </p:spPr>
      </p:pic>
      <p:pic>
        <p:nvPicPr>
          <p:cNvPr id="3" name="Picture 3" descr="D:\Documents and Settings\Admin\Мои документы\Мои результаты сканирования\сканирование00020.jpg">
            <a:extLst>
              <a:ext uri="{FF2B5EF4-FFF2-40B4-BE49-F238E27FC236}">
                <a16:creationId xmlns:a16="http://schemas.microsoft.com/office/drawing/2014/main" id="{667816F7-8655-2F44-40E1-CBEF050A8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1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314" y="781842"/>
            <a:ext cx="3200400" cy="388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80E5BF-D52D-FA23-0668-8BFC68EE2395}"/>
              </a:ext>
            </a:extLst>
          </p:cNvPr>
          <p:cNvSpPr txBox="1"/>
          <p:nvPr/>
        </p:nvSpPr>
        <p:spPr>
          <a:xfrm>
            <a:off x="1208314" y="4961686"/>
            <a:ext cx="2960915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2400" dirty="0" err="1">
                <a:latin typeface="+mn-lt"/>
              </a:rPr>
              <a:t>А.С.Пушкин</a:t>
            </a:r>
            <a:r>
              <a:rPr lang="ru-RU" sz="2400" dirty="0"/>
              <a:t> </a:t>
            </a:r>
          </a:p>
          <a:p>
            <a:pPr algn="ctr" eaLnBrk="1" hangingPunct="1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2400" b="1" dirty="0">
                <a:latin typeface="+mn-lt"/>
              </a:rPr>
              <a:t>«Сказка о золотом петушке» </a:t>
            </a:r>
            <a:r>
              <a:rPr lang="ru-RU" sz="2400" dirty="0">
                <a:latin typeface="+mn-lt"/>
              </a:rPr>
              <a:t>1834 г.    </a:t>
            </a:r>
            <a:endParaRPr lang="ru-RU" sz="2400" b="1" dirty="0">
              <a:latin typeface="+mn-lt"/>
            </a:endParaRPr>
          </a:p>
        </p:txBody>
      </p:sp>
      <p:pic>
        <p:nvPicPr>
          <p:cNvPr id="1026" name="Picture 2" descr="Римский-Корсаков Николай Андреевич — биография композитора, личная жизнь,  фото">
            <a:extLst>
              <a:ext uri="{FF2B5EF4-FFF2-40B4-BE49-F238E27FC236}">
                <a16:creationId xmlns:a16="http://schemas.microsoft.com/office/drawing/2014/main" id="{597CAB52-2300-B41D-FEF4-0FAB78AB5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257" y="796252"/>
            <a:ext cx="3091543" cy="386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9C1C23-BEAE-B9E2-4E95-B4D4F55CAA77}"/>
              </a:ext>
            </a:extLst>
          </p:cNvPr>
          <p:cNvSpPr txBox="1"/>
          <p:nvPr/>
        </p:nvSpPr>
        <p:spPr>
          <a:xfrm>
            <a:off x="4659084" y="5000159"/>
            <a:ext cx="34398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/>
              <a:t>Н.А.Римкий</a:t>
            </a:r>
            <a:r>
              <a:rPr lang="ru-RU" sz="2400" dirty="0"/>
              <a:t>- Корсаков </a:t>
            </a:r>
          </a:p>
          <a:p>
            <a:pPr algn="ctr"/>
            <a:r>
              <a:rPr lang="ru-RU" sz="2400" b="1" dirty="0"/>
              <a:t>опера «Золотой петушок» </a:t>
            </a:r>
            <a:r>
              <a:rPr lang="ru-RU" sz="2400" dirty="0"/>
              <a:t>1907 </a:t>
            </a:r>
            <a:r>
              <a:rPr lang="ru-RU" dirty="0"/>
              <a:t>г.</a:t>
            </a:r>
          </a:p>
        </p:txBody>
      </p:sp>
      <p:pic>
        <p:nvPicPr>
          <p:cNvPr id="1030" name="Picture 6" descr="Билибин, Иван Яковлевич — Википедия">
            <a:extLst>
              <a:ext uri="{FF2B5EF4-FFF2-40B4-BE49-F238E27FC236}">
                <a16:creationId xmlns:a16="http://schemas.microsoft.com/office/drawing/2014/main" id="{8FFEF660-8FD4-E6B5-DABA-19FCD0AB22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7" r="6093" b="26004"/>
          <a:stretch/>
        </p:blipFill>
        <p:spPr bwMode="auto">
          <a:xfrm>
            <a:off x="8273370" y="781843"/>
            <a:ext cx="3200174" cy="388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E4E813-6160-7AFB-58CF-D5DB934290A8}"/>
              </a:ext>
            </a:extLst>
          </p:cNvPr>
          <p:cNvSpPr txBox="1"/>
          <p:nvPr/>
        </p:nvSpPr>
        <p:spPr>
          <a:xfrm>
            <a:off x="8447313" y="4923215"/>
            <a:ext cx="33627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/>
              <a:t>И.Я.Билибин</a:t>
            </a:r>
            <a:endParaRPr lang="ru-RU" sz="2400" dirty="0"/>
          </a:p>
          <a:p>
            <a:pPr algn="ctr"/>
            <a:r>
              <a:rPr lang="ru-RU" sz="2400" dirty="0">
                <a:latin typeface="+mn-lt"/>
              </a:rPr>
              <a:t> иллюстрации к сказке А.С.Пушкина </a:t>
            </a:r>
            <a:r>
              <a:rPr lang="ru-RU" sz="2400" b="1" dirty="0">
                <a:latin typeface="+mn-lt"/>
              </a:rPr>
              <a:t>«Золотой петушок» </a:t>
            </a:r>
            <a:r>
              <a:rPr lang="ru-RU" sz="2400" dirty="0">
                <a:latin typeface="+mn-lt"/>
              </a:rPr>
              <a:t>1907 г.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70207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31479"/>
          </a:xfrm>
        </p:spPr>
      </p:pic>
      <p:pic>
        <p:nvPicPr>
          <p:cNvPr id="10242" name="Picture 2" descr="Иван Яковлевич Билибин (иллюстрации к русским сказкам) | Разные интересности">
            <a:extLst>
              <a:ext uri="{FF2B5EF4-FFF2-40B4-BE49-F238E27FC236}">
                <a16:creationId xmlns:a16="http://schemas.microsoft.com/office/drawing/2014/main" id="{1C376961-7527-4915-A766-377599A11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0"/>
          <a:stretch>
            <a:fillRect/>
          </a:stretch>
        </p:blipFill>
        <p:spPr bwMode="auto">
          <a:xfrm>
            <a:off x="0" y="86856"/>
            <a:ext cx="3349128" cy="67711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Иван Яковлевич Билибин. Иллюстрации к «Сказке о Золотом петушке». .  Обсуждение на LiveInternet - Российский Сервис Онлайн-Дневников">
            <a:extLst>
              <a:ext uri="{FF2B5EF4-FFF2-40B4-BE49-F238E27FC236}">
                <a16:creationId xmlns:a16="http://schemas.microsoft.com/office/drawing/2014/main" id="{4C0E2D1D-253D-8DA6-041D-1FD517360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31" t="5194" r="10204" b="3883"/>
          <a:stretch>
            <a:fillRect/>
          </a:stretch>
        </p:blipFill>
        <p:spPr bwMode="auto">
          <a:xfrm>
            <a:off x="4307595" y="21514"/>
            <a:ext cx="3321614" cy="683648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Иван Яковлевич Билибин. Иллюстрации к «Сказке о Золотом петушке». .  Обсуждение на LiveInternet - Российский Сервис Онлайн-Дневников">
            <a:extLst>
              <a:ext uri="{FF2B5EF4-FFF2-40B4-BE49-F238E27FC236}">
                <a16:creationId xmlns:a16="http://schemas.microsoft.com/office/drawing/2014/main" id="{1C488431-B3D0-66C4-1463-0251309FD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7" r="3305" b="5650"/>
          <a:stretch>
            <a:fillRect/>
          </a:stretch>
        </p:blipFill>
        <p:spPr bwMode="auto">
          <a:xfrm>
            <a:off x="8526558" y="0"/>
            <a:ext cx="3665442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4762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A6C0-F011-2EED-8789-AFDD6CE81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2297FC-E393-2B44-91D5-A3C5887D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31479"/>
          </a:xfrm>
        </p:spPr>
      </p:pic>
      <p:pic>
        <p:nvPicPr>
          <p:cNvPr id="4098" name="Picture 2" descr="Всероссийский музей А. С. Пушкина | И. Я. Билибин. «Золотой петушок». Эскиз  декорации «Палаты Дадона». 1909">
            <a:extLst>
              <a:ext uri="{FF2B5EF4-FFF2-40B4-BE49-F238E27FC236}">
                <a16:creationId xmlns:a16="http://schemas.microsoft.com/office/drawing/2014/main" id="{F569D4A1-8E91-B19B-76E5-626197610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999" y="0"/>
            <a:ext cx="1234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392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9D60D4-FCF1-E4D4-8E48-EEB936426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F4FA88-45DA-C9DF-3665-BDB0D891A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8FD187-0BDA-A44F-7148-96E12526EF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04E5B1-53E7-2CAD-F85B-566D9EA9C40B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contras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635" y="0"/>
            <a:ext cx="12230829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978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632</Words>
  <Application>Microsoft Office PowerPoint</Application>
  <PresentationFormat>Широкоэкранный</PresentationFormat>
  <Paragraphs>69</Paragraphs>
  <Slides>21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-apple-system</vt:lpstr>
      <vt:lpstr>Arial</vt:lpstr>
      <vt:lpstr>Calibri</vt:lpstr>
      <vt:lpstr>Calibri Light</vt:lpstr>
      <vt:lpstr>Times New Roman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8</cp:revision>
  <dcterms:created xsi:type="dcterms:W3CDTF">2022-12-13T07:22:28Z</dcterms:created>
  <dcterms:modified xsi:type="dcterms:W3CDTF">2022-12-15T02:59:45Z</dcterms:modified>
</cp:coreProperties>
</file>