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69" r:id="rId16"/>
    <p:sldId id="270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03236" y="188640"/>
            <a:ext cx="833753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От чего зависит климат</a:t>
            </a:r>
          </a:p>
          <a:p>
            <a:pPr algn="ctr"/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нашей страны.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026" name="Picture 2" descr="https://cf.ppt-online.org/files1/slide/w/W4pqVHaCo0Rhz6PftygEUZTIvJ9NxkuwLiGBSAbKn7/slide-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758300"/>
            <a:ext cx="6152694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82027" y="636242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>Параграф 10, стр. 58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997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76673"/>
            <a:ext cx="8229600" cy="1440160"/>
          </a:xfrm>
        </p:spPr>
        <p:txBody>
          <a:bodyPr/>
          <a:lstStyle/>
          <a:p>
            <a:r>
              <a:rPr lang="ru-RU" dirty="0">
                <a:solidFill>
                  <a:srgbClr val="333333"/>
                </a:solidFill>
                <a:latin typeface="Museo Sans Cyrl"/>
              </a:rPr>
              <a:t> В антициклонах ветры слабые, а во внутренних их частях наблюдается полное безветрие – </a:t>
            </a:r>
            <a:r>
              <a:rPr lang="ru-RU" b="1" dirty="0">
                <a:solidFill>
                  <a:srgbClr val="333333"/>
                </a:solidFill>
                <a:latin typeface="Museo Sans Cyrl"/>
              </a:rPr>
              <a:t>штиль</a:t>
            </a:r>
            <a:r>
              <a:rPr lang="ru-RU" i="1" dirty="0">
                <a:solidFill>
                  <a:srgbClr val="333333"/>
                </a:solidFill>
                <a:latin typeface="Museo Sans Cyrl"/>
              </a:rPr>
              <a:t>( см. рис. 9).</a:t>
            </a:r>
            <a:endParaRPr lang="ru-RU" dirty="0"/>
          </a:p>
        </p:txBody>
      </p:sp>
      <p:pic>
        <p:nvPicPr>
          <p:cNvPr id="10242" name="Picture 2" descr="Движение воздуха в антициклон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44824"/>
            <a:ext cx="2808312" cy="2646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66800" y="4725144"/>
            <a:ext cx="45724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333333"/>
                </a:solidFill>
                <a:latin typeface="Museo Sans Cyrl"/>
              </a:rPr>
              <a:t>Рис. 9. Движение воздуха в антициклоне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2682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80350" y="188640"/>
            <a:ext cx="9324528" cy="4525963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В России циклоны и антициклоны приурочены к основным климатическим фронтам: полярному и арктическому. А также формируются на границе между морскими и континентальными воздушными массами умеренных широт. На западе России циклоны и антициклоны возникают и перемещаются в направлении общего переноса воздуха с запада на восток. На Дальнем Востоке в соответствии с направлением муссонов. При движении с западным переносом на востоке циклоны отклоняются к северу, а антициклоны – к югу </a:t>
            </a:r>
            <a:r>
              <a:rPr lang="ru-RU" sz="2000" i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(см. рис. 10). </a:t>
            </a:r>
            <a:r>
              <a:rPr lang="ru-RU" sz="20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Поэтому пути прохождения циклонов в России чаще всего проходят по северным районам России, а антициклонов – по южным. В связи с этим атмосферное давление на севере России ниже, много дней подряд может быть ненастная погода, на юге больше солнечных дней, сухое лето и малоснежная зима.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Отклонение циклонов и антициклонов при движении с запад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717032"/>
            <a:ext cx="5328592" cy="2955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3326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1684784"/>
          </a:xfrm>
        </p:spPr>
        <p:txBody>
          <a:bodyPr/>
          <a:lstStyle/>
          <a:p>
            <a:r>
              <a:rPr lang="ru-RU" dirty="0">
                <a:solidFill>
                  <a:srgbClr val="333333"/>
                </a:solidFill>
                <a:latin typeface="Museo Sans Cyrl"/>
              </a:rPr>
              <a:t> Движение атмосферных вихрей приводит к изменению погоды. Её состояние на каждый день фиксируется на специальных картах – </a:t>
            </a:r>
            <a:r>
              <a:rPr lang="ru-RU" b="1" dirty="0">
                <a:solidFill>
                  <a:srgbClr val="333333"/>
                </a:solidFill>
                <a:latin typeface="Museo Sans Cyrl"/>
              </a:rPr>
              <a:t>синоптических</a:t>
            </a:r>
            <a:r>
              <a:rPr lang="ru-RU" i="1" dirty="0">
                <a:solidFill>
                  <a:srgbClr val="333333"/>
                </a:solidFill>
                <a:latin typeface="Museo Sans Cyrl"/>
              </a:rPr>
              <a:t> (см. рис. 11).</a:t>
            </a:r>
            <a:endParaRPr lang="ru-RU" dirty="0"/>
          </a:p>
        </p:txBody>
      </p:sp>
      <p:pic>
        <p:nvPicPr>
          <p:cNvPr id="12290" name="Picture 2" descr="Синоптическая карт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88840"/>
            <a:ext cx="4378603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059088" y="2033705"/>
            <a:ext cx="33648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333333"/>
                </a:solidFill>
                <a:latin typeface="Museo Sans Cyrl"/>
              </a:rPr>
              <a:t>Рис. 11. Синоптическая карта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-29375" y="4869160"/>
            <a:ext cx="937492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Распределение атмосферного давления свидетельствует о положении циклонов и антициклонов. Изучив закономерности протекания атмосферных процессов можно прогнозировать погоду. Точный прогноз погоды – исключительно сложное дело, поскольку трудно учесть весь комплекс взаимодействующих факторов в их постоянном развитии. Поэтому даже краткосрочные прогнозы гидрометцентра не всегда оправдываются.</a:t>
            </a:r>
          </a:p>
        </p:txBody>
      </p:sp>
    </p:spTree>
    <p:extLst>
      <p:ext uri="{BB962C8B-B14F-4D97-AF65-F5344CB8AC3E}">
        <p14:creationId xmlns:p14="http://schemas.microsoft.com/office/powerpoint/2010/main" val="1448936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geo-oge.sdamgia.ru/get_file?id=25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5239" y="764704"/>
            <a:ext cx="6192688" cy="4678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1124744"/>
            <a:ext cx="2895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Verdana"/>
              </a:rPr>
              <a:t>1)  Архангельск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Verdana"/>
              </a:rPr>
              <a:t>2)  Омск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Verdana"/>
              </a:rPr>
              <a:t>3)  Новосибирск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Verdana"/>
              </a:rPr>
              <a:t>4)  Иркутск</a:t>
            </a:r>
            <a:endParaRPr lang="ru-RU" b="0" i="0" dirty="0">
              <a:solidFill>
                <a:srgbClr val="000000"/>
              </a:solidFill>
              <a:effectLst/>
              <a:latin typeface="Verdana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03607" y="5688244"/>
            <a:ext cx="20329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/>
            <a:r>
              <a:rPr lang="ru-RU" dirty="0">
                <a:solidFill>
                  <a:prstClr val="black"/>
                </a:solidFill>
                <a:latin typeface="Verdana"/>
              </a:rPr>
              <a:t>1)  Архангельск</a:t>
            </a:r>
            <a:endParaRPr lang="ru-RU" dirty="0">
              <a:solidFill>
                <a:prstClr val="black"/>
              </a:solidFill>
              <a:latin typeface="Verdana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6370" y="244778"/>
            <a:ext cx="92890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Какой из перечисленных городов, показанных на карте, находится в зоне действия циклона?</a:t>
            </a:r>
            <a:endParaRPr lang="ru-RU" b="1" dirty="0"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776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156"/>
            <a:ext cx="9144000" cy="6910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8172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229600" cy="1800199"/>
          </a:xfrm>
        </p:spPr>
        <p:txBody>
          <a:bodyPr>
            <a:normAutofit/>
          </a:bodyPr>
          <a:lstStyle/>
          <a:p>
            <a:pPr algn="just"/>
            <a:r>
              <a:rPr lang="ru-RU" b="1" dirty="0">
                <a:solidFill>
                  <a:srgbClr val="000000"/>
                </a:solidFill>
                <a:latin typeface="Verdana"/>
              </a:rPr>
              <a:t>Пояснение</a:t>
            </a:r>
            <a:r>
              <a:rPr lang="ru-RU" b="1" dirty="0" smtClean="0">
                <a:solidFill>
                  <a:srgbClr val="000000"/>
                </a:solidFill>
                <a:latin typeface="Verdana"/>
              </a:rPr>
              <a:t>. </a:t>
            </a:r>
            <a:r>
              <a:rPr lang="ru-RU" dirty="0" smtClean="0">
                <a:solidFill>
                  <a:srgbClr val="000000"/>
                </a:solidFill>
                <a:latin typeface="Verdana"/>
              </a:rPr>
              <a:t>Циклон</a:t>
            </a:r>
            <a:r>
              <a:rPr lang="ru-RU" dirty="0">
                <a:solidFill>
                  <a:srgbClr val="000000"/>
                </a:solidFill>
                <a:latin typeface="Verdana"/>
              </a:rPr>
              <a:t>  — вихревое движение воздуха и низким давлением (Н) в центре</a:t>
            </a:r>
            <a:r>
              <a:rPr lang="ru-RU" dirty="0" smtClean="0">
                <a:solidFill>
                  <a:srgbClr val="000000"/>
                </a:solidFill>
                <a:latin typeface="Verdana"/>
              </a:rPr>
              <a:t>.</a:t>
            </a:r>
          </a:p>
          <a:p>
            <a:pPr algn="just"/>
            <a:endParaRPr lang="ru-RU" dirty="0">
              <a:solidFill>
                <a:srgbClr val="000000"/>
              </a:solidFill>
              <a:latin typeface="Verdana"/>
            </a:endParaRPr>
          </a:p>
          <a:p>
            <a:pPr algn="just"/>
            <a:r>
              <a:rPr lang="ru-RU" dirty="0">
                <a:solidFill>
                  <a:srgbClr val="000000"/>
                </a:solidFill>
                <a:latin typeface="Verdana"/>
              </a:rPr>
              <a:t>Правильный ответ указан под номером 1.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967841"/>
            <a:ext cx="6439709" cy="4872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5476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2214" y="260648"/>
            <a:ext cx="83529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Какой из перечисленных населённых пунктов, показанных на карте, находится в зоне действия антициклона?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936098"/>
            <a:ext cx="6739636" cy="5079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163101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>
                <a:solidFill>
                  <a:srgbClr val="000000"/>
                </a:solidFill>
                <a:latin typeface="Verdana"/>
              </a:rPr>
              <a:t>1)  Мурманск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Verdana"/>
              </a:rPr>
              <a:t>2)  Новосибирск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Verdana"/>
              </a:rPr>
              <a:t>3)  Тикси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Verdana"/>
              </a:rPr>
              <a:t>4)  Магадан</a:t>
            </a:r>
            <a:endParaRPr lang="ru-RU" b="0" i="0" dirty="0">
              <a:solidFill>
                <a:srgbClr val="000000"/>
              </a:solidFill>
              <a:effectLst/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82423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260648"/>
            <a:ext cx="83529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Пояснение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Антициклон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  — вихревое движение воздуха и высоким давлением (В) в центре.</a:t>
            </a: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Правильный ответ указан под номером 2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Новосибирск.</a:t>
            </a:r>
            <a:endParaRPr lang="ru-RU" sz="2400" b="0" i="0" dirty="0"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s://geo-oge.sdamgia.ru/get_file?id=26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79285"/>
            <a:ext cx="5976664" cy="4504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430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85129" y="188640"/>
            <a:ext cx="83529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Какой из перечисленных городов, показанных на карте, находится в зоне действия циклона?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862748"/>
            <a:ext cx="6742113" cy="5078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1157" y="134076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>
                <a:solidFill>
                  <a:srgbClr val="000000"/>
                </a:solidFill>
                <a:latin typeface="Verdana"/>
              </a:rPr>
              <a:t>1)  Барнаул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Verdana"/>
              </a:rPr>
              <a:t>2)  Курган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Verdana"/>
              </a:rPr>
              <a:t>3)  Нарьян-Мар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Verdana"/>
              </a:rPr>
              <a:t>4)  Новосибирск</a:t>
            </a:r>
            <a:endParaRPr lang="ru-RU" b="0" i="0" dirty="0">
              <a:solidFill>
                <a:srgbClr val="000000"/>
              </a:solidFill>
              <a:effectLst/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422373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192"/>
            <a:ext cx="9144000" cy="6887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552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56992"/>
            <a:ext cx="6026062" cy="2950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48397" y="476672"/>
            <a:ext cx="820891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Атмосферные фронты наклонены к поверхности Земли, их ширина достигает от 500 до 900 км, а в длину они простираются на 2000-3000 км. Во фронтальных зонах возникает поверхность раздела двух типов воздуха: холодного и теплого. Такая поверхность называется </a:t>
            </a:r>
            <a:r>
              <a:rPr lang="ru-RU" sz="2000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фронтальной</a:t>
            </a:r>
            <a:r>
              <a:rPr lang="ru-RU" sz="20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. Как правило, эта поверхность наклонена в сторону холодного воздуха – он как более тяжелый располагается под ней. А теплый воздух, более легкий, располагается над фронтальной поверхностью </a:t>
            </a:r>
            <a:r>
              <a:rPr lang="ru-RU" sz="2000" i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(см. рис. 1).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1000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548680"/>
            <a:ext cx="84969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Пояснение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Циклон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  — вихревое движение воздуха и низким давлением в центре.</a:t>
            </a:r>
          </a:p>
          <a:p>
            <a:pPr algn="just"/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Правильный ответ указан под номером 3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Нарьян-Мар.</a:t>
            </a:r>
            <a:endParaRPr lang="ru-RU" sz="2000" b="0" i="0" dirty="0"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924" y="1872119"/>
            <a:ext cx="6084168" cy="4582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73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4525963"/>
          </a:xfrm>
        </p:spPr>
        <p:txBody>
          <a:bodyPr/>
          <a:lstStyle/>
          <a:p>
            <a:r>
              <a:rPr lang="ru-RU" dirty="0">
                <a:solidFill>
                  <a:srgbClr val="333333"/>
                </a:solidFill>
                <a:latin typeface="Museo Sans Cyrl"/>
              </a:rPr>
              <a:t>Линия пересечения фронтальной поверхности с поверхностью Земли образует </a:t>
            </a:r>
            <a:r>
              <a:rPr lang="ru-RU" b="1" dirty="0">
                <a:solidFill>
                  <a:srgbClr val="333333"/>
                </a:solidFill>
                <a:latin typeface="Museo Sans Cyrl"/>
              </a:rPr>
              <a:t>линию фронта</a:t>
            </a:r>
            <a:r>
              <a:rPr lang="ru-RU" dirty="0">
                <a:solidFill>
                  <a:srgbClr val="333333"/>
                </a:solidFill>
                <a:latin typeface="Museo Sans Cyrl"/>
              </a:rPr>
              <a:t>, которую кратко также называют </a:t>
            </a:r>
            <a:r>
              <a:rPr lang="ru-RU" b="1" dirty="0">
                <a:solidFill>
                  <a:srgbClr val="333333"/>
                </a:solidFill>
                <a:latin typeface="Museo Sans Cyrl"/>
              </a:rPr>
              <a:t>фронтом</a:t>
            </a:r>
            <a:r>
              <a:rPr lang="ru-RU" dirty="0">
                <a:solidFill>
                  <a:srgbClr val="333333"/>
                </a:solidFill>
                <a:latin typeface="Museo Sans Cyrl"/>
              </a:rPr>
              <a:t>.</a:t>
            </a:r>
          </a:p>
          <a:p>
            <a:r>
              <a:rPr lang="ru-RU" b="1" dirty="0">
                <a:solidFill>
                  <a:srgbClr val="333333"/>
                </a:solidFill>
                <a:latin typeface="Museo Sans Cyrl"/>
              </a:rPr>
              <a:t>Атмосферный фронт</a:t>
            </a:r>
            <a:r>
              <a:rPr lang="ru-RU" dirty="0">
                <a:solidFill>
                  <a:srgbClr val="333333"/>
                </a:solidFill>
                <a:latin typeface="Museo Sans Cyrl"/>
              </a:rPr>
              <a:t> – переходная зона между двумя разнородными воздушными массами.</a:t>
            </a:r>
          </a:p>
          <a:p>
            <a:endParaRPr lang="ru-RU" dirty="0"/>
          </a:p>
        </p:txBody>
      </p:sp>
      <p:pic>
        <p:nvPicPr>
          <p:cNvPr id="3074" name="Picture 2" descr="https://xn--b1agatbqgjneo2i.xn--p1ai/wp-content/uploads/2018/03/%D1%84%D1%80%D0%BE%D0%BD%D1%8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4" r="5634"/>
          <a:stretch/>
        </p:blipFill>
        <p:spPr bwMode="auto">
          <a:xfrm>
            <a:off x="300266" y="2636912"/>
            <a:ext cx="8650972" cy="2583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5445224"/>
            <a:ext cx="84604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333333"/>
                </a:solidFill>
                <a:latin typeface="Museo Sans Cyrl"/>
              </a:rPr>
              <a:t>Теплый воздух, как более легкий, поднимается вверх. Поднимаясь, он охлаждается, насыщается водяными парами. В нем образуются облака и выпадают осадки. Поэтому прохождение атмосферного фронта всегда сопровождается выпадением осадков.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34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3701008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В зависимости от направления перемещения, движущиеся атмосферные фронты подразделяются на теплые и холодные. </a:t>
            </a:r>
            <a:r>
              <a:rPr lang="ru-RU" sz="2000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Теплый фронт</a:t>
            </a:r>
            <a:r>
              <a:rPr lang="ru-RU" sz="20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 образуется при натекании теплого воздуха на холодный. Линия фронта при этом перемещается в сторону холодного воздуха. После прохождения теплого фронта наступает потепление. Теплый фронт образует сплошную полосу облаков длиной в сотни километров. Идут затяжные моросящие дожди, и наступает потепление. Подъем воздуха при наступлении теплого фронта происходит более медленно по сравнению с холодным фронтом. Предвестником приближающегося теплого фронта служат образующиеся высоко в небе перистые и перисто-слоистые облака </a:t>
            </a:r>
            <a:r>
              <a:rPr lang="ru-RU" sz="2000" i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(см. рис. 2).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Теплый атмосферный фрон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789040"/>
            <a:ext cx="4390256" cy="2668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4832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7"/>
            <a:ext cx="8229600" cy="2808312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Холодный фронт</a:t>
            </a:r>
            <a:r>
              <a:rPr lang="ru-RU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 образуется при </a:t>
            </a:r>
            <a:r>
              <a:rPr lang="ru-RU" dirty="0" err="1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подтекании</a:t>
            </a:r>
            <a:r>
              <a:rPr lang="ru-RU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 холодного воздуха под теплый, при этом линия фронта перемещается в сторону теплого воздуха, который вытесняется наверх. Как правило, движется холодный фронт очень быстро. Это вызывает сильные ветры, обильные, часто ливневые осадки с грозами, а зимой метели. После прохождения холодного фронта наступает похолодание </a:t>
            </a:r>
            <a:r>
              <a:rPr lang="ru-RU" i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(см. рис. 3).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Холодный фрон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132036"/>
            <a:ext cx="5688632" cy="3232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919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8640"/>
            <a:ext cx="8229600" cy="4525963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333333"/>
                </a:solidFill>
                <a:latin typeface="Museo Sans Cyrl"/>
              </a:rPr>
              <a:t>Атмосферные фронты бывают стационарными и движущимися. Если воздушные потоки не перемещаются ни в сторону холодного, ни в сторону теплого воздуха вдоль линии фронта, такие фронты называются </a:t>
            </a:r>
            <a:r>
              <a:rPr lang="ru-RU" sz="2000" b="1" dirty="0">
                <a:solidFill>
                  <a:srgbClr val="333333"/>
                </a:solidFill>
                <a:latin typeface="Museo Sans Cyrl"/>
              </a:rPr>
              <a:t>стационарными</a:t>
            </a:r>
            <a:r>
              <a:rPr lang="ru-RU" sz="2000" dirty="0">
                <a:solidFill>
                  <a:srgbClr val="333333"/>
                </a:solidFill>
                <a:latin typeface="Museo Sans Cyrl"/>
              </a:rPr>
              <a:t>. </a:t>
            </a:r>
          </a:p>
          <a:p>
            <a:r>
              <a:rPr lang="ru-RU" sz="2000" dirty="0">
                <a:solidFill>
                  <a:srgbClr val="333333"/>
                </a:solidFill>
                <a:latin typeface="Museo Sans Cyrl"/>
              </a:rPr>
              <a:t>Если воздушные потоки имеют скорость перемещения, перпендикулярную линии фронта, и перемещаются либо в сторону холодного, либо в сторону теплого воздуха, такие атмосферные фронты называются </a:t>
            </a:r>
            <a:r>
              <a:rPr lang="ru-RU" sz="2000" b="1" dirty="0">
                <a:solidFill>
                  <a:srgbClr val="333333"/>
                </a:solidFill>
                <a:latin typeface="Museo Sans Cyrl"/>
              </a:rPr>
              <a:t>движущимися</a:t>
            </a:r>
            <a:r>
              <a:rPr lang="ru-RU" sz="2000" dirty="0">
                <a:solidFill>
                  <a:srgbClr val="333333"/>
                </a:solidFill>
                <a:latin typeface="Museo Sans Cyrl"/>
              </a:rPr>
              <a:t>. </a:t>
            </a:r>
            <a:endParaRPr lang="ru-RU" sz="2000" dirty="0"/>
          </a:p>
        </p:txBody>
      </p:sp>
      <p:pic>
        <p:nvPicPr>
          <p:cNvPr id="6146" name="Picture 2" descr="Образование атмосферных фронтов на территории Росс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518" y="2780928"/>
            <a:ext cx="5616624" cy="3197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5978593"/>
            <a:ext cx="9252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333333"/>
                </a:solidFill>
                <a:latin typeface="Museo Sans Cyrl"/>
              </a:rPr>
              <a:t>Самые мощные фронты возникают при соприкосновении основных типов воздушных масс: арктических, умеренных, тропических </a:t>
            </a:r>
            <a:r>
              <a:rPr lang="ru-RU" i="1" dirty="0">
                <a:solidFill>
                  <a:srgbClr val="333333"/>
                </a:solidFill>
                <a:latin typeface="Museo Sans Cyrl"/>
              </a:rPr>
              <a:t>(</a:t>
            </a:r>
            <a:r>
              <a:rPr lang="ru-RU" i="1" dirty="0" smtClean="0">
                <a:solidFill>
                  <a:srgbClr val="333333"/>
                </a:solidFill>
                <a:latin typeface="Museo Sans Cyrl"/>
              </a:rPr>
              <a:t>см.4)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6385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9"/>
            <a:ext cx="8229600" cy="2592288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Циклон 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область низкого атмосферного давления с определенной системой ветров, дующих от краев к центру и отклоняющихся против часовой стрелки.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Антициклон 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область высокого атмосферного давления с определенной системой ветров, дующих от центра к краям и отклоняющихся по часовой стрелке.</a:t>
            </a:r>
          </a:p>
          <a:p>
            <a:endParaRPr lang="ru-RU" dirty="0"/>
          </a:p>
        </p:txBody>
      </p:sp>
      <p:pic>
        <p:nvPicPr>
          <p:cNvPr id="7170" name="Picture 2" descr="Цикло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924944"/>
            <a:ext cx="2880320" cy="2735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41756" y="5877272"/>
            <a:ext cx="17639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333333"/>
                </a:solidFill>
                <a:latin typeface="Museo Sans Cyrl"/>
              </a:rPr>
              <a:t>Рис. 5. Циклон</a:t>
            </a:r>
            <a:endParaRPr lang="ru-RU" dirty="0"/>
          </a:p>
        </p:txBody>
      </p:sp>
      <p:pic>
        <p:nvPicPr>
          <p:cNvPr id="7172" name="Picture 4" descr="Антициклон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2681" y="3093934"/>
            <a:ext cx="2820122" cy="2783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422724" y="5877272"/>
            <a:ext cx="22400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333333"/>
                </a:solidFill>
                <a:latin typeface="Museo Sans Cyrl"/>
              </a:rPr>
              <a:t>Рис. 6. Антициклон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6585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92696"/>
            <a:ext cx="8507288" cy="1828800"/>
          </a:xfrm>
        </p:spPr>
        <p:txBody>
          <a:bodyPr/>
          <a:lstStyle/>
          <a:p>
            <a:r>
              <a:rPr lang="ru-RU" dirty="0">
                <a:solidFill>
                  <a:srgbClr val="333333"/>
                </a:solidFill>
                <a:latin typeface="Museo Sans Cyrl"/>
              </a:rPr>
              <a:t>Фронты, на которых зарождаются циклоны и антициклоны, почти никогда не бывают прямолинейными, для них характерны волнообразные изгибы </a:t>
            </a:r>
            <a:r>
              <a:rPr lang="ru-RU" i="1" dirty="0">
                <a:solidFill>
                  <a:srgbClr val="333333"/>
                </a:solidFill>
                <a:latin typeface="Museo Sans Cyrl"/>
              </a:rPr>
              <a:t>(см. рис. 7).</a:t>
            </a:r>
            <a:endParaRPr lang="ru-RU" dirty="0"/>
          </a:p>
        </p:txBody>
      </p:sp>
      <p:pic>
        <p:nvPicPr>
          <p:cNvPr id="8194" name="Picture 2" descr="Атмосферные фронты (синоптическая карта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492896"/>
            <a:ext cx="5400600" cy="2604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00514" y="537321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333333"/>
                </a:solidFill>
                <a:latin typeface="Museo Sans Cyrl"/>
              </a:rPr>
              <a:t>Рис. 7. Атмосферные фронты (синоптическая карта)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5591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1396752"/>
          </a:xfrm>
        </p:spPr>
        <p:txBody>
          <a:bodyPr/>
          <a:lstStyle/>
          <a:p>
            <a:r>
              <a:rPr lang="ru-RU" dirty="0">
                <a:solidFill>
                  <a:srgbClr val="333333"/>
                </a:solidFill>
                <a:latin typeface="Museo Sans Cyrl"/>
              </a:rPr>
              <a:t>В образовавшихся заливах теплого и холодного воздуха образуются вращающиеся волчки атмосферных вихрей </a:t>
            </a:r>
            <a:r>
              <a:rPr lang="ru-RU" i="1" dirty="0">
                <a:solidFill>
                  <a:srgbClr val="333333"/>
                </a:solidFill>
                <a:latin typeface="Museo Sans Cyrl"/>
              </a:rPr>
              <a:t>(см. рис. 8).</a:t>
            </a:r>
            <a:endParaRPr lang="ru-RU" dirty="0"/>
          </a:p>
        </p:txBody>
      </p:sp>
      <p:pic>
        <p:nvPicPr>
          <p:cNvPr id="9218" name="Picture 2" descr="Образование атмосферного вихр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87" y="1772816"/>
            <a:ext cx="7547451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407707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333333"/>
                </a:solidFill>
                <a:latin typeface="Museo Sans Cyrl"/>
              </a:rPr>
              <a:t>Рис. 8. Образование атмосферного вихря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5013176"/>
            <a:ext cx="747817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Постепенно они обособляются от фронта и начинают перемещаться и переносить воздух самостоятельно со скоростью 30-40 км/ч.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63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33</TotalTime>
  <Words>438</Words>
  <Application>Microsoft Office PowerPoint</Application>
  <PresentationFormat>Экран (4:3)</PresentationFormat>
  <Paragraphs>52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Исполнительная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RePack by Diakov</cp:lastModifiedBy>
  <cp:revision>6</cp:revision>
  <dcterms:created xsi:type="dcterms:W3CDTF">2022-12-07T13:05:44Z</dcterms:created>
  <dcterms:modified xsi:type="dcterms:W3CDTF">2022-12-07T13:58:07Z</dcterms:modified>
</cp:coreProperties>
</file>